
<file path=[Content_Types].xml><?xml version="1.0" encoding="utf-8"?>
<Types xmlns="http://schemas.openxmlformats.org/package/2006/content-types"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rels" ContentType="application/vnd.openxmlformats-package.relationships+xml"/>
  <Default Extension="xml" ContentType="application/xml"/>
  <Default Extension="png" ContentType="image/png"/>
  <Default Extension="jpg" ContentType="image/jpeg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
<Relationship Id="rId3" Type="http://schemas.openxmlformats.org/officeDocument/2006/relationships/extended-properties"  Target="docProps/app.xml"  />
<Relationship Id="rId2" Type="http://schemas.openxmlformats.org/package/2006/relationships/metadata/core-properties"  Target="docProps/core.xml"  />
<Relationship Id="rId1" Type="http://schemas.openxmlformats.org/officeDocument/2006/relationships/officeDocument"  Target="ppt/presentation.xml"  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692000" cy="7560000" type="custom"/>
  <p:notesSz cx="6858000" cy="9144000"/>
  <p:defaultTextStyle>
    <a:defPPr>
      <a:defRPr lang="en-US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
<Relationship Id="rId1" Type="http://schemas.openxmlformats.org/officeDocument/2006/relationships/slideMaster" Target="slideMasters/slideMaster1.xml" />
<Relationship Id="rId2" Type="http://schemas.openxmlformats.org/officeDocument/2006/relationships/presProps" Target="presProps.xml" />
<Relationship Id="rId3" Type="http://schemas.openxmlformats.org/officeDocument/2006/relationships/viewProps" Target="viewProps.xml" />
<Relationship Id="rId15000" Type="http://schemas.openxmlformats.org/officeDocument/2006/relationships/theme" Target="theme/theme1.xml" />
<Relationship Id="rId5" Type="http://schemas.openxmlformats.org/officeDocument/2006/relationships/tableStyles" Target="tableStyles.xml" />
<Relationship Id="rId6" Type="http://schemas.openxmlformats.org/officeDocument/2006/relationships/slide" Target="slides/slide1.xml" />
<Relationship Id="rId7" Type="http://schemas.openxmlformats.org/officeDocument/2006/relationships/slide" Target="slides/slide2.xml" />
<Relationship Id="rId8" Type="http://schemas.openxmlformats.org/officeDocument/2006/relationships/slide" Target="slides/slide3.xml" />
<Relationship Id="rId9" Type="http://schemas.openxmlformats.org/officeDocument/2006/relationships/slide" Target="slides/slide4.xml" />
</Relationships>

</file>

<file path=ppt/slideLayouts/_rels/slideLayout1.xml.rels><?xml version="1.0" encoding="UTF-8" standalone="yes"?>
<Relationships xmlns="http://schemas.openxmlformats.org/package/2006/relationships">
<Relationship Id="rId1" Type="http://schemas.openxmlformats.org/officeDocument/2006/relationships/slideMaster" Target="../slideMasters/slideMaster1.xml" />
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15000" Type="http://schemas.openxmlformats.org/officeDocument/2006/relationships/theme" Target="../theme/theme1.xml" />
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</p:titleStyle>
    <p:bodyStyle>
</p:bodyStyle>
    <p:otherStyle>
      <a:defPPr>
        <a:defRPr lang="en-US"/>
      </a:defPPr>
    </p:otherStyle>
  </p:txStyles>
</p:sldMaster>
</file>

<file path=ppt/slides/_rels/slide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1.png" />
</Relationships>

</file>

<file path=ppt/slides/_rels/slide2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2.png" />
</Relationships>

</file>

<file path=ppt/slides/_rels/slide3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3.png" />
</Relationships>

</file>

<file path=ppt/slides/_rels/slide4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4.png" 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720000"/>
            <a:ext cx="9968286" cy="3616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720000"/>
            <a:ext cx="2880000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60000" y="1361809"/>
            <a:ext cx="9968286" cy="1588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4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60000" y="1361809"/>
            <a:ext cx="9968286" cy="748476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Звіт</a:t>
            </a:r>
            <a:r>
              <a:rPr lang="en-US" sz="1200"/>
              <a:t> </a:t>
            </a:r>
          </a:p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 про надходження і використання коштів, отриманих за іншими джерелами</a:t>
            </a:r>
            <a:r>
              <a:rPr lang="en-US" sz="1200"/>
              <a:t> </a:t>
            </a:r>
          </a:p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власних надходжень</a:t>
            </a:r>
            <a:r>
              <a:rPr lang="en-US" sz="1200"/>
              <a:t> </a:t>
            </a:r>
          </a:p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(форма N 4-2м)</a:t>
            </a:r>
            <a:r>
              <a:rPr lang="en-US" sz="12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360000" y="2110285"/>
            <a:ext cx="9968286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1" smtClean="0">
                <a:solidFill>
                  <a:srgbClr val="000000">
</a:srgbClr>
                </a:solidFill>
                <a:latin typeface="Times New Roman"/>
              </a:rPr>
              <a:t>за I квартал 2020 року</a:t>
            </a:r>
            <a:r>
              <a:rPr lang="en-US" sz="10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360000" y="2290285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360000" y="2470285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360000" y="2650285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Установа</a:t>
            </a:r>
            <a:r>
              <a:rPr lang="en-US" sz="9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360000" y="2835333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Територія</a:t>
            </a:r>
            <a:r>
              <a:rPr lang="en-US" sz="9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360000" y="3020381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Організаційно-правова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форма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господарювання</a:t>
            </a:r>
            <a:r>
              <a:rPr lang="en-US" sz="9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360000" y="3205428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відомчої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бюджету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 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</a:t>
            </a:r>
            <a:r>
              <a:rPr lang="en-US" sz="9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360000" y="3365428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бюджету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 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</a:t>
            </a:r>
            <a:r>
              <a:rPr lang="en-US" sz="9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360000" y="3525428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типової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відомчої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006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Орган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питань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і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науки</a:t>
            </a:r>
            <a:r>
              <a:rPr lang="en-US" sz="9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60000" y="3685428"/>
            <a:ext cx="8258381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(код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Типової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бюджетів)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0611090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Надання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закладами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освіти,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заходи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із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роботи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дітьми</a:t>
            </a:r>
            <a:r>
              <a:rPr lang="en-US" sz="9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60000" y="3976857"/>
            <a:ext cx="288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Періодичність: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квартальна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(проміжна)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</a:t>
            </a:r>
            <a:r>
              <a:rPr lang="en-US" sz="900"/>
              <a:t> </a:t>
            </a:r>
          </a:p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Одиниця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виміру: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грн.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коп.</a:t>
            </a:r>
            <a:r>
              <a:rPr lang="en-US" sz="9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3240000" y="720000"/>
            <a:ext cx="5378381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240000" y="2290285"/>
            <a:ext cx="537838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240000" y="2470285"/>
            <a:ext cx="537838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3240000" y="2650285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Центр позашкільної роботи</a:t>
            </a:r>
            <a:r>
              <a:rPr lang="en-US" sz="900"/>
              <a:t> </a:t>
            </a:r>
          </a:p>
        </p:txBody>
      </p:sp>
      <p:cxnSp>
        <p:nvCxnSpPr>
          <p:cNvPr id="109" name="Straight Connector 61"/>
          <p:cNvCxnSpPr/>
          <p:nvPr/>
        </p:nvCxnSpPr>
        <p:spPr>
          <a:xfrm>
            <a:off x="3240000" y="2835332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3240000" y="2835333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Новомосковськ</a:t>
            </a:r>
            <a:r>
              <a:rPr lang="en-US" sz="900"/>
              <a:t> </a:t>
            </a:r>
          </a:p>
        </p:txBody>
      </p:sp>
      <p:cxnSp>
        <p:nvCxnSpPr>
          <p:cNvPr id="115" name="Straight Connector 61"/>
          <p:cNvCxnSpPr/>
          <p:nvPr/>
        </p:nvCxnSpPr>
        <p:spPr>
          <a:xfrm>
            <a:off x="3240000" y="3020380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3240000" y="3020381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Комунальна організація (установа, заклад)</a:t>
            </a:r>
            <a:r>
              <a:rPr lang="en-US" sz="900"/>
              <a:t> </a:t>
            </a:r>
          </a:p>
        </p:txBody>
      </p:sp>
      <p:cxnSp>
        <p:nvCxnSpPr>
          <p:cNvPr id="121" name="Straight Connector 61"/>
          <p:cNvCxnSpPr/>
          <p:nvPr/>
        </p:nvCxnSpPr>
        <p:spPr>
          <a:xfrm>
            <a:off x="3240000" y="3205428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240000" y="3976857"/>
            <a:ext cx="5378381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8618381" y="720000"/>
            <a:ext cx="1709904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Додаток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600"/>
              <a:t> </a:t>
            </a:r>
          </a:p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Порядку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складання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бюджетної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звітності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розпорядниками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одержувачами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бюджетних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коштів,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звітності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фондами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загальнообов'язкового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соціального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пенсійного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страхування</a:t>
            </a:r>
            <a:r>
              <a:rPr lang="en-US" sz="600"/>
              <a:t> </a:t>
            </a:r>
          </a:p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(пункт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розділу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II)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8618381" y="229028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8618381" y="247028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8618381" y="2650285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ЄДРПОУ</a:t>
            </a:r>
            <a:r>
              <a:rPr lang="en-US" sz="10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8618381" y="2835333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КОАТУУ</a:t>
            </a:r>
            <a:r>
              <a:rPr lang="en-US" sz="10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8618381" y="3020381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КОПФГ</a:t>
            </a:r>
            <a:r>
              <a:rPr lang="en-US" sz="10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8618381" y="3205428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8618381" y="3365428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8618381" y="3525428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8618381" y="3685428"/>
            <a:ext cx="856761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8618381" y="3976857"/>
            <a:ext cx="856761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9475143" y="2290285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9475143" y="2470285"/>
            <a:ext cx="853142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КОДИ</a:t>
            </a:r>
            <a:r>
              <a:rPr lang="en-US" sz="10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9475143" y="2650285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33125888</a:t>
            </a:r>
            <a:r>
              <a:rPr lang="en-US" sz="10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9475143" y="2835333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1211900000</a:t>
            </a:r>
            <a:r>
              <a:rPr lang="en-US" sz="10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9475143" y="3020381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430</a:t>
            </a:r>
            <a:r>
              <a:rPr lang="en-US" sz="10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9475143" y="320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9475143" y="336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9475143" y="352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9475143" y="3685428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9475143" y="3976857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9759524" y="2290285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9759524" y="320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9759524" y="336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9759524" y="352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9759524" y="3685428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9759524" y="3976857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10043905" y="2290285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10043905" y="320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10043905" y="336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10043905" y="3525428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10043905" y="3685428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10043905" y="3976857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60000" y="720000"/>
            <a:ext cx="9968286" cy="3616857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60000" y="4336857"/>
            <a:ext cx="9972001" cy="117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60000" y="4336857"/>
            <a:ext cx="2862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Показники</a:t>
            </a:r>
            <a:r>
              <a:rPr lang="en-US" sz="7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3222000" y="4336857"/>
            <a:ext cx="432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КЕКВ</a:t>
            </a:r>
            <a:r>
              <a:rPr lang="en-US" sz="700"/>
              <a:t> </a:t>
            </a:r>
          </a:p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та/або</a:t>
            </a:r>
            <a:r>
              <a:rPr lang="en-US" sz="700"/>
              <a:t> </a:t>
            </a:r>
          </a:p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ККК</a:t>
            </a:r>
            <a:r>
              <a:rPr lang="en-US" sz="7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3654000" y="4336857"/>
            <a:ext cx="360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700"/>
              <a:t> </a:t>
            </a:r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рядка</a:t>
            </a:r>
            <a:r>
              <a:rPr lang="en-US" sz="7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4014000" y="4336857"/>
            <a:ext cx="702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Затверджено на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звітний рік</a:t>
            </a:r>
            <a:r>
              <a:rPr lang="en-US" sz="6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4716000" y="4336857"/>
            <a:ext cx="1404000" cy="2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Залишок на початок звітного року</a:t>
            </a:r>
            <a:r>
              <a:rPr lang="en-US" sz="6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4716000" y="4606857"/>
            <a:ext cx="702000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усього</a:t>
            </a:r>
            <a:r>
              <a:rPr lang="en-US" sz="6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5418000" y="4606857"/>
            <a:ext cx="702000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 тому числі на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рахунках в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установах банків</a:t>
            </a:r>
            <a:r>
              <a:rPr lang="en-US" sz="6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6120000" y="4336857"/>
            <a:ext cx="702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Перераховано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залишок</a:t>
            </a:r>
            <a:r>
              <a:rPr lang="en-US" sz="6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6822000" y="4336857"/>
            <a:ext cx="702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Надійшло коштів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за звітний період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(рік)</a:t>
            </a:r>
            <a:r>
              <a:rPr lang="en-US" sz="6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7524000" y="4336857"/>
            <a:ext cx="1404000" cy="2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Касові</a:t>
            </a:r>
            <a:r>
              <a:rPr lang="en-US" sz="600"/>
              <a:t> </a:t>
            </a:r>
          </a:p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за звітний період (рік)</a:t>
            </a:r>
            <a:r>
              <a:rPr lang="en-US" sz="6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7524000" y="4606857"/>
            <a:ext cx="702000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усього</a:t>
            </a:r>
            <a:r>
              <a:rPr lang="en-US" sz="6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8226000" y="4606857"/>
            <a:ext cx="702000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 тому числі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перераховані з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рахунків в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установах банків</a:t>
            </a:r>
            <a:r>
              <a:rPr lang="en-US" sz="6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8928000" y="4336857"/>
            <a:ext cx="1404000" cy="45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Залишок</a:t>
            </a:r>
            <a:r>
              <a:rPr lang="en-US" sz="600"/>
              <a:t> </a:t>
            </a:r>
          </a:p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на кінець звітного періоду (року)</a:t>
            </a:r>
            <a:r>
              <a:rPr lang="en-US" sz="6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8928000" y="4786857"/>
            <a:ext cx="702000" cy="72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усього</a:t>
            </a:r>
            <a:r>
              <a:rPr lang="en-US" sz="6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9630000" y="4786857"/>
            <a:ext cx="702000" cy="72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 тому числі на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рахунках в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установах банків</a:t>
            </a:r>
            <a:r>
              <a:rPr lang="en-US" sz="6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360000" y="4336857"/>
            <a:ext cx="9972001" cy="117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360000" y="5506857"/>
            <a:ext cx="997200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360000" y="5506857"/>
            <a:ext cx="286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5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3222000" y="5506857"/>
            <a:ext cx="43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5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3654000" y="5506857"/>
            <a:ext cx="36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5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4014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5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4716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5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5418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5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6120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5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6822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5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7524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5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8226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10</a:t>
            </a:r>
            <a:r>
              <a:rPr lang="en-US" sz="5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8928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11</a:t>
            </a:r>
            <a:r>
              <a:rPr lang="en-US" sz="5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9630000" y="5506857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12</a:t>
            </a:r>
            <a:r>
              <a:rPr lang="en-US" sz="5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360000" y="5506857"/>
            <a:ext cx="997200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360000" y="568685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360000" y="5686857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Надходження коштів - усього</a:t>
            </a:r>
            <a:r>
              <a:rPr lang="en-US" sz="7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3222000" y="568685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3654000" y="568685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010</a:t>
            </a:r>
            <a:r>
              <a:rPr lang="en-US" sz="6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4014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4716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13320,00</a:t>
            </a:r>
            <a:r>
              <a:rPr lang="en-US" sz="6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5418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6120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6822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7524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8226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8928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13320,00</a:t>
            </a:r>
            <a:r>
              <a:rPr lang="en-US" sz="6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9630000" y="5686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360000" y="568685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60000" y="582495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360000" y="582495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 отриманих благодійних внесків, грантів та дарунків</a:t>
            </a:r>
            <a:r>
              <a:rPr lang="en-US" sz="7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3222000" y="582495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3654000" y="582495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020</a:t>
            </a:r>
            <a:r>
              <a:rPr lang="en-US" sz="6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4014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4716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5418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6120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6822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7524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8226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8928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9630000" y="5824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360000" y="582495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692" name="Picture692" descr="ima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60000" y="5999048"/>
            <a:ext cx="720000" cy="720000"/>
          </a:xfrm>
          <a:prstGeom prst="rect">
            <a:avLst/>
          </a:prstGeom>
          <a:noFill/>
        </p:spPr>
      </p:pic>
      <p:sp>
        <p:nvSpPr>
          <p:cNvPr id="693" name="TextBox 692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99" name="TextBox 698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202000000016968577</a:t>
            </a:r>
            <a:r>
              <a:rPr lang="en-US" sz="600"/>
              <a:t> </a:t>
            </a:r>
          </a:p>
        </p:txBody>
      </p:sp>
      <p:cxnSp>
        <p:nvCxnSpPr>
          <p:cNvPr id="698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5" name="TextBox 704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704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1" name="TextBox 710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710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TextBox 716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716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" name="TextBox 722"/>
          <p:cNvSpPr>
            <a:spLocks noGrp="1"/>
          </p:cNvSpPr>
          <p:nvPr>
            <p:ph/>
          </p:nvPr>
        </p:nvSpPr>
        <p:spPr>
          <a:xfrm>
            <a:off x="6051523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722" name="Straight Connector 61"/>
          <p:cNvCxnSpPr/>
          <p:nvPr/>
        </p:nvCxnSpPr>
        <p:spPr>
          <a:xfrm>
            <a:off x="6051523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9" name="TextBox 728"/>
          <p:cNvSpPr>
            <a:spLocks noGrp="1"/>
          </p:cNvSpPr>
          <p:nvPr>
            <p:ph/>
          </p:nvPr>
        </p:nvSpPr>
        <p:spPr>
          <a:xfrm>
            <a:off x="6908286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728" name="Straight Connector 61"/>
          <p:cNvCxnSpPr/>
          <p:nvPr/>
        </p:nvCxnSpPr>
        <p:spPr>
          <a:xfrm>
            <a:off x="6908286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5" name="TextBox 734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734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1" name="TextBox 740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1 з 4</a:t>
            </a:r>
            <a:r>
              <a:rPr lang="en-US" sz="600"/>
              <a:t> </a:t>
            </a:r>
          </a:p>
        </p:txBody>
      </p:sp>
      <p:cxnSp>
        <p:nvCxnSpPr>
          <p:cNvPr id="740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" name="TextBox 746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720000"/>
            <a:ext cx="997200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720000"/>
            <a:ext cx="286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5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222000" y="720000"/>
            <a:ext cx="43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5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654000" y="720000"/>
            <a:ext cx="36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5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4014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5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4716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5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5418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5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6120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5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6822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5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7524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5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8226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10</a:t>
            </a:r>
            <a:r>
              <a:rPr lang="en-US" sz="5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8928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11</a:t>
            </a:r>
            <a:r>
              <a:rPr lang="en-US" sz="5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9630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12</a:t>
            </a:r>
            <a:r>
              <a:rPr lang="en-US" sz="5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60000" y="720000"/>
            <a:ext cx="997200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60000" y="900000"/>
            <a:ext cx="9972001" cy="55076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360000" y="900000"/>
            <a:ext cx="286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 підприємств, організацій, фізичних осіб та від інших бюджетних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установ для виконання цільових заходів, у тому числі заходів з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відчуження для суспільних потреб земельних ділянок та розміщення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 них інших об’єктів нерухомого майна, що перебувають у приватній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власності фізичних або юридичних осіб</a:t>
            </a:r>
            <a:r>
              <a:rPr lang="en-US" sz="7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222000" y="900000"/>
            <a:ext cx="43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654000" y="900000"/>
            <a:ext cx="360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030</a:t>
            </a:r>
            <a:r>
              <a:rPr lang="en-US" sz="6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4014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4716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5418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6120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6822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7524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8226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8928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9630000" y="900000"/>
            <a:ext cx="702000" cy="55076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360000" y="900000"/>
            <a:ext cx="9972001" cy="55076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360000" y="1450762"/>
            <a:ext cx="9972001" cy="1061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360000" y="1450762"/>
            <a:ext cx="286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Вищих та професійно-технічних навчальних закладів від розміщення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 депозитах тимчасово вільних бюджетних коштів, отриманих за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надання платних послуг, якщо таким закладам законом надано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відповідне право; кошти, що отримують державні і комунальні вищі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навчальні заклади, державні наукові установи, державні і комунальні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заклади культури як відсотки, нараховані на залишок коштів на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поточних рахунках, відкритих у банках державного сектору для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розміщення власних надходжень, отриманих як плата за послуги, що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надаються ними згідно з основною діяльністю, благодійні внески та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гранти</a:t>
            </a:r>
            <a:r>
              <a:rPr lang="en-US" sz="7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3222000" y="1450762"/>
            <a:ext cx="43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3654000" y="1450762"/>
            <a:ext cx="360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040</a:t>
            </a:r>
            <a:r>
              <a:rPr lang="en-US" sz="6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4014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4716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5418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6120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6822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7524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8226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8928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9630000" y="1450762"/>
            <a:ext cx="702000" cy="106180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360000" y="1450762"/>
            <a:ext cx="9972001" cy="1061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360000" y="2512571"/>
            <a:ext cx="9972001" cy="34628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360000" y="2512571"/>
            <a:ext cx="286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 реалізації майнових прав на фільми, вихідні матеріали фільмів та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фільмокопій, створені за бюджетні кошти за державним замовленням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або на умовах фінансової підтримки</a:t>
            </a:r>
            <a:r>
              <a:rPr lang="en-US" sz="7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3222000" y="2512571"/>
            <a:ext cx="43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3654000" y="2512571"/>
            <a:ext cx="360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050</a:t>
            </a:r>
            <a:r>
              <a:rPr lang="en-US" sz="6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4014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4716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5418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6120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6822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7524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8226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8928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9630000" y="2512571"/>
            <a:ext cx="702000" cy="34628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60000" y="2512571"/>
            <a:ext cx="9972001" cy="34628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60000" y="285885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60000" y="2858857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Фінансування</a:t>
            </a:r>
            <a:r>
              <a:rPr lang="en-US" sz="7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3222000" y="285885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3654000" y="285885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060</a:t>
            </a:r>
            <a:r>
              <a:rPr lang="en-US" sz="6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4014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4716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5418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6120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6822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7524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8226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8928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9630000" y="2858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60000" y="285885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360000" y="299695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360000" y="299695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Видатки та надання кредитів - усього </a:t>
            </a:r>
            <a:r>
              <a:rPr lang="en-US" sz="7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3222000" y="299695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3654000" y="299695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070</a:t>
            </a:r>
            <a:r>
              <a:rPr lang="en-US" sz="6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4014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4716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5418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6120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6822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7524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8226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8928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9630000" y="2996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360000" y="299695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360000" y="3135047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360000" y="3135047"/>
            <a:ext cx="286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у тому числі:</a:t>
            </a:r>
            <a:r>
              <a:rPr lang="en-US" sz="700"/>
              <a:t> </a:t>
            </a:r>
          </a:p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Поточні видатки</a:t>
            </a:r>
            <a:r>
              <a:rPr lang="en-US" sz="7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3222000" y="3135047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2000</a:t>
            </a:r>
            <a:r>
              <a:rPr lang="en-US" sz="6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3654000" y="3135047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080</a:t>
            </a:r>
            <a:r>
              <a:rPr lang="en-US" sz="6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4014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4716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5418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6120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6822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7524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8226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8928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9630000" y="313504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360000" y="3135047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360000" y="337914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360000" y="337914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Оплата праці і нарахування на заробітну плату</a:t>
            </a:r>
            <a:r>
              <a:rPr lang="en-US" sz="7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3222000" y="337914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2100</a:t>
            </a:r>
            <a:r>
              <a:rPr lang="en-US" sz="6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654000" y="337914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090</a:t>
            </a:r>
            <a:r>
              <a:rPr lang="en-US" sz="6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4014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4716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5418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6120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6822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7524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8226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8928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9630000" y="337914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360000" y="337914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360000" y="3517238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360000" y="3517238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Оплата праці</a:t>
            </a:r>
            <a:r>
              <a:rPr lang="en-US" sz="7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3222000" y="3517238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2110</a:t>
            </a:r>
            <a:r>
              <a:rPr lang="en-US" sz="6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3654000" y="3517238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100</a:t>
            </a:r>
            <a:r>
              <a:rPr lang="en-US" sz="6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4014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4716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5418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6120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6822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7524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8226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8928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9630000" y="3517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360000" y="3517238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360000" y="365533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360000" y="3655333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Заробітна плата</a:t>
            </a:r>
            <a:r>
              <a:rPr lang="en-US" sz="7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3222000" y="365533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2111</a:t>
            </a:r>
            <a:r>
              <a:rPr lang="en-US" sz="6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3654000" y="365533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110</a:t>
            </a:r>
            <a:r>
              <a:rPr lang="en-US" sz="6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4014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4716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5418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6120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6822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7524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8226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8928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9630000" y="3655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360000" y="365533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360000" y="3793428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360000" y="3793428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Грошове  забезпечення військовослужбовців</a:t>
            </a:r>
            <a:r>
              <a:rPr lang="en-US" sz="7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3222000" y="3793428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2112</a:t>
            </a:r>
            <a:r>
              <a:rPr lang="en-US" sz="6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3654000" y="3793428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120</a:t>
            </a:r>
            <a:r>
              <a:rPr lang="en-US" sz="6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4014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4716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5418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6120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6822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7524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8226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8928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9630000" y="3793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360000" y="3793428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360000" y="393152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360000" y="3931523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Нарахування на  оплату праці </a:t>
            </a:r>
            <a:r>
              <a:rPr lang="en-US" sz="7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3222000" y="393152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2120</a:t>
            </a:r>
            <a:r>
              <a:rPr lang="en-US" sz="6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3654000" y="393152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130</a:t>
            </a:r>
            <a:r>
              <a:rPr lang="en-US" sz="6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4014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4716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5418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6120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6822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80" name="TextBox 979"/>
          <p:cNvSpPr>
            <a:spLocks noGrp="1"/>
          </p:cNvSpPr>
          <p:nvPr>
            <p:ph/>
          </p:nvPr>
        </p:nvSpPr>
        <p:spPr>
          <a:xfrm>
            <a:off x="7524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86" name="TextBox 985"/>
          <p:cNvSpPr>
            <a:spLocks noGrp="1"/>
          </p:cNvSpPr>
          <p:nvPr>
            <p:ph/>
          </p:nvPr>
        </p:nvSpPr>
        <p:spPr>
          <a:xfrm>
            <a:off x="8226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92" name="TextBox 991"/>
          <p:cNvSpPr>
            <a:spLocks noGrp="1"/>
          </p:cNvSpPr>
          <p:nvPr>
            <p:ph/>
          </p:nvPr>
        </p:nvSpPr>
        <p:spPr>
          <a:xfrm>
            <a:off x="8928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98" name="TextBox 997"/>
          <p:cNvSpPr>
            <a:spLocks noGrp="1"/>
          </p:cNvSpPr>
          <p:nvPr>
            <p:ph/>
          </p:nvPr>
        </p:nvSpPr>
        <p:spPr>
          <a:xfrm>
            <a:off x="9630000" y="3931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04" name="TextBox 1003"/>
          <p:cNvSpPr>
            <a:spLocks noGrp="1"/>
          </p:cNvSpPr>
          <p:nvPr>
            <p:ph/>
          </p:nvPr>
        </p:nvSpPr>
        <p:spPr>
          <a:xfrm>
            <a:off x="360000" y="393152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10" name="TextBox 1009"/>
          <p:cNvSpPr>
            <a:spLocks noGrp="1"/>
          </p:cNvSpPr>
          <p:nvPr>
            <p:ph/>
          </p:nvPr>
        </p:nvSpPr>
        <p:spPr>
          <a:xfrm>
            <a:off x="360000" y="4069619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16" name="TextBox 1015"/>
          <p:cNvSpPr>
            <a:spLocks noGrp="1"/>
          </p:cNvSpPr>
          <p:nvPr>
            <p:ph/>
          </p:nvPr>
        </p:nvSpPr>
        <p:spPr>
          <a:xfrm>
            <a:off x="360000" y="4069619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Використання товарів і послуг</a:t>
            </a:r>
            <a:r>
              <a:rPr lang="en-US" sz="700"/>
              <a:t> </a:t>
            </a:r>
          </a:p>
        </p:txBody>
      </p:sp>
      <p:sp>
        <p:nvSpPr>
          <p:cNvPr id="1022" name="TextBox 1021"/>
          <p:cNvSpPr>
            <a:spLocks noGrp="1"/>
          </p:cNvSpPr>
          <p:nvPr>
            <p:ph/>
          </p:nvPr>
        </p:nvSpPr>
        <p:spPr>
          <a:xfrm>
            <a:off x="3222000" y="4069619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2200</a:t>
            </a:r>
            <a:r>
              <a:rPr lang="en-US" sz="600"/>
              <a:t> </a:t>
            </a:r>
          </a:p>
        </p:txBody>
      </p:sp>
      <p:sp>
        <p:nvSpPr>
          <p:cNvPr id="1028" name="TextBox 1027"/>
          <p:cNvSpPr>
            <a:spLocks noGrp="1"/>
          </p:cNvSpPr>
          <p:nvPr>
            <p:ph/>
          </p:nvPr>
        </p:nvSpPr>
        <p:spPr>
          <a:xfrm>
            <a:off x="3654000" y="4069619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140</a:t>
            </a:r>
            <a:r>
              <a:rPr lang="en-US" sz="600"/>
              <a:t> </a:t>
            </a:r>
          </a:p>
        </p:txBody>
      </p:sp>
      <p:sp>
        <p:nvSpPr>
          <p:cNvPr id="1034" name="TextBox 1033"/>
          <p:cNvSpPr>
            <a:spLocks noGrp="1"/>
          </p:cNvSpPr>
          <p:nvPr>
            <p:ph/>
          </p:nvPr>
        </p:nvSpPr>
        <p:spPr>
          <a:xfrm>
            <a:off x="4014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40" name="TextBox 1039"/>
          <p:cNvSpPr>
            <a:spLocks noGrp="1"/>
          </p:cNvSpPr>
          <p:nvPr>
            <p:ph/>
          </p:nvPr>
        </p:nvSpPr>
        <p:spPr>
          <a:xfrm>
            <a:off x="4716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46" name="TextBox 1045"/>
          <p:cNvSpPr>
            <a:spLocks noGrp="1"/>
          </p:cNvSpPr>
          <p:nvPr>
            <p:ph/>
          </p:nvPr>
        </p:nvSpPr>
        <p:spPr>
          <a:xfrm>
            <a:off x="5418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52" name="TextBox 1051"/>
          <p:cNvSpPr>
            <a:spLocks noGrp="1"/>
          </p:cNvSpPr>
          <p:nvPr>
            <p:ph/>
          </p:nvPr>
        </p:nvSpPr>
        <p:spPr>
          <a:xfrm>
            <a:off x="6120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58" name="TextBox 1057"/>
          <p:cNvSpPr>
            <a:spLocks noGrp="1"/>
          </p:cNvSpPr>
          <p:nvPr>
            <p:ph/>
          </p:nvPr>
        </p:nvSpPr>
        <p:spPr>
          <a:xfrm>
            <a:off x="6822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64" name="TextBox 1063"/>
          <p:cNvSpPr>
            <a:spLocks noGrp="1"/>
          </p:cNvSpPr>
          <p:nvPr>
            <p:ph/>
          </p:nvPr>
        </p:nvSpPr>
        <p:spPr>
          <a:xfrm>
            <a:off x="7524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70" name="TextBox 1069"/>
          <p:cNvSpPr>
            <a:spLocks noGrp="1"/>
          </p:cNvSpPr>
          <p:nvPr>
            <p:ph/>
          </p:nvPr>
        </p:nvSpPr>
        <p:spPr>
          <a:xfrm>
            <a:off x="8226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76" name="TextBox 1075"/>
          <p:cNvSpPr>
            <a:spLocks noGrp="1"/>
          </p:cNvSpPr>
          <p:nvPr>
            <p:ph/>
          </p:nvPr>
        </p:nvSpPr>
        <p:spPr>
          <a:xfrm>
            <a:off x="8928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82" name="TextBox 1081"/>
          <p:cNvSpPr>
            <a:spLocks noGrp="1"/>
          </p:cNvSpPr>
          <p:nvPr>
            <p:ph/>
          </p:nvPr>
        </p:nvSpPr>
        <p:spPr>
          <a:xfrm>
            <a:off x="9630000" y="4069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88" name="TextBox 1087"/>
          <p:cNvSpPr>
            <a:spLocks noGrp="1"/>
          </p:cNvSpPr>
          <p:nvPr>
            <p:ph/>
          </p:nvPr>
        </p:nvSpPr>
        <p:spPr>
          <a:xfrm>
            <a:off x="360000" y="4069619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94" name="TextBox 1093"/>
          <p:cNvSpPr>
            <a:spLocks noGrp="1"/>
          </p:cNvSpPr>
          <p:nvPr>
            <p:ph/>
          </p:nvPr>
        </p:nvSpPr>
        <p:spPr>
          <a:xfrm>
            <a:off x="360000" y="4207714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0" name="TextBox 1099"/>
          <p:cNvSpPr>
            <a:spLocks noGrp="1"/>
          </p:cNvSpPr>
          <p:nvPr>
            <p:ph/>
          </p:nvPr>
        </p:nvSpPr>
        <p:spPr>
          <a:xfrm>
            <a:off x="360000" y="4207714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Предмети, матеріали, обладнання та інвентар</a:t>
            </a:r>
            <a:r>
              <a:rPr lang="en-US" sz="700"/>
              <a:t> </a:t>
            </a:r>
          </a:p>
        </p:txBody>
      </p:sp>
      <p:sp>
        <p:nvSpPr>
          <p:cNvPr id="1106" name="TextBox 1105"/>
          <p:cNvSpPr>
            <a:spLocks noGrp="1"/>
          </p:cNvSpPr>
          <p:nvPr>
            <p:ph/>
          </p:nvPr>
        </p:nvSpPr>
        <p:spPr>
          <a:xfrm>
            <a:off x="3222000" y="4207714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2210</a:t>
            </a:r>
            <a:r>
              <a:rPr lang="en-US" sz="600"/>
              <a:t> </a:t>
            </a:r>
          </a:p>
        </p:txBody>
      </p:sp>
      <p:sp>
        <p:nvSpPr>
          <p:cNvPr id="1112" name="TextBox 1111"/>
          <p:cNvSpPr>
            <a:spLocks noGrp="1"/>
          </p:cNvSpPr>
          <p:nvPr>
            <p:ph/>
          </p:nvPr>
        </p:nvSpPr>
        <p:spPr>
          <a:xfrm>
            <a:off x="3654000" y="4207714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150</a:t>
            </a:r>
            <a:r>
              <a:rPr lang="en-US" sz="600"/>
              <a:t> </a:t>
            </a:r>
          </a:p>
        </p:txBody>
      </p:sp>
      <p:sp>
        <p:nvSpPr>
          <p:cNvPr id="1118" name="TextBox 1117"/>
          <p:cNvSpPr>
            <a:spLocks noGrp="1"/>
          </p:cNvSpPr>
          <p:nvPr>
            <p:ph/>
          </p:nvPr>
        </p:nvSpPr>
        <p:spPr>
          <a:xfrm>
            <a:off x="4014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24" name="TextBox 1123"/>
          <p:cNvSpPr>
            <a:spLocks noGrp="1"/>
          </p:cNvSpPr>
          <p:nvPr>
            <p:ph/>
          </p:nvPr>
        </p:nvSpPr>
        <p:spPr>
          <a:xfrm>
            <a:off x="4716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30" name="TextBox 1129"/>
          <p:cNvSpPr>
            <a:spLocks noGrp="1"/>
          </p:cNvSpPr>
          <p:nvPr>
            <p:ph/>
          </p:nvPr>
        </p:nvSpPr>
        <p:spPr>
          <a:xfrm>
            <a:off x="5418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36" name="TextBox 1135"/>
          <p:cNvSpPr>
            <a:spLocks noGrp="1"/>
          </p:cNvSpPr>
          <p:nvPr>
            <p:ph/>
          </p:nvPr>
        </p:nvSpPr>
        <p:spPr>
          <a:xfrm>
            <a:off x="6120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42" name="TextBox 1141"/>
          <p:cNvSpPr>
            <a:spLocks noGrp="1"/>
          </p:cNvSpPr>
          <p:nvPr>
            <p:ph/>
          </p:nvPr>
        </p:nvSpPr>
        <p:spPr>
          <a:xfrm>
            <a:off x="6822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48" name="TextBox 1147"/>
          <p:cNvSpPr>
            <a:spLocks noGrp="1"/>
          </p:cNvSpPr>
          <p:nvPr>
            <p:ph/>
          </p:nvPr>
        </p:nvSpPr>
        <p:spPr>
          <a:xfrm>
            <a:off x="7524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54" name="TextBox 1153"/>
          <p:cNvSpPr>
            <a:spLocks noGrp="1"/>
          </p:cNvSpPr>
          <p:nvPr>
            <p:ph/>
          </p:nvPr>
        </p:nvSpPr>
        <p:spPr>
          <a:xfrm>
            <a:off x="8226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60" name="TextBox 1159"/>
          <p:cNvSpPr>
            <a:spLocks noGrp="1"/>
          </p:cNvSpPr>
          <p:nvPr>
            <p:ph/>
          </p:nvPr>
        </p:nvSpPr>
        <p:spPr>
          <a:xfrm>
            <a:off x="8928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66" name="TextBox 1165"/>
          <p:cNvSpPr>
            <a:spLocks noGrp="1"/>
          </p:cNvSpPr>
          <p:nvPr>
            <p:ph/>
          </p:nvPr>
        </p:nvSpPr>
        <p:spPr>
          <a:xfrm>
            <a:off x="9630000" y="4207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72" name="TextBox 1171"/>
          <p:cNvSpPr>
            <a:spLocks noGrp="1"/>
          </p:cNvSpPr>
          <p:nvPr>
            <p:ph/>
          </p:nvPr>
        </p:nvSpPr>
        <p:spPr>
          <a:xfrm>
            <a:off x="360000" y="4207714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78" name="TextBox 1177"/>
          <p:cNvSpPr>
            <a:spLocks noGrp="1"/>
          </p:cNvSpPr>
          <p:nvPr>
            <p:ph/>
          </p:nvPr>
        </p:nvSpPr>
        <p:spPr>
          <a:xfrm>
            <a:off x="360000" y="4345809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84" name="TextBox 1183"/>
          <p:cNvSpPr>
            <a:spLocks noGrp="1"/>
          </p:cNvSpPr>
          <p:nvPr>
            <p:ph/>
          </p:nvPr>
        </p:nvSpPr>
        <p:spPr>
          <a:xfrm>
            <a:off x="360000" y="4345809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Медикаменти та перев’язувальні матеріали</a:t>
            </a:r>
            <a:r>
              <a:rPr lang="en-US" sz="700"/>
              <a:t> </a:t>
            </a:r>
          </a:p>
        </p:txBody>
      </p:sp>
      <p:sp>
        <p:nvSpPr>
          <p:cNvPr id="1190" name="TextBox 1189"/>
          <p:cNvSpPr>
            <a:spLocks noGrp="1"/>
          </p:cNvSpPr>
          <p:nvPr>
            <p:ph/>
          </p:nvPr>
        </p:nvSpPr>
        <p:spPr>
          <a:xfrm>
            <a:off x="3222000" y="4345809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2220</a:t>
            </a:r>
            <a:r>
              <a:rPr lang="en-US" sz="600"/>
              <a:t> </a:t>
            </a:r>
          </a:p>
        </p:txBody>
      </p:sp>
      <p:sp>
        <p:nvSpPr>
          <p:cNvPr id="1196" name="TextBox 1195"/>
          <p:cNvSpPr>
            <a:spLocks noGrp="1"/>
          </p:cNvSpPr>
          <p:nvPr>
            <p:ph/>
          </p:nvPr>
        </p:nvSpPr>
        <p:spPr>
          <a:xfrm>
            <a:off x="3654000" y="4345809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160</a:t>
            </a:r>
            <a:r>
              <a:rPr lang="en-US" sz="600"/>
              <a:t> </a:t>
            </a:r>
          </a:p>
        </p:txBody>
      </p:sp>
      <p:sp>
        <p:nvSpPr>
          <p:cNvPr id="1202" name="TextBox 1201"/>
          <p:cNvSpPr>
            <a:spLocks noGrp="1"/>
          </p:cNvSpPr>
          <p:nvPr>
            <p:ph/>
          </p:nvPr>
        </p:nvSpPr>
        <p:spPr>
          <a:xfrm>
            <a:off x="4014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08" name="TextBox 1207"/>
          <p:cNvSpPr>
            <a:spLocks noGrp="1"/>
          </p:cNvSpPr>
          <p:nvPr>
            <p:ph/>
          </p:nvPr>
        </p:nvSpPr>
        <p:spPr>
          <a:xfrm>
            <a:off x="4716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14" name="TextBox 1213"/>
          <p:cNvSpPr>
            <a:spLocks noGrp="1"/>
          </p:cNvSpPr>
          <p:nvPr>
            <p:ph/>
          </p:nvPr>
        </p:nvSpPr>
        <p:spPr>
          <a:xfrm>
            <a:off x="5418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0" name="TextBox 1219"/>
          <p:cNvSpPr>
            <a:spLocks noGrp="1"/>
          </p:cNvSpPr>
          <p:nvPr>
            <p:ph/>
          </p:nvPr>
        </p:nvSpPr>
        <p:spPr>
          <a:xfrm>
            <a:off x="6120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6" name="TextBox 1225"/>
          <p:cNvSpPr>
            <a:spLocks noGrp="1"/>
          </p:cNvSpPr>
          <p:nvPr>
            <p:ph/>
          </p:nvPr>
        </p:nvSpPr>
        <p:spPr>
          <a:xfrm>
            <a:off x="6822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32" name="TextBox 1231"/>
          <p:cNvSpPr>
            <a:spLocks noGrp="1"/>
          </p:cNvSpPr>
          <p:nvPr>
            <p:ph/>
          </p:nvPr>
        </p:nvSpPr>
        <p:spPr>
          <a:xfrm>
            <a:off x="7524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38" name="TextBox 1237"/>
          <p:cNvSpPr>
            <a:spLocks noGrp="1"/>
          </p:cNvSpPr>
          <p:nvPr>
            <p:ph/>
          </p:nvPr>
        </p:nvSpPr>
        <p:spPr>
          <a:xfrm>
            <a:off x="8226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44" name="TextBox 1243"/>
          <p:cNvSpPr>
            <a:spLocks noGrp="1"/>
          </p:cNvSpPr>
          <p:nvPr>
            <p:ph/>
          </p:nvPr>
        </p:nvSpPr>
        <p:spPr>
          <a:xfrm>
            <a:off x="8928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50" name="TextBox 1249"/>
          <p:cNvSpPr>
            <a:spLocks noGrp="1"/>
          </p:cNvSpPr>
          <p:nvPr>
            <p:ph/>
          </p:nvPr>
        </p:nvSpPr>
        <p:spPr>
          <a:xfrm>
            <a:off x="9630000" y="4345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56" name="TextBox 1255"/>
          <p:cNvSpPr>
            <a:spLocks noGrp="1"/>
          </p:cNvSpPr>
          <p:nvPr>
            <p:ph/>
          </p:nvPr>
        </p:nvSpPr>
        <p:spPr>
          <a:xfrm>
            <a:off x="360000" y="4345809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62" name="TextBox 1261"/>
          <p:cNvSpPr>
            <a:spLocks noGrp="1"/>
          </p:cNvSpPr>
          <p:nvPr>
            <p:ph/>
          </p:nvPr>
        </p:nvSpPr>
        <p:spPr>
          <a:xfrm>
            <a:off x="360000" y="448390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68" name="TextBox 1267"/>
          <p:cNvSpPr>
            <a:spLocks noGrp="1"/>
          </p:cNvSpPr>
          <p:nvPr>
            <p:ph/>
          </p:nvPr>
        </p:nvSpPr>
        <p:spPr>
          <a:xfrm>
            <a:off x="360000" y="4483905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Продукти харчування</a:t>
            </a:r>
            <a:r>
              <a:rPr lang="en-US" sz="700"/>
              <a:t> </a:t>
            </a:r>
          </a:p>
        </p:txBody>
      </p:sp>
      <p:sp>
        <p:nvSpPr>
          <p:cNvPr id="1274" name="TextBox 1273"/>
          <p:cNvSpPr>
            <a:spLocks noGrp="1"/>
          </p:cNvSpPr>
          <p:nvPr>
            <p:ph/>
          </p:nvPr>
        </p:nvSpPr>
        <p:spPr>
          <a:xfrm>
            <a:off x="3222000" y="448390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2230</a:t>
            </a:r>
            <a:r>
              <a:rPr lang="en-US" sz="600"/>
              <a:t> </a:t>
            </a:r>
          </a:p>
        </p:txBody>
      </p:sp>
      <p:sp>
        <p:nvSpPr>
          <p:cNvPr id="1280" name="TextBox 1279"/>
          <p:cNvSpPr>
            <a:spLocks noGrp="1"/>
          </p:cNvSpPr>
          <p:nvPr>
            <p:ph/>
          </p:nvPr>
        </p:nvSpPr>
        <p:spPr>
          <a:xfrm>
            <a:off x="3654000" y="448390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170</a:t>
            </a:r>
            <a:r>
              <a:rPr lang="en-US" sz="600"/>
              <a:t> </a:t>
            </a:r>
          </a:p>
        </p:txBody>
      </p:sp>
      <p:sp>
        <p:nvSpPr>
          <p:cNvPr id="1286" name="TextBox 1285"/>
          <p:cNvSpPr>
            <a:spLocks noGrp="1"/>
          </p:cNvSpPr>
          <p:nvPr>
            <p:ph/>
          </p:nvPr>
        </p:nvSpPr>
        <p:spPr>
          <a:xfrm>
            <a:off x="4014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92" name="TextBox 1291"/>
          <p:cNvSpPr>
            <a:spLocks noGrp="1"/>
          </p:cNvSpPr>
          <p:nvPr>
            <p:ph/>
          </p:nvPr>
        </p:nvSpPr>
        <p:spPr>
          <a:xfrm>
            <a:off x="4716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98" name="TextBox 1297"/>
          <p:cNvSpPr>
            <a:spLocks noGrp="1"/>
          </p:cNvSpPr>
          <p:nvPr>
            <p:ph/>
          </p:nvPr>
        </p:nvSpPr>
        <p:spPr>
          <a:xfrm>
            <a:off x="5418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04" name="TextBox 1303"/>
          <p:cNvSpPr>
            <a:spLocks noGrp="1"/>
          </p:cNvSpPr>
          <p:nvPr>
            <p:ph/>
          </p:nvPr>
        </p:nvSpPr>
        <p:spPr>
          <a:xfrm>
            <a:off x="6120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10" name="TextBox 1309"/>
          <p:cNvSpPr>
            <a:spLocks noGrp="1"/>
          </p:cNvSpPr>
          <p:nvPr>
            <p:ph/>
          </p:nvPr>
        </p:nvSpPr>
        <p:spPr>
          <a:xfrm>
            <a:off x="6822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16" name="TextBox 1315"/>
          <p:cNvSpPr>
            <a:spLocks noGrp="1"/>
          </p:cNvSpPr>
          <p:nvPr>
            <p:ph/>
          </p:nvPr>
        </p:nvSpPr>
        <p:spPr>
          <a:xfrm>
            <a:off x="7524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22" name="TextBox 1321"/>
          <p:cNvSpPr>
            <a:spLocks noGrp="1"/>
          </p:cNvSpPr>
          <p:nvPr>
            <p:ph/>
          </p:nvPr>
        </p:nvSpPr>
        <p:spPr>
          <a:xfrm>
            <a:off x="8226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28" name="TextBox 1327"/>
          <p:cNvSpPr>
            <a:spLocks noGrp="1"/>
          </p:cNvSpPr>
          <p:nvPr>
            <p:ph/>
          </p:nvPr>
        </p:nvSpPr>
        <p:spPr>
          <a:xfrm>
            <a:off x="8928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34" name="TextBox 1333"/>
          <p:cNvSpPr>
            <a:spLocks noGrp="1"/>
          </p:cNvSpPr>
          <p:nvPr>
            <p:ph/>
          </p:nvPr>
        </p:nvSpPr>
        <p:spPr>
          <a:xfrm>
            <a:off x="9630000" y="448390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40" name="TextBox 1339"/>
          <p:cNvSpPr>
            <a:spLocks noGrp="1"/>
          </p:cNvSpPr>
          <p:nvPr>
            <p:ph/>
          </p:nvPr>
        </p:nvSpPr>
        <p:spPr>
          <a:xfrm>
            <a:off x="360000" y="448390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46" name="TextBox 1345"/>
          <p:cNvSpPr>
            <a:spLocks noGrp="1"/>
          </p:cNvSpPr>
          <p:nvPr>
            <p:ph/>
          </p:nvPr>
        </p:nvSpPr>
        <p:spPr>
          <a:xfrm>
            <a:off x="360000" y="462200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52" name="TextBox 1351"/>
          <p:cNvSpPr>
            <a:spLocks noGrp="1"/>
          </p:cNvSpPr>
          <p:nvPr>
            <p:ph/>
          </p:nvPr>
        </p:nvSpPr>
        <p:spPr>
          <a:xfrm>
            <a:off x="360000" y="4622000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Оплата послуг (крім комунальних)</a:t>
            </a:r>
            <a:r>
              <a:rPr lang="en-US" sz="700"/>
              <a:t> </a:t>
            </a:r>
          </a:p>
        </p:txBody>
      </p:sp>
      <p:sp>
        <p:nvSpPr>
          <p:cNvPr id="1358" name="TextBox 1357"/>
          <p:cNvSpPr>
            <a:spLocks noGrp="1"/>
          </p:cNvSpPr>
          <p:nvPr>
            <p:ph/>
          </p:nvPr>
        </p:nvSpPr>
        <p:spPr>
          <a:xfrm>
            <a:off x="3222000" y="462200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2240</a:t>
            </a:r>
            <a:r>
              <a:rPr lang="en-US" sz="600"/>
              <a:t> </a:t>
            </a:r>
          </a:p>
        </p:txBody>
      </p:sp>
      <p:sp>
        <p:nvSpPr>
          <p:cNvPr id="1364" name="TextBox 1363"/>
          <p:cNvSpPr>
            <a:spLocks noGrp="1"/>
          </p:cNvSpPr>
          <p:nvPr>
            <p:ph/>
          </p:nvPr>
        </p:nvSpPr>
        <p:spPr>
          <a:xfrm>
            <a:off x="3654000" y="462200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180</a:t>
            </a:r>
            <a:r>
              <a:rPr lang="en-US" sz="600"/>
              <a:t> </a:t>
            </a:r>
          </a:p>
        </p:txBody>
      </p:sp>
      <p:sp>
        <p:nvSpPr>
          <p:cNvPr id="1370" name="TextBox 1369"/>
          <p:cNvSpPr>
            <a:spLocks noGrp="1"/>
          </p:cNvSpPr>
          <p:nvPr>
            <p:ph/>
          </p:nvPr>
        </p:nvSpPr>
        <p:spPr>
          <a:xfrm>
            <a:off x="4014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76" name="TextBox 1375"/>
          <p:cNvSpPr>
            <a:spLocks noGrp="1"/>
          </p:cNvSpPr>
          <p:nvPr>
            <p:ph/>
          </p:nvPr>
        </p:nvSpPr>
        <p:spPr>
          <a:xfrm>
            <a:off x="4716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82" name="TextBox 1381"/>
          <p:cNvSpPr>
            <a:spLocks noGrp="1"/>
          </p:cNvSpPr>
          <p:nvPr>
            <p:ph/>
          </p:nvPr>
        </p:nvSpPr>
        <p:spPr>
          <a:xfrm>
            <a:off x="5418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88" name="TextBox 1387"/>
          <p:cNvSpPr>
            <a:spLocks noGrp="1"/>
          </p:cNvSpPr>
          <p:nvPr>
            <p:ph/>
          </p:nvPr>
        </p:nvSpPr>
        <p:spPr>
          <a:xfrm>
            <a:off x="6120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94" name="TextBox 1393"/>
          <p:cNvSpPr>
            <a:spLocks noGrp="1"/>
          </p:cNvSpPr>
          <p:nvPr>
            <p:ph/>
          </p:nvPr>
        </p:nvSpPr>
        <p:spPr>
          <a:xfrm>
            <a:off x="6822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00" name="TextBox 1399"/>
          <p:cNvSpPr>
            <a:spLocks noGrp="1"/>
          </p:cNvSpPr>
          <p:nvPr>
            <p:ph/>
          </p:nvPr>
        </p:nvSpPr>
        <p:spPr>
          <a:xfrm>
            <a:off x="7524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06" name="TextBox 1405"/>
          <p:cNvSpPr>
            <a:spLocks noGrp="1"/>
          </p:cNvSpPr>
          <p:nvPr>
            <p:ph/>
          </p:nvPr>
        </p:nvSpPr>
        <p:spPr>
          <a:xfrm>
            <a:off x="8226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12" name="TextBox 1411"/>
          <p:cNvSpPr>
            <a:spLocks noGrp="1"/>
          </p:cNvSpPr>
          <p:nvPr>
            <p:ph/>
          </p:nvPr>
        </p:nvSpPr>
        <p:spPr>
          <a:xfrm>
            <a:off x="8928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18" name="TextBox 1417"/>
          <p:cNvSpPr>
            <a:spLocks noGrp="1"/>
          </p:cNvSpPr>
          <p:nvPr>
            <p:ph/>
          </p:nvPr>
        </p:nvSpPr>
        <p:spPr>
          <a:xfrm>
            <a:off x="9630000" y="4622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24" name="TextBox 1423"/>
          <p:cNvSpPr>
            <a:spLocks noGrp="1"/>
          </p:cNvSpPr>
          <p:nvPr>
            <p:ph/>
          </p:nvPr>
        </p:nvSpPr>
        <p:spPr>
          <a:xfrm>
            <a:off x="360000" y="462200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30" name="TextBox 1429"/>
          <p:cNvSpPr>
            <a:spLocks noGrp="1"/>
          </p:cNvSpPr>
          <p:nvPr>
            <p:ph/>
          </p:nvPr>
        </p:nvSpPr>
        <p:spPr>
          <a:xfrm>
            <a:off x="360000" y="476009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36" name="TextBox 1435"/>
          <p:cNvSpPr>
            <a:spLocks noGrp="1"/>
          </p:cNvSpPr>
          <p:nvPr>
            <p:ph/>
          </p:nvPr>
        </p:nvSpPr>
        <p:spPr>
          <a:xfrm>
            <a:off x="360000" y="4760095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Видатки на відрядження</a:t>
            </a:r>
            <a:r>
              <a:rPr lang="en-US" sz="700"/>
              <a:t> </a:t>
            </a:r>
          </a:p>
        </p:txBody>
      </p:sp>
      <p:sp>
        <p:nvSpPr>
          <p:cNvPr id="1442" name="TextBox 1441"/>
          <p:cNvSpPr>
            <a:spLocks noGrp="1"/>
          </p:cNvSpPr>
          <p:nvPr>
            <p:ph/>
          </p:nvPr>
        </p:nvSpPr>
        <p:spPr>
          <a:xfrm>
            <a:off x="3222000" y="476009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2250</a:t>
            </a:r>
            <a:r>
              <a:rPr lang="en-US" sz="600"/>
              <a:t> </a:t>
            </a:r>
          </a:p>
        </p:txBody>
      </p:sp>
      <p:sp>
        <p:nvSpPr>
          <p:cNvPr id="1448" name="TextBox 1447"/>
          <p:cNvSpPr>
            <a:spLocks noGrp="1"/>
          </p:cNvSpPr>
          <p:nvPr>
            <p:ph/>
          </p:nvPr>
        </p:nvSpPr>
        <p:spPr>
          <a:xfrm>
            <a:off x="3654000" y="476009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190</a:t>
            </a:r>
            <a:r>
              <a:rPr lang="en-US" sz="600"/>
              <a:t> </a:t>
            </a:r>
          </a:p>
        </p:txBody>
      </p:sp>
      <p:sp>
        <p:nvSpPr>
          <p:cNvPr id="1454" name="TextBox 1453"/>
          <p:cNvSpPr>
            <a:spLocks noGrp="1"/>
          </p:cNvSpPr>
          <p:nvPr>
            <p:ph/>
          </p:nvPr>
        </p:nvSpPr>
        <p:spPr>
          <a:xfrm>
            <a:off x="4014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60" name="TextBox 1459"/>
          <p:cNvSpPr>
            <a:spLocks noGrp="1"/>
          </p:cNvSpPr>
          <p:nvPr>
            <p:ph/>
          </p:nvPr>
        </p:nvSpPr>
        <p:spPr>
          <a:xfrm>
            <a:off x="4716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66" name="TextBox 1465"/>
          <p:cNvSpPr>
            <a:spLocks noGrp="1"/>
          </p:cNvSpPr>
          <p:nvPr>
            <p:ph/>
          </p:nvPr>
        </p:nvSpPr>
        <p:spPr>
          <a:xfrm>
            <a:off x="5418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72" name="TextBox 1471"/>
          <p:cNvSpPr>
            <a:spLocks noGrp="1"/>
          </p:cNvSpPr>
          <p:nvPr>
            <p:ph/>
          </p:nvPr>
        </p:nvSpPr>
        <p:spPr>
          <a:xfrm>
            <a:off x="6120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78" name="TextBox 1477"/>
          <p:cNvSpPr>
            <a:spLocks noGrp="1"/>
          </p:cNvSpPr>
          <p:nvPr>
            <p:ph/>
          </p:nvPr>
        </p:nvSpPr>
        <p:spPr>
          <a:xfrm>
            <a:off x="6822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84" name="TextBox 1483"/>
          <p:cNvSpPr>
            <a:spLocks noGrp="1"/>
          </p:cNvSpPr>
          <p:nvPr>
            <p:ph/>
          </p:nvPr>
        </p:nvSpPr>
        <p:spPr>
          <a:xfrm>
            <a:off x="7524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90" name="TextBox 1489"/>
          <p:cNvSpPr>
            <a:spLocks noGrp="1"/>
          </p:cNvSpPr>
          <p:nvPr>
            <p:ph/>
          </p:nvPr>
        </p:nvSpPr>
        <p:spPr>
          <a:xfrm>
            <a:off x="8226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96" name="TextBox 1495"/>
          <p:cNvSpPr>
            <a:spLocks noGrp="1"/>
          </p:cNvSpPr>
          <p:nvPr>
            <p:ph/>
          </p:nvPr>
        </p:nvSpPr>
        <p:spPr>
          <a:xfrm>
            <a:off x="8928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02" name="TextBox 1501"/>
          <p:cNvSpPr>
            <a:spLocks noGrp="1"/>
          </p:cNvSpPr>
          <p:nvPr>
            <p:ph/>
          </p:nvPr>
        </p:nvSpPr>
        <p:spPr>
          <a:xfrm>
            <a:off x="9630000" y="4760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08" name="TextBox 1507"/>
          <p:cNvSpPr>
            <a:spLocks noGrp="1"/>
          </p:cNvSpPr>
          <p:nvPr>
            <p:ph/>
          </p:nvPr>
        </p:nvSpPr>
        <p:spPr>
          <a:xfrm>
            <a:off x="360000" y="476009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14" name="TextBox 1513"/>
          <p:cNvSpPr>
            <a:spLocks noGrp="1"/>
          </p:cNvSpPr>
          <p:nvPr>
            <p:ph/>
          </p:nvPr>
        </p:nvSpPr>
        <p:spPr>
          <a:xfrm>
            <a:off x="360000" y="489819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0" name="TextBox 1519"/>
          <p:cNvSpPr>
            <a:spLocks noGrp="1"/>
          </p:cNvSpPr>
          <p:nvPr>
            <p:ph/>
          </p:nvPr>
        </p:nvSpPr>
        <p:spPr>
          <a:xfrm>
            <a:off x="360000" y="4898190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Видатки та заходи спеціального призначення</a:t>
            </a:r>
            <a:r>
              <a:rPr lang="en-US" sz="700"/>
              <a:t> </a:t>
            </a:r>
          </a:p>
        </p:txBody>
      </p:sp>
      <p:sp>
        <p:nvSpPr>
          <p:cNvPr id="1526" name="TextBox 1525"/>
          <p:cNvSpPr>
            <a:spLocks noGrp="1"/>
          </p:cNvSpPr>
          <p:nvPr>
            <p:ph/>
          </p:nvPr>
        </p:nvSpPr>
        <p:spPr>
          <a:xfrm>
            <a:off x="3222000" y="489819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2260</a:t>
            </a:r>
            <a:r>
              <a:rPr lang="en-US" sz="600"/>
              <a:t> </a:t>
            </a:r>
          </a:p>
        </p:txBody>
      </p:sp>
      <p:sp>
        <p:nvSpPr>
          <p:cNvPr id="1532" name="TextBox 1531"/>
          <p:cNvSpPr>
            <a:spLocks noGrp="1"/>
          </p:cNvSpPr>
          <p:nvPr>
            <p:ph/>
          </p:nvPr>
        </p:nvSpPr>
        <p:spPr>
          <a:xfrm>
            <a:off x="3654000" y="489819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200</a:t>
            </a:r>
            <a:r>
              <a:rPr lang="en-US" sz="600"/>
              <a:t> </a:t>
            </a:r>
          </a:p>
        </p:txBody>
      </p:sp>
      <p:sp>
        <p:nvSpPr>
          <p:cNvPr id="1538" name="TextBox 1537"/>
          <p:cNvSpPr>
            <a:spLocks noGrp="1"/>
          </p:cNvSpPr>
          <p:nvPr>
            <p:ph/>
          </p:nvPr>
        </p:nvSpPr>
        <p:spPr>
          <a:xfrm>
            <a:off x="4014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44" name="TextBox 1543"/>
          <p:cNvSpPr>
            <a:spLocks noGrp="1"/>
          </p:cNvSpPr>
          <p:nvPr>
            <p:ph/>
          </p:nvPr>
        </p:nvSpPr>
        <p:spPr>
          <a:xfrm>
            <a:off x="4716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50" name="TextBox 1549"/>
          <p:cNvSpPr>
            <a:spLocks noGrp="1"/>
          </p:cNvSpPr>
          <p:nvPr>
            <p:ph/>
          </p:nvPr>
        </p:nvSpPr>
        <p:spPr>
          <a:xfrm>
            <a:off x="5418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56" name="TextBox 1555"/>
          <p:cNvSpPr>
            <a:spLocks noGrp="1"/>
          </p:cNvSpPr>
          <p:nvPr>
            <p:ph/>
          </p:nvPr>
        </p:nvSpPr>
        <p:spPr>
          <a:xfrm>
            <a:off x="6120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62" name="TextBox 1561"/>
          <p:cNvSpPr>
            <a:spLocks noGrp="1"/>
          </p:cNvSpPr>
          <p:nvPr>
            <p:ph/>
          </p:nvPr>
        </p:nvSpPr>
        <p:spPr>
          <a:xfrm>
            <a:off x="6822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68" name="TextBox 1567"/>
          <p:cNvSpPr>
            <a:spLocks noGrp="1"/>
          </p:cNvSpPr>
          <p:nvPr>
            <p:ph/>
          </p:nvPr>
        </p:nvSpPr>
        <p:spPr>
          <a:xfrm>
            <a:off x="7524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74" name="TextBox 1573"/>
          <p:cNvSpPr>
            <a:spLocks noGrp="1"/>
          </p:cNvSpPr>
          <p:nvPr>
            <p:ph/>
          </p:nvPr>
        </p:nvSpPr>
        <p:spPr>
          <a:xfrm>
            <a:off x="8226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80" name="TextBox 1579"/>
          <p:cNvSpPr>
            <a:spLocks noGrp="1"/>
          </p:cNvSpPr>
          <p:nvPr>
            <p:ph/>
          </p:nvPr>
        </p:nvSpPr>
        <p:spPr>
          <a:xfrm>
            <a:off x="8928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6" name="TextBox 1585"/>
          <p:cNvSpPr>
            <a:spLocks noGrp="1"/>
          </p:cNvSpPr>
          <p:nvPr>
            <p:ph/>
          </p:nvPr>
        </p:nvSpPr>
        <p:spPr>
          <a:xfrm>
            <a:off x="9630000" y="4898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92" name="TextBox 1591"/>
          <p:cNvSpPr>
            <a:spLocks noGrp="1"/>
          </p:cNvSpPr>
          <p:nvPr>
            <p:ph/>
          </p:nvPr>
        </p:nvSpPr>
        <p:spPr>
          <a:xfrm>
            <a:off x="360000" y="489819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98" name="TextBox 1597"/>
          <p:cNvSpPr>
            <a:spLocks noGrp="1"/>
          </p:cNvSpPr>
          <p:nvPr>
            <p:ph/>
          </p:nvPr>
        </p:nvSpPr>
        <p:spPr>
          <a:xfrm>
            <a:off x="360000" y="503628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04" name="TextBox 1603"/>
          <p:cNvSpPr>
            <a:spLocks noGrp="1"/>
          </p:cNvSpPr>
          <p:nvPr>
            <p:ph/>
          </p:nvPr>
        </p:nvSpPr>
        <p:spPr>
          <a:xfrm>
            <a:off x="360000" y="5036285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Оплата комунальних послуг та енергоносіїв  </a:t>
            </a:r>
            <a:r>
              <a:rPr lang="en-US" sz="700"/>
              <a:t> </a:t>
            </a:r>
          </a:p>
        </p:txBody>
      </p:sp>
      <p:sp>
        <p:nvSpPr>
          <p:cNvPr id="1610" name="TextBox 1609"/>
          <p:cNvSpPr>
            <a:spLocks noGrp="1"/>
          </p:cNvSpPr>
          <p:nvPr>
            <p:ph/>
          </p:nvPr>
        </p:nvSpPr>
        <p:spPr>
          <a:xfrm>
            <a:off x="3222000" y="503628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2270</a:t>
            </a:r>
            <a:r>
              <a:rPr lang="en-US" sz="600"/>
              <a:t> </a:t>
            </a:r>
          </a:p>
        </p:txBody>
      </p:sp>
      <p:sp>
        <p:nvSpPr>
          <p:cNvPr id="1616" name="TextBox 1615"/>
          <p:cNvSpPr>
            <a:spLocks noGrp="1"/>
          </p:cNvSpPr>
          <p:nvPr>
            <p:ph/>
          </p:nvPr>
        </p:nvSpPr>
        <p:spPr>
          <a:xfrm>
            <a:off x="3654000" y="503628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210</a:t>
            </a:r>
            <a:r>
              <a:rPr lang="en-US" sz="600"/>
              <a:t> </a:t>
            </a:r>
          </a:p>
        </p:txBody>
      </p:sp>
      <p:sp>
        <p:nvSpPr>
          <p:cNvPr id="1622" name="TextBox 1621"/>
          <p:cNvSpPr>
            <a:spLocks noGrp="1"/>
          </p:cNvSpPr>
          <p:nvPr>
            <p:ph/>
          </p:nvPr>
        </p:nvSpPr>
        <p:spPr>
          <a:xfrm>
            <a:off x="4014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28" name="TextBox 1627"/>
          <p:cNvSpPr>
            <a:spLocks noGrp="1"/>
          </p:cNvSpPr>
          <p:nvPr>
            <p:ph/>
          </p:nvPr>
        </p:nvSpPr>
        <p:spPr>
          <a:xfrm>
            <a:off x="4716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34" name="TextBox 1633"/>
          <p:cNvSpPr>
            <a:spLocks noGrp="1"/>
          </p:cNvSpPr>
          <p:nvPr>
            <p:ph/>
          </p:nvPr>
        </p:nvSpPr>
        <p:spPr>
          <a:xfrm>
            <a:off x="5418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0" name="TextBox 1639"/>
          <p:cNvSpPr>
            <a:spLocks noGrp="1"/>
          </p:cNvSpPr>
          <p:nvPr>
            <p:ph/>
          </p:nvPr>
        </p:nvSpPr>
        <p:spPr>
          <a:xfrm>
            <a:off x="6120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6" name="TextBox 1645"/>
          <p:cNvSpPr>
            <a:spLocks noGrp="1"/>
          </p:cNvSpPr>
          <p:nvPr>
            <p:ph/>
          </p:nvPr>
        </p:nvSpPr>
        <p:spPr>
          <a:xfrm>
            <a:off x="6822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52" name="TextBox 1651"/>
          <p:cNvSpPr>
            <a:spLocks noGrp="1"/>
          </p:cNvSpPr>
          <p:nvPr>
            <p:ph/>
          </p:nvPr>
        </p:nvSpPr>
        <p:spPr>
          <a:xfrm>
            <a:off x="7524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58" name="TextBox 1657"/>
          <p:cNvSpPr>
            <a:spLocks noGrp="1"/>
          </p:cNvSpPr>
          <p:nvPr>
            <p:ph/>
          </p:nvPr>
        </p:nvSpPr>
        <p:spPr>
          <a:xfrm>
            <a:off x="8226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64" name="TextBox 1663"/>
          <p:cNvSpPr>
            <a:spLocks noGrp="1"/>
          </p:cNvSpPr>
          <p:nvPr>
            <p:ph/>
          </p:nvPr>
        </p:nvSpPr>
        <p:spPr>
          <a:xfrm>
            <a:off x="8928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70" name="TextBox 1669"/>
          <p:cNvSpPr>
            <a:spLocks noGrp="1"/>
          </p:cNvSpPr>
          <p:nvPr>
            <p:ph/>
          </p:nvPr>
        </p:nvSpPr>
        <p:spPr>
          <a:xfrm>
            <a:off x="9630000" y="5036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76" name="TextBox 1675"/>
          <p:cNvSpPr>
            <a:spLocks noGrp="1"/>
          </p:cNvSpPr>
          <p:nvPr>
            <p:ph/>
          </p:nvPr>
        </p:nvSpPr>
        <p:spPr>
          <a:xfrm>
            <a:off x="360000" y="503628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82" name="TextBox 1681"/>
          <p:cNvSpPr>
            <a:spLocks noGrp="1"/>
          </p:cNvSpPr>
          <p:nvPr>
            <p:ph/>
          </p:nvPr>
        </p:nvSpPr>
        <p:spPr>
          <a:xfrm>
            <a:off x="360000" y="517438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88" name="TextBox 1687"/>
          <p:cNvSpPr>
            <a:spLocks noGrp="1"/>
          </p:cNvSpPr>
          <p:nvPr>
            <p:ph/>
          </p:nvPr>
        </p:nvSpPr>
        <p:spPr>
          <a:xfrm>
            <a:off x="360000" y="5174381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 Оплата теплопостачання</a:t>
            </a:r>
            <a:r>
              <a:rPr lang="en-US" sz="700"/>
              <a:t> </a:t>
            </a:r>
          </a:p>
        </p:txBody>
      </p:sp>
      <p:sp>
        <p:nvSpPr>
          <p:cNvPr id="1694" name="TextBox 1693"/>
          <p:cNvSpPr>
            <a:spLocks noGrp="1"/>
          </p:cNvSpPr>
          <p:nvPr>
            <p:ph/>
          </p:nvPr>
        </p:nvSpPr>
        <p:spPr>
          <a:xfrm>
            <a:off x="3222000" y="517438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2271</a:t>
            </a:r>
            <a:r>
              <a:rPr lang="en-US" sz="600"/>
              <a:t> </a:t>
            </a:r>
          </a:p>
        </p:txBody>
      </p:sp>
      <p:sp>
        <p:nvSpPr>
          <p:cNvPr id="1700" name="TextBox 1699"/>
          <p:cNvSpPr>
            <a:spLocks noGrp="1"/>
          </p:cNvSpPr>
          <p:nvPr>
            <p:ph/>
          </p:nvPr>
        </p:nvSpPr>
        <p:spPr>
          <a:xfrm>
            <a:off x="3654000" y="517438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220</a:t>
            </a:r>
            <a:r>
              <a:rPr lang="en-US" sz="600"/>
              <a:t> </a:t>
            </a:r>
          </a:p>
        </p:txBody>
      </p:sp>
      <p:sp>
        <p:nvSpPr>
          <p:cNvPr id="1706" name="TextBox 1705"/>
          <p:cNvSpPr>
            <a:spLocks noGrp="1"/>
          </p:cNvSpPr>
          <p:nvPr>
            <p:ph/>
          </p:nvPr>
        </p:nvSpPr>
        <p:spPr>
          <a:xfrm>
            <a:off x="4014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12" name="TextBox 1711"/>
          <p:cNvSpPr>
            <a:spLocks noGrp="1"/>
          </p:cNvSpPr>
          <p:nvPr>
            <p:ph/>
          </p:nvPr>
        </p:nvSpPr>
        <p:spPr>
          <a:xfrm>
            <a:off x="4716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18" name="TextBox 1717"/>
          <p:cNvSpPr>
            <a:spLocks noGrp="1"/>
          </p:cNvSpPr>
          <p:nvPr>
            <p:ph/>
          </p:nvPr>
        </p:nvSpPr>
        <p:spPr>
          <a:xfrm>
            <a:off x="5418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24" name="TextBox 1723"/>
          <p:cNvSpPr>
            <a:spLocks noGrp="1"/>
          </p:cNvSpPr>
          <p:nvPr>
            <p:ph/>
          </p:nvPr>
        </p:nvSpPr>
        <p:spPr>
          <a:xfrm>
            <a:off x="6120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30" name="TextBox 1729"/>
          <p:cNvSpPr>
            <a:spLocks noGrp="1"/>
          </p:cNvSpPr>
          <p:nvPr>
            <p:ph/>
          </p:nvPr>
        </p:nvSpPr>
        <p:spPr>
          <a:xfrm>
            <a:off x="6822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36" name="TextBox 1735"/>
          <p:cNvSpPr>
            <a:spLocks noGrp="1"/>
          </p:cNvSpPr>
          <p:nvPr>
            <p:ph/>
          </p:nvPr>
        </p:nvSpPr>
        <p:spPr>
          <a:xfrm>
            <a:off x="7524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42" name="TextBox 1741"/>
          <p:cNvSpPr>
            <a:spLocks noGrp="1"/>
          </p:cNvSpPr>
          <p:nvPr>
            <p:ph/>
          </p:nvPr>
        </p:nvSpPr>
        <p:spPr>
          <a:xfrm>
            <a:off x="8226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48" name="TextBox 1747"/>
          <p:cNvSpPr>
            <a:spLocks noGrp="1"/>
          </p:cNvSpPr>
          <p:nvPr>
            <p:ph/>
          </p:nvPr>
        </p:nvSpPr>
        <p:spPr>
          <a:xfrm>
            <a:off x="8928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54" name="TextBox 1753"/>
          <p:cNvSpPr>
            <a:spLocks noGrp="1"/>
          </p:cNvSpPr>
          <p:nvPr>
            <p:ph/>
          </p:nvPr>
        </p:nvSpPr>
        <p:spPr>
          <a:xfrm>
            <a:off x="9630000" y="5174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60" name="TextBox 1759"/>
          <p:cNvSpPr>
            <a:spLocks noGrp="1"/>
          </p:cNvSpPr>
          <p:nvPr>
            <p:ph/>
          </p:nvPr>
        </p:nvSpPr>
        <p:spPr>
          <a:xfrm>
            <a:off x="360000" y="517438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66" name="TextBox 1765"/>
          <p:cNvSpPr>
            <a:spLocks noGrp="1"/>
          </p:cNvSpPr>
          <p:nvPr>
            <p:ph/>
          </p:nvPr>
        </p:nvSpPr>
        <p:spPr>
          <a:xfrm>
            <a:off x="360000" y="531247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72" name="TextBox 1771"/>
          <p:cNvSpPr>
            <a:spLocks noGrp="1"/>
          </p:cNvSpPr>
          <p:nvPr>
            <p:ph/>
          </p:nvPr>
        </p:nvSpPr>
        <p:spPr>
          <a:xfrm>
            <a:off x="360000" y="5312476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 Оплата водопостачання  та водовідведення</a:t>
            </a:r>
            <a:r>
              <a:rPr lang="en-US" sz="700"/>
              <a:t> </a:t>
            </a:r>
          </a:p>
        </p:txBody>
      </p:sp>
      <p:sp>
        <p:nvSpPr>
          <p:cNvPr id="1778" name="TextBox 1777"/>
          <p:cNvSpPr>
            <a:spLocks noGrp="1"/>
          </p:cNvSpPr>
          <p:nvPr>
            <p:ph/>
          </p:nvPr>
        </p:nvSpPr>
        <p:spPr>
          <a:xfrm>
            <a:off x="3222000" y="531247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2272</a:t>
            </a:r>
            <a:r>
              <a:rPr lang="en-US" sz="600"/>
              <a:t> </a:t>
            </a:r>
          </a:p>
        </p:txBody>
      </p:sp>
      <p:sp>
        <p:nvSpPr>
          <p:cNvPr id="1784" name="TextBox 1783"/>
          <p:cNvSpPr>
            <a:spLocks noGrp="1"/>
          </p:cNvSpPr>
          <p:nvPr>
            <p:ph/>
          </p:nvPr>
        </p:nvSpPr>
        <p:spPr>
          <a:xfrm>
            <a:off x="3654000" y="531247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230</a:t>
            </a:r>
            <a:r>
              <a:rPr lang="en-US" sz="600"/>
              <a:t> </a:t>
            </a:r>
          </a:p>
        </p:txBody>
      </p:sp>
      <p:sp>
        <p:nvSpPr>
          <p:cNvPr id="1790" name="TextBox 1789"/>
          <p:cNvSpPr>
            <a:spLocks noGrp="1"/>
          </p:cNvSpPr>
          <p:nvPr>
            <p:ph/>
          </p:nvPr>
        </p:nvSpPr>
        <p:spPr>
          <a:xfrm>
            <a:off x="4014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96" name="TextBox 1795"/>
          <p:cNvSpPr>
            <a:spLocks noGrp="1"/>
          </p:cNvSpPr>
          <p:nvPr>
            <p:ph/>
          </p:nvPr>
        </p:nvSpPr>
        <p:spPr>
          <a:xfrm>
            <a:off x="4716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02" name="TextBox 1801"/>
          <p:cNvSpPr>
            <a:spLocks noGrp="1"/>
          </p:cNvSpPr>
          <p:nvPr>
            <p:ph/>
          </p:nvPr>
        </p:nvSpPr>
        <p:spPr>
          <a:xfrm>
            <a:off x="5418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08" name="TextBox 1807"/>
          <p:cNvSpPr>
            <a:spLocks noGrp="1"/>
          </p:cNvSpPr>
          <p:nvPr>
            <p:ph/>
          </p:nvPr>
        </p:nvSpPr>
        <p:spPr>
          <a:xfrm>
            <a:off x="6120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14" name="TextBox 1813"/>
          <p:cNvSpPr>
            <a:spLocks noGrp="1"/>
          </p:cNvSpPr>
          <p:nvPr>
            <p:ph/>
          </p:nvPr>
        </p:nvSpPr>
        <p:spPr>
          <a:xfrm>
            <a:off x="6822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20" name="TextBox 1819"/>
          <p:cNvSpPr>
            <a:spLocks noGrp="1"/>
          </p:cNvSpPr>
          <p:nvPr>
            <p:ph/>
          </p:nvPr>
        </p:nvSpPr>
        <p:spPr>
          <a:xfrm>
            <a:off x="7524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26" name="TextBox 1825"/>
          <p:cNvSpPr>
            <a:spLocks noGrp="1"/>
          </p:cNvSpPr>
          <p:nvPr>
            <p:ph/>
          </p:nvPr>
        </p:nvSpPr>
        <p:spPr>
          <a:xfrm>
            <a:off x="8226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32" name="TextBox 1831"/>
          <p:cNvSpPr>
            <a:spLocks noGrp="1"/>
          </p:cNvSpPr>
          <p:nvPr>
            <p:ph/>
          </p:nvPr>
        </p:nvSpPr>
        <p:spPr>
          <a:xfrm>
            <a:off x="8928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38" name="TextBox 1837"/>
          <p:cNvSpPr>
            <a:spLocks noGrp="1"/>
          </p:cNvSpPr>
          <p:nvPr>
            <p:ph/>
          </p:nvPr>
        </p:nvSpPr>
        <p:spPr>
          <a:xfrm>
            <a:off x="9630000" y="5312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44" name="TextBox 1843"/>
          <p:cNvSpPr>
            <a:spLocks noGrp="1"/>
          </p:cNvSpPr>
          <p:nvPr>
            <p:ph/>
          </p:nvPr>
        </p:nvSpPr>
        <p:spPr>
          <a:xfrm>
            <a:off x="360000" y="531247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50" name="TextBox 1849"/>
          <p:cNvSpPr>
            <a:spLocks noGrp="1"/>
          </p:cNvSpPr>
          <p:nvPr>
            <p:ph/>
          </p:nvPr>
        </p:nvSpPr>
        <p:spPr>
          <a:xfrm>
            <a:off x="360000" y="545057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56" name="TextBox 1855"/>
          <p:cNvSpPr>
            <a:spLocks noGrp="1"/>
          </p:cNvSpPr>
          <p:nvPr>
            <p:ph/>
          </p:nvPr>
        </p:nvSpPr>
        <p:spPr>
          <a:xfrm>
            <a:off x="360000" y="5450571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 Оплата електроенергії</a:t>
            </a:r>
            <a:r>
              <a:rPr lang="en-US" sz="700"/>
              <a:t> </a:t>
            </a:r>
          </a:p>
        </p:txBody>
      </p:sp>
      <p:sp>
        <p:nvSpPr>
          <p:cNvPr id="1862" name="TextBox 1861"/>
          <p:cNvSpPr>
            <a:spLocks noGrp="1"/>
          </p:cNvSpPr>
          <p:nvPr>
            <p:ph/>
          </p:nvPr>
        </p:nvSpPr>
        <p:spPr>
          <a:xfrm>
            <a:off x="3222000" y="545057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2273</a:t>
            </a:r>
            <a:r>
              <a:rPr lang="en-US" sz="600"/>
              <a:t> </a:t>
            </a:r>
          </a:p>
        </p:txBody>
      </p:sp>
      <p:sp>
        <p:nvSpPr>
          <p:cNvPr id="1868" name="TextBox 1867"/>
          <p:cNvSpPr>
            <a:spLocks noGrp="1"/>
          </p:cNvSpPr>
          <p:nvPr>
            <p:ph/>
          </p:nvPr>
        </p:nvSpPr>
        <p:spPr>
          <a:xfrm>
            <a:off x="3654000" y="545057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240</a:t>
            </a:r>
            <a:r>
              <a:rPr lang="en-US" sz="600"/>
              <a:t> </a:t>
            </a:r>
          </a:p>
        </p:txBody>
      </p:sp>
      <p:sp>
        <p:nvSpPr>
          <p:cNvPr id="1874" name="TextBox 1873"/>
          <p:cNvSpPr>
            <a:spLocks noGrp="1"/>
          </p:cNvSpPr>
          <p:nvPr>
            <p:ph/>
          </p:nvPr>
        </p:nvSpPr>
        <p:spPr>
          <a:xfrm>
            <a:off x="4014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80" name="TextBox 1879"/>
          <p:cNvSpPr>
            <a:spLocks noGrp="1"/>
          </p:cNvSpPr>
          <p:nvPr>
            <p:ph/>
          </p:nvPr>
        </p:nvSpPr>
        <p:spPr>
          <a:xfrm>
            <a:off x="4716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86" name="TextBox 1885"/>
          <p:cNvSpPr>
            <a:spLocks noGrp="1"/>
          </p:cNvSpPr>
          <p:nvPr>
            <p:ph/>
          </p:nvPr>
        </p:nvSpPr>
        <p:spPr>
          <a:xfrm>
            <a:off x="5418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92" name="TextBox 1891"/>
          <p:cNvSpPr>
            <a:spLocks noGrp="1"/>
          </p:cNvSpPr>
          <p:nvPr>
            <p:ph/>
          </p:nvPr>
        </p:nvSpPr>
        <p:spPr>
          <a:xfrm>
            <a:off x="6120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98" name="TextBox 1897"/>
          <p:cNvSpPr>
            <a:spLocks noGrp="1"/>
          </p:cNvSpPr>
          <p:nvPr>
            <p:ph/>
          </p:nvPr>
        </p:nvSpPr>
        <p:spPr>
          <a:xfrm>
            <a:off x="6822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04" name="TextBox 1903"/>
          <p:cNvSpPr>
            <a:spLocks noGrp="1"/>
          </p:cNvSpPr>
          <p:nvPr>
            <p:ph/>
          </p:nvPr>
        </p:nvSpPr>
        <p:spPr>
          <a:xfrm>
            <a:off x="7524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10" name="TextBox 1909"/>
          <p:cNvSpPr>
            <a:spLocks noGrp="1"/>
          </p:cNvSpPr>
          <p:nvPr>
            <p:ph/>
          </p:nvPr>
        </p:nvSpPr>
        <p:spPr>
          <a:xfrm>
            <a:off x="8226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16" name="TextBox 1915"/>
          <p:cNvSpPr>
            <a:spLocks noGrp="1"/>
          </p:cNvSpPr>
          <p:nvPr>
            <p:ph/>
          </p:nvPr>
        </p:nvSpPr>
        <p:spPr>
          <a:xfrm>
            <a:off x="8928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22" name="TextBox 1921"/>
          <p:cNvSpPr>
            <a:spLocks noGrp="1"/>
          </p:cNvSpPr>
          <p:nvPr>
            <p:ph/>
          </p:nvPr>
        </p:nvSpPr>
        <p:spPr>
          <a:xfrm>
            <a:off x="9630000" y="5450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28" name="TextBox 1927"/>
          <p:cNvSpPr>
            <a:spLocks noGrp="1"/>
          </p:cNvSpPr>
          <p:nvPr>
            <p:ph/>
          </p:nvPr>
        </p:nvSpPr>
        <p:spPr>
          <a:xfrm>
            <a:off x="360000" y="545057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34" name="TextBox 1933"/>
          <p:cNvSpPr>
            <a:spLocks noGrp="1"/>
          </p:cNvSpPr>
          <p:nvPr>
            <p:ph/>
          </p:nvPr>
        </p:nvSpPr>
        <p:spPr>
          <a:xfrm>
            <a:off x="360000" y="558866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0" name="TextBox 1939"/>
          <p:cNvSpPr>
            <a:spLocks noGrp="1"/>
          </p:cNvSpPr>
          <p:nvPr>
            <p:ph/>
          </p:nvPr>
        </p:nvSpPr>
        <p:spPr>
          <a:xfrm>
            <a:off x="360000" y="5588666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 Оплата природного газу</a:t>
            </a:r>
            <a:r>
              <a:rPr lang="en-US" sz="700"/>
              <a:t> </a:t>
            </a:r>
          </a:p>
        </p:txBody>
      </p:sp>
      <p:sp>
        <p:nvSpPr>
          <p:cNvPr id="1946" name="TextBox 1945"/>
          <p:cNvSpPr>
            <a:spLocks noGrp="1"/>
          </p:cNvSpPr>
          <p:nvPr>
            <p:ph/>
          </p:nvPr>
        </p:nvSpPr>
        <p:spPr>
          <a:xfrm>
            <a:off x="3222000" y="558866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2274</a:t>
            </a:r>
            <a:r>
              <a:rPr lang="en-US" sz="600"/>
              <a:t> </a:t>
            </a:r>
          </a:p>
        </p:txBody>
      </p:sp>
      <p:sp>
        <p:nvSpPr>
          <p:cNvPr id="1952" name="TextBox 1951"/>
          <p:cNvSpPr>
            <a:spLocks noGrp="1"/>
          </p:cNvSpPr>
          <p:nvPr>
            <p:ph/>
          </p:nvPr>
        </p:nvSpPr>
        <p:spPr>
          <a:xfrm>
            <a:off x="3654000" y="558866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250</a:t>
            </a:r>
            <a:r>
              <a:rPr lang="en-US" sz="600"/>
              <a:t> </a:t>
            </a:r>
          </a:p>
        </p:txBody>
      </p:sp>
      <p:sp>
        <p:nvSpPr>
          <p:cNvPr id="1958" name="TextBox 1957"/>
          <p:cNvSpPr>
            <a:spLocks noGrp="1"/>
          </p:cNvSpPr>
          <p:nvPr>
            <p:ph/>
          </p:nvPr>
        </p:nvSpPr>
        <p:spPr>
          <a:xfrm>
            <a:off x="4014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64" name="TextBox 1963"/>
          <p:cNvSpPr>
            <a:spLocks noGrp="1"/>
          </p:cNvSpPr>
          <p:nvPr>
            <p:ph/>
          </p:nvPr>
        </p:nvSpPr>
        <p:spPr>
          <a:xfrm>
            <a:off x="4716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70" name="TextBox 1969"/>
          <p:cNvSpPr>
            <a:spLocks noGrp="1"/>
          </p:cNvSpPr>
          <p:nvPr>
            <p:ph/>
          </p:nvPr>
        </p:nvSpPr>
        <p:spPr>
          <a:xfrm>
            <a:off x="5418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76" name="TextBox 1975"/>
          <p:cNvSpPr>
            <a:spLocks noGrp="1"/>
          </p:cNvSpPr>
          <p:nvPr>
            <p:ph/>
          </p:nvPr>
        </p:nvSpPr>
        <p:spPr>
          <a:xfrm>
            <a:off x="6120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82" name="TextBox 1981"/>
          <p:cNvSpPr>
            <a:spLocks noGrp="1"/>
          </p:cNvSpPr>
          <p:nvPr>
            <p:ph/>
          </p:nvPr>
        </p:nvSpPr>
        <p:spPr>
          <a:xfrm>
            <a:off x="6822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88" name="TextBox 1987"/>
          <p:cNvSpPr>
            <a:spLocks noGrp="1"/>
          </p:cNvSpPr>
          <p:nvPr>
            <p:ph/>
          </p:nvPr>
        </p:nvSpPr>
        <p:spPr>
          <a:xfrm>
            <a:off x="7524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94" name="TextBox 1993"/>
          <p:cNvSpPr>
            <a:spLocks noGrp="1"/>
          </p:cNvSpPr>
          <p:nvPr>
            <p:ph/>
          </p:nvPr>
        </p:nvSpPr>
        <p:spPr>
          <a:xfrm>
            <a:off x="8226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00" name="TextBox 1999"/>
          <p:cNvSpPr>
            <a:spLocks noGrp="1"/>
          </p:cNvSpPr>
          <p:nvPr>
            <p:ph/>
          </p:nvPr>
        </p:nvSpPr>
        <p:spPr>
          <a:xfrm>
            <a:off x="8928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06" name="TextBox 2005"/>
          <p:cNvSpPr>
            <a:spLocks noGrp="1"/>
          </p:cNvSpPr>
          <p:nvPr>
            <p:ph/>
          </p:nvPr>
        </p:nvSpPr>
        <p:spPr>
          <a:xfrm>
            <a:off x="9630000" y="5588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12" name="TextBox 2011"/>
          <p:cNvSpPr>
            <a:spLocks noGrp="1"/>
          </p:cNvSpPr>
          <p:nvPr>
            <p:ph/>
          </p:nvPr>
        </p:nvSpPr>
        <p:spPr>
          <a:xfrm>
            <a:off x="360000" y="558866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18" name="TextBox 2017"/>
          <p:cNvSpPr>
            <a:spLocks noGrp="1"/>
          </p:cNvSpPr>
          <p:nvPr>
            <p:ph/>
          </p:nvPr>
        </p:nvSpPr>
        <p:spPr>
          <a:xfrm>
            <a:off x="360000" y="572676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24" name="TextBox 2023"/>
          <p:cNvSpPr>
            <a:spLocks noGrp="1"/>
          </p:cNvSpPr>
          <p:nvPr>
            <p:ph/>
          </p:nvPr>
        </p:nvSpPr>
        <p:spPr>
          <a:xfrm>
            <a:off x="360000" y="572676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 Оплата інших енергоносіїв та інших комунальних послуг</a:t>
            </a:r>
            <a:r>
              <a:rPr lang="en-US" sz="700"/>
              <a:t> </a:t>
            </a:r>
          </a:p>
        </p:txBody>
      </p:sp>
      <p:sp>
        <p:nvSpPr>
          <p:cNvPr id="2030" name="TextBox 2029"/>
          <p:cNvSpPr>
            <a:spLocks noGrp="1"/>
          </p:cNvSpPr>
          <p:nvPr>
            <p:ph/>
          </p:nvPr>
        </p:nvSpPr>
        <p:spPr>
          <a:xfrm>
            <a:off x="3222000" y="572676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2275</a:t>
            </a:r>
            <a:r>
              <a:rPr lang="en-US" sz="600"/>
              <a:t> </a:t>
            </a:r>
          </a:p>
        </p:txBody>
      </p:sp>
      <p:sp>
        <p:nvSpPr>
          <p:cNvPr id="2036" name="TextBox 2035"/>
          <p:cNvSpPr>
            <a:spLocks noGrp="1"/>
          </p:cNvSpPr>
          <p:nvPr>
            <p:ph/>
          </p:nvPr>
        </p:nvSpPr>
        <p:spPr>
          <a:xfrm>
            <a:off x="3654000" y="572676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260</a:t>
            </a:r>
            <a:r>
              <a:rPr lang="en-US" sz="600"/>
              <a:t> </a:t>
            </a:r>
          </a:p>
        </p:txBody>
      </p:sp>
      <p:sp>
        <p:nvSpPr>
          <p:cNvPr id="2042" name="TextBox 2041"/>
          <p:cNvSpPr>
            <a:spLocks noGrp="1"/>
          </p:cNvSpPr>
          <p:nvPr>
            <p:ph/>
          </p:nvPr>
        </p:nvSpPr>
        <p:spPr>
          <a:xfrm>
            <a:off x="4014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48" name="TextBox 2047"/>
          <p:cNvSpPr>
            <a:spLocks noGrp="1"/>
          </p:cNvSpPr>
          <p:nvPr>
            <p:ph/>
          </p:nvPr>
        </p:nvSpPr>
        <p:spPr>
          <a:xfrm>
            <a:off x="4716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54" name="TextBox 2053"/>
          <p:cNvSpPr>
            <a:spLocks noGrp="1"/>
          </p:cNvSpPr>
          <p:nvPr>
            <p:ph/>
          </p:nvPr>
        </p:nvSpPr>
        <p:spPr>
          <a:xfrm>
            <a:off x="5418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60" name="TextBox 2059"/>
          <p:cNvSpPr>
            <a:spLocks noGrp="1"/>
          </p:cNvSpPr>
          <p:nvPr>
            <p:ph/>
          </p:nvPr>
        </p:nvSpPr>
        <p:spPr>
          <a:xfrm>
            <a:off x="6120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66" name="TextBox 2065"/>
          <p:cNvSpPr>
            <a:spLocks noGrp="1"/>
          </p:cNvSpPr>
          <p:nvPr>
            <p:ph/>
          </p:nvPr>
        </p:nvSpPr>
        <p:spPr>
          <a:xfrm>
            <a:off x="6822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72" name="TextBox 2071"/>
          <p:cNvSpPr>
            <a:spLocks noGrp="1"/>
          </p:cNvSpPr>
          <p:nvPr>
            <p:ph/>
          </p:nvPr>
        </p:nvSpPr>
        <p:spPr>
          <a:xfrm>
            <a:off x="7524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78" name="TextBox 2077"/>
          <p:cNvSpPr>
            <a:spLocks noGrp="1"/>
          </p:cNvSpPr>
          <p:nvPr>
            <p:ph/>
          </p:nvPr>
        </p:nvSpPr>
        <p:spPr>
          <a:xfrm>
            <a:off x="8226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84" name="TextBox 2083"/>
          <p:cNvSpPr>
            <a:spLocks noGrp="1"/>
          </p:cNvSpPr>
          <p:nvPr>
            <p:ph/>
          </p:nvPr>
        </p:nvSpPr>
        <p:spPr>
          <a:xfrm>
            <a:off x="8928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90" name="TextBox 2089"/>
          <p:cNvSpPr>
            <a:spLocks noGrp="1"/>
          </p:cNvSpPr>
          <p:nvPr>
            <p:ph/>
          </p:nvPr>
        </p:nvSpPr>
        <p:spPr>
          <a:xfrm>
            <a:off x="9630000" y="5726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96" name="TextBox 2095"/>
          <p:cNvSpPr>
            <a:spLocks noGrp="1"/>
          </p:cNvSpPr>
          <p:nvPr>
            <p:ph/>
          </p:nvPr>
        </p:nvSpPr>
        <p:spPr>
          <a:xfrm>
            <a:off x="360000" y="572676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02" name="TextBox 2101"/>
          <p:cNvSpPr>
            <a:spLocks noGrp="1"/>
          </p:cNvSpPr>
          <p:nvPr>
            <p:ph/>
          </p:nvPr>
        </p:nvSpPr>
        <p:spPr>
          <a:xfrm>
            <a:off x="360000" y="586485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08" name="TextBox 2107"/>
          <p:cNvSpPr>
            <a:spLocks noGrp="1"/>
          </p:cNvSpPr>
          <p:nvPr>
            <p:ph/>
          </p:nvPr>
        </p:nvSpPr>
        <p:spPr>
          <a:xfrm>
            <a:off x="360000" y="5864857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 Оплата енергосервісу</a:t>
            </a:r>
            <a:r>
              <a:rPr lang="en-US" sz="700"/>
              <a:t> </a:t>
            </a:r>
          </a:p>
        </p:txBody>
      </p:sp>
      <p:sp>
        <p:nvSpPr>
          <p:cNvPr id="2114" name="TextBox 2113"/>
          <p:cNvSpPr>
            <a:spLocks noGrp="1"/>
          </p:cNvSpPr>
          <p:nvPr>
            <p:ph/>
          </p:nvPr>
        </p:nvSpPr>
        <p:spPr>
          <a:xfrm>
            <a:off x="3222000" y="586485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2276</a:t>
            </a:r>
            <a:r>
              <a:rPr lang="en-US" sz="600"/>
              <a:t> </a:t>
            </a:r>
          </a:p>
        </p:txBody>
      </p:sp>
      <p:sp>
        <p:nvSpPr>
          <p:cNvPr id="2120" name="TextBox 2119"/>
          <p:cNvSpPr>
            <a:spLocks noGrp="1"/>
          </p:cNvSpPr>
          <p:nvPr>
            <p:ph/>
          </p:nvPr>
        </p:nvSpPr>
        <p:spPr>
          <a:xfrm>
            <a:off x="3654000" y="586485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270</a:t>
            </a:r>
            <a:r>
              <a:rPr lang="en-US" sz="600"/>
              <a:t> </a:t>
            </a:r>
          </a:p>
        </p:txBody>
      </p:sp>
      <p:sp>
        <p:nvSpPr>
          <p:cNvPr id="2126" name="TextBox 2125"/>
          <p:cNvSpPr>
            <a:spLocks noGrp="1"/>
          </p:cNvSpPr>
          <p:nvPr>
            <p:ph/>
          </p:nvPr>
        </p:nvSpPr>
        <p:spPr>
          <a:xfrm>
            <a:off x="4014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32" name="TextBox 2131"/>
          <p:cNvSpPr>
            <a:spLocks noGrp="1"/>
          </p:cNvSpPr>
          <p:nvPr>
            <p:ph/>
          </p:nvPr>
        </p:nvSpPr>
        <p:spPr>
          <a:xfrm>
            <a:off x="4716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38" name="TextBox 2137"/>
          <p:cNvSpPr>
            <a:spLocks noGrp="1"/>
          </p:cNvSpPr>
          <p:nvPr>
            <p:ph/>
          </p:nvPr>
        </p:nvSpPr>
        <p:spPr>
          <a:xfrm>
            <a:off x="5418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44" name="TextBox 2143"/>
          <p:cNvSpPr>
            <a:spLocks noGrp="1"/>
          </p:cNvSpPr>
          <p:nvPr>
            <p:ph/>
          </p:nvPr>
        </p:nvSpPr>
        <p:spPr>
          <a:xfrm>
            <a:off x="6120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50" name="TextBox 2149"/>
          <p:cNvSpPr>
            <a:spLocks noGrp="1"/>
          </p:cNvSpPr>
          <p:nvPr>
            <p:ph/>
          </p:nvPr>
        </p:nvSpPr>
        <p:spPr>
          <a:xfrm>
            <a:off x="6822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56" name="TextBox 2155"/>
          <p:cNvSpPr>
            <a:spLocks noGrp="1"/>
          </p:cNvSpPr>
          <p:nvPr>
            <p:ph/>
          </p:nvPr>
        </p:nvSpPr>
        <p:spPr>
          <a:xfrm>
            <a:off x="7524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62" name="TextBox 2161"/>
          <p:cNvSpPr>
            <a:spLocks noGrp="1"/>
          </p:cNvSpPr>
          <p:nvPr>
            <p:ph/>
          </p:nvPr>
        </p:nvSpPr>
        <p:spPr>
          <a:xfrm>
            <a:off x="8226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68" name="TextBox 2167"/>
          <p:cNvSpPr>
            <a:spLocks noGrp="1"/>
          </p:cNvSpPr>
          <p:nvPr>
            <p:ph/>
          </p:nvPr>
        </p:nvSpPr>
        <p:spPr>
          <a:xfrm>
            <a:off x="8928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74" name="TextBox 2173"/>
          <p:cNvSpPr>
            <a:spLocks noGrp="1"/>
          </p:cNvSpPr>
          <p:nvPr>
            <p:ph/>
          </p:nvPr>
        </p:nvSpPr>
        <p:spPr>
          <a:xfrm>
            <a:off x="9630000" y="5864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0" name="TextBox 2179"/>
          <p:cNvSpPr>
            <a:spLocks noGrp="1"/>
          </p:cNvSpPr>
          <p:nvPr>
            <p:ph/>
          </p:nvPr>
        </p:nvSpPr>
        <p:spPr>
          <a:xfrm>
            <a:off x="360000" y="586485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2186" name="Picture2186" descr="ima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60000" y="6038953"/>
            <a:ext cx="720000" cy="720000"/>
          </a:xfrm>
          <a:prstGeom prst="rect">
            <a:avLst/>
          </a:prstGeom>
          <a:noFill/>
        </p:spPr>
      </p:pic>
      <p:sp>
        <p:nvSpPr>
          <p:cNvPr id="2187" name="TextBox 2186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93" name="TextBox 2192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202000000016968577</a:t>
            </a:r>
            <a:r>
              <a:rPr lang="en-US" sz="600"/>
              <a:t> </a:t>
            </a:r>
          </a:p>
        </p:txBody>
      </p:sp>
      <p:cxnSp>
        <p:nvCxnSpPr>
          <p:cNvPr id="2192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9" name="TextBox 2198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198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5" name="TextBox 2204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2204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1" name="TextBox 2210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210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7" name="TextBox 2216"/>
          <p:cNvSpPr>
            <a:spLocks noGrp="1"/>
          </p:cNvSpPr>
          <p:nvPr>
            <p:ph/>
          </p:nvPr>
        </p:nvSpPr>
        <p:spPr>
          <a:xfrm>
            <a:off x="6051523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216" name="Straight Connector 61"/>
          <p:cNvCxnSpPr/>
          <p:nvPr/>
        </p:nvCxnSpPr>
        <p:spPr>
          <a:xfrm>
            <a:off x="6051523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3" name="TextBox 2222"/>
          <p:cNvSpPr>
            <a:spLocks noGrp="1"/>
          </p:cNvSpPr>
          <p:nvPr>
            <p:ph/>
          </p:nvPr>
        </p:nvSpPr>
        <p:spPr>
          <a:xfrm>
            <a:off x="6908286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222" name="Straight Connector 61"/>
          <p:cNvCxnSpPr/>
          <p:nvPr/>
        </p:nvCxnSpPr>
        <p:spPr>
          <a:xfrm>
            <a:off x="6908286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9" name="TextBox 2228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228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5" name="TextBox 2234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2 з 4</a:t>
            </a:r>
            <a:r>
              <a:rPr lang="en-US" sz="600"/>
              <a:t> </a:t>
            </a:r>
          </a:p>
        </p:txBody>
      </p:sp>
      <p:cxnSp>
        <p:nvCxnSpPr>
          <p:cNvPr id="2234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1" name="TextBox 2240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720000"/>
            <a:ext cx="997200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720000"/>
            <a:ext cx="286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5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222000" y="720000"/>
            <a:ext cx="43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5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654000" y="720000"/>
            <a:ext cx="36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5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4014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5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4716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5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5418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5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6120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5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6822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5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7524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5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8226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10</a:t>
            </a:r>
            <a:r>
              <a:rPr lang="en-US" sz="5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8928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11</a:t>
            </a:r>
            <a:r>
              <a:rPr lang="en-US" sz="5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9630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12</a:t>
            </a:r>
            <a:r>
              <a:rPr lang="en-US" sz="5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60000" y="720000"/>
            <a:ext cx="997200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60000" y="900000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360000" y="900000"/>
            <a:ext cx="286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Дослідження і розробки,  окремі заходи по реалізації державних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(регіональних) програм</a:t>
            </a:r>
            <a:r>
              <a:rPr lang="en-US" sz="7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222000" y="900000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2280</a:t>
            </a:r>
            <a:r>
              <a:rPr lang="en-US" sz="6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654000" y="900000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280</a:t>
            </a:r>
            <a:r>
              <a:rPr lang="en-US" sz="6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4014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4716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5418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6120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6822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7524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8226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8928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9630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360000" y="900000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360000" y="1144095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360000" y="1144095"/>
            <a:ext cx="286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Дослідження і розробки, окремі заходи розвитку по реалізації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державних (регіональних) програм</a:t>
            </a:r>
            <a:r>
              <a:rPr lang="en-US" sz="7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3222000" y="1144095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2281</a:t>
            </a:r>
            <a:r>
              <a:rPr lang="en-US" sz="6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3654000" y="1144095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290</a:t>
            </a:r>
            <a:r>
              <a:rPr lang="en-US" sz="6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4014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4716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5418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6120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6822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7524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8226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8928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9630000" y="1144095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360000" y="1144095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360000" y="1388190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360000" y="1388190"/>
            <a:ext cx="286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Окремі заходи по реалізації державних (регіональних) програм, не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віднесені до заходів розвитку</a:t>
            </a:r>
            <a:r>
              <a:rPr lang="en-US" sz="7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3222000" y="1388190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2282</a:t>
            </a:r>
            <a:r>
              <a:rPr lang="en-US" sz="6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3654000" y="1388190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300</a:t>
            </a:r>
            <a:r>
              <a:rPr lang="en-US" sz="6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4014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4716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5418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6120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6822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7524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8226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8928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9630000" y="138819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60000" y="1388190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60000" y="163228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60000" y="1632285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Обслуговування боргових зобов’язань </a:t>
            </a:r>
            <a:r>
              <a:rPr lang="en-US" sz="7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3222000" y="163228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2400</a:t>
            </a:r>
            <a:r>
              <a:rPr lang="en-US" sz="6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3654000" y="163228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310</a:t>
            </a:r>
            <a:r>
              <a:rPr lang="en-US" sz="6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4014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4716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5418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6120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6822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7524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8226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8928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9630000" y="1632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60000" y="163228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360000" y="177038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360000" y="1770381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Обслуговування внутрішніх боргових зобов’язань</a:t>
            </a:r>
            <a:r>
              <a:rPr lang="en-US" sz="7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3222000" y="177038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2410</a:t>
            </a:r>
            <a:r>
              <a:rPr lang="en-US" sz="6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3654000" y="177038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320</a:t>
            </a:r>
            <a:r>
              <a:rPr lang="en-US" sz="6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4014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4716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5418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6120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6822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7524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8226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8928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9630000" y="1770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360000" y="177038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360000" y="190847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360000" y="1908476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Обслуговування зовнішніх боргових зобов’язань</a:t>
            </a:r>
            <a:r>
              <a:rPr lang="en-US" sz="7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3222000" y="190847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2420</a:t>
            </a:r>
            <a:r>
              <a:rPr lang="en-US" sz="6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3654000" y="190847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330</a:t>
            </a:r>
            <a:r>
              <a:rPr lang="en-US" sz="6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4014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4716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5418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6120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6822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7524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8226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8928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9630000" y="1908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360000" y="190847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360000" y="204657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360000" y="2046571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Поточні трансферти</a:t>
            </a:r>
            <a:r>
              <a:rPr lang="en-US" sz="7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3222000" y="204657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2600</a:t>
            </a:r>
            <a:r>
              <a:rPr lang="en-US" sz="6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654000" y="204657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340</a:t>
            </a:r>
            <a:r>
              <a:rPr lang="en-US" sz="6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4014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4716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5418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6120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6822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7524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8226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8928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9630000" y="2046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360000" y="204657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360000" y="2184666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360000" y="2184666"/>
            <a:ext cx="286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Субсидії та поточні трансферти підприємствам (установам,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організаціям)</a:t>
            </a:r>
            <a:r>
              <a:rPr lang="en-US" sz="7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3222000" y="2184666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2610</a:t>
            </a:r>
            <a:r>
              <a:rPr lang="en-US" sz="6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3654000" y="2184666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350</a:t>
            </a:r>
            <a:r>
              <a:rPr lang="en-US" sz="6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4014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4716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5418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6120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6822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7524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8226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8928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9630000" y="2184666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360000" y="2184666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360000" y="242876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360000" y="242876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Поточні трансферти органам державного управління інших рівнів</a:t>
            </a:r>
            <a:r>
              <a:rPr lang="en-US" sz="7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3222000" y="242876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2620</a:t>
            </a:r>
            <a:r>
              <a:rPr lang="en-US" sz="6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3654000" y="242876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360</a:t>
            </a:r>
            <a:r>
              <a:rPr lang="en-US" sz="6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4014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4716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5418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6120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6822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7524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8226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8928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9630000" y="2428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360000" y="242876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360000" y="2566857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360000" y="2566857"/>
            <a:ext cx="286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Поточні трансферти урядам іноземних держав та міжнародним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організаціям</a:t>
            </a:r>
            <a:r>
              <a:rPr lang="en-US" sz="7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3222000" y="2566857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2630</a:t>
            </a:r>
            <a:r>
              <a:rPr lang="en-US" sz="6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3654000" y="2566857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370</a:t>
            </a:r>
            <a:r>
              <a:rPr lang="en-US" sz="6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4014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4716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5418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6120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6822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7524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8226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8928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9630000" y="2566857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360000" y="2566857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360000" y="281095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360000" y="281095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Соціальне забезпечення</a:t>
            </a:r>
            <a:r>
              <a:rPr lang="en-US" sz="7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3222000" y="281095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2700</a:t>
            </a:r>
            <a:r>
              <a:rPr lang="en-US" sz="6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3654000" y="281095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380</a:t>
            </a:r>
            <a:r>
              <a:rPr lang="en-US" sz="6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4014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4716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5418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6120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6822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80" name="TextBox 979"/>
          <p:cNvSpPr>
            <a:spLocks noGrp="1"/>
          </p:cNvSpPr>
          <p:nvPr>
            <p:ph/>
          </p:nvPr>
        </p:nvSpPr>
        <p:spPr>
          <a:xfrm>
            <a:off x="7524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86" name="TextBox 985"/>
          <p:cNvSpPr>
            <a:spLocks noGrp="1"/>
          </p:cNvSpPr>
          <p:nvPr>
            <p:ph/>
          </p:nvPr>
        </p:nvSpPr>
        <p:spPr>
          <a:xfrm>
            <a:off x="8226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92" name="TextBox 991"/>
          <p:cNvSpPr>
            <a:spLocks noGrp="1"/>
          </p:cNvSpPr>
          <p:nvPr>
            <p:ph/>
          </p:nvPr>
        </p:nvSpPr>
        <p:spPr>
          <a:xfrm>
            <a:off x="8928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98" name="TextBox 997"/>
          <p:cNvSpPr>
            <a:spLocks noGrp="1"/>
          </p:cNvSpPr>
          <p:nvPr>
            <p:ph/>
          </p:nvPr>
        </p:nvSpPr>
        <p:spPr>
          <a:xfrm>
            <a:off x="9630000" y="28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04" name="TextBox 1003"/>
          <p:cNvSpPr>
            <a:spLocks noGrp="1"/>
          </p:cNvSpPr>
          <p:nvPr>
            <p:ph/>
          </p:nvPr>
        </p:nvSpPr>
        <p:spPr>
          <a:xfrm>
            <a:off x="360000" y="281095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10" name="TextBox 1009"/>
          <p:cNvSpPr>
            <a:spLocks noGrp="1"/>
          </p:cNvSpPr>
          <p:nvPr>
            <p:ph/>
          </p:nvPr>
        </p:nvSpPr>
        <p:spPr>
          <a:xfrm>
            <a:off x="360000" y="294904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16" name="TextBox 1015"/>
          <p:cNvSpPr>
            <a:spLocks noGrp="1"/>
          </p:cNvSpPr>
          <p:nvPr>
            <p:ph/>
          </p:nvPr>
        </p:nvSpPr>
        <p:spPr>
          <a:xfrm>
            <a:off x="360000" y="2949047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Виплата пенсій і допомоги</a:t>
            </a:r>
            <a:r>
              <a:rPr lang="en-US" sz="700"/>
              <a:t> </a:t>
            </a:r>
          </a:p>
        </p:txBody>
      </p:sp>
      <p:sp>
        <p:nvSpPr>
          <p:cNvPr id="1022" name="TextBox 1021"/>
          <p:cNvSpPr>
            <a:spLocks noGrp="1"/>
          </p:cNvSpPr>
          <p:nvPr>
            <p:ph/>
          </p:nvPr>
        </p:nvSpPr>
        <p:spPr>
          <a:xfrm>
            <a:off x="3222000" y="294904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2710</a:t>
            </a:r>
            <a:r>
              <a:rPr lang="en-US" sz="600"/>
              <a:t> </a:t>
            </a:r>
          </a:p>
        </p:txBody>
      </p:sp>
      <p:sp>
        <p:nvSpPr>
          <p:cNvPr id="1028" name="TextBox 1027"/>
          <p:cNvSpPr>
            <a:spLocks noGrp="1"/>
          </p:cNvSpPr>
          <p:nvPr>
            <p:ph/>
          </p:nvPr>
        </p:nvSpPr>
        <p:spPr>
          <a:xfrm>
            <a:off x="3654000" y="294904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390</a:t>
            </a:r>
            <a:r>
              <a:rPr lang="en-US" sz="600"/>
              <a:t> </a:t>
            </a:r>
          </a:p>
        </p:txBody>
      </p:sp>
      <p:sp>
        <p:nvSpPr>
          <p:cNvPr id="1034" name="TextBox 1033"/>
          <p:cNvSpPr>
            <a:spLocks noGrp="1"/>
          </p:cNvSpPr>
          <p:nvPr>
            <p:ph/>
          </p:nvPr>
        </p:nvSpPr>
        <p:spPr>
          <a:xfrm>
            <a:off x="4014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40" name="TextBox 1039"/>
          <p:cNvSpPr>
            <a:spLocks noGrp="1"/>
          </p:cNvSpPr>
          <p:nvPr>
            <p:ph/>
          </p:nvPr>
        </p:nvSpPr>
        <p:spPr>
          <a:xfrm>
            <a:off x="4716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46" name="TextBox 1045"/>
          <p:cNvSpPr>
            <a:spLocks noGrp="1"/>
          </p:cNvSpPr>
          <p:nvPr>
            <p:ph/>
          </p:nvPr>
        </p:nvSpPr>
        <p:spPr>
          <a:xfrm>
            <a:off x="5418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52" name="TextBox 1051"/>
          <p:cNvSpPr>
            <a:spLocks noGrp="1"/>
          </p:cNvSpPr>
          <p:nvPr>
            <p:ph/>
          </p:nvPr>
        </p:nvSpPr>
        <p:spPr>
          <a:xfrm>
            <a:off x="6120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58" name="TextBox 1057"/>
          <p:cNvSpPr>
            <a:spLocks noGrp="1"/>
          </p:cNvSpPr>
          <p:nvPr>
            <p:ph/>
          </p:nvPr>
        </p:nvSpPr>
        <p:spPr>
          <a:xfrm>
            <a:off x="6822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64" name="TextBox 1063"/>
          <p:cNvSpPr>
            <a:spLocks noGrp="1"/>
          </p:cNvSpPr>
          <p:nvPr>
            <p:ph/>
          </p:nvPr>
        </p:nvSpPr>
        <p:spPr>
          <a:xfrm>
            <a:off x="7524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70" name="TextBox 1069"/>
          <p:cNvSpPr>
            <a:spLocks noGrp="1"/>
          </p:cNvSpPr>
          <p:nvPr>
            <p:ph/>
          </p:nvPr>
        </p:nvSpPr>
        <p:spPr>
          <a:xfrm>
            <a:off x="8226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76" name="TextBox 1075"/>
          <p:cNvSpPr>
            <a:spLocks noGrp="1"/>
          </p:cNvSpPr>
          <p:nvPr>
            <p:ph/>
          </p:nvPr>
        </p:nvSpPr>
        <p:spPr>
          <a:xfrm>
            <a:off x="8928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82" name="TextBox 1081"/>
          <p:cNvSpPr>
            <a:spLocks noGrp="1"/>
          </p:cNvSpPr>
          <p:nvPr>
            <p:ph/>
          </p:nvPr>
        </p:nvSpPr>
        <p:spPr>
          <a:xfrm>
            <a:off x="9630000" y="29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88" name="TextBox 1087"/>
          <p:cNvSpPr>
            <a:spLocks noGrp="1"/>
          </p:cNvSpPr>
          <p:nvPr>
            <p:ph/>
          </p:nvPr>
        </p:nvSpPr>
        <p:spPr>
          <a:xfrm>
            <a:off x="360000" y="294904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94" name="TextBox 1093"/>
          <p:cNvSpPr>
            <a:spLocks noGrp="1"/>
          </p:cNvSpPr>
          <p:nvPr>
            <p:ph/>
          </p:nvPr>
        </p:nvSpPr>
        <p:spPr>
          <a:xfrm>
            <a:off x="360000" y="308714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0" name="TextBox 1099"/>
          <p:cNvSpPr>
            <a:spLocks noGrp="1"/>
          </p:cNvSpPr>
          <p:nvPr>
            <p:ph/>
          </p:nvPr>
        </p:nvSpPr>
        <p:spPr>
          <a:xfrm>
            <a:off x="360000" y="3087143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Стипендії </a:t>
            </a:r>
            <a:r>
              <a:rPr lang="en-US" sz="700"/>
              <a:t> </a:t>
            </a:r>
          </a:p>
        </p:txBody>
      </p:sp>
      <p:sp>
        <p:nvSpPr>
          <p:cNvPr id="1106" name="TextBox 1105"/>
          <p:cNvSpPr>
            <a:spLocks noGrp="1"/>
          </p:cNvSpPr>
          <p:nvPr>
            <p:ph/>
          </p:nvPr>
        </p:nvSpPr>
        <p:spPr>
          <a:xfrm>
            <a:off x="3222000" y="308714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2720</a:t>
            </a:r>
            <a:r>
              <a:rPr lang="en-US" sz="600"/>
              <a:t> </a:t>
            </a:r>
          </a:p>
        </p:txBody>
      </p:sp>
      <p:sp>
        <p:nvSpPr>
          <p:cNvPr id="1112" name="TextBox 1111"/>
          <p:cNvSpPr>
            <a:spLocks noGrp="1"/>
          </p:cNvSpPr>
          <p:nvPr>
            <p:ph/>
          </p:nvPr>
        </p:nvSpPr>
        <p:spPr>
          <a:xfrm>
            <a:off x="3654000" y="308714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400</a:t>
            </a:r>
            <a:r>
              <a:rPr lang="en-US" sz="600"/>
              <a:t> </a:t>
            </a:r>
          </a:p>
        </p:txBody>
      </p:sp>
      <p:sp>
        <p:nvSpPr>
          <p:cNvPr id="1118" name="TextBox 1117"/>
          <p:cNvSpPr>
            <a:spLocks noGrp="1"/>
          </p:cNvSpPr>
          <p:nvPr>
            <p:ph/>
          </p:nvPr>
        </p:nvSpPr>
        <p:spPr>
          <a:xfrm>
            <a:off x="4014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24" name="TextBox 1123"/>
          <p:cNvSpPr>
            <a:spLocks noGrp="1"/>
          </p:cNvSpPr>
          <p:nvPr>
            <p:ph/>
          </p:nvPr>
        </p:nvSpPr>
        <p:spPr>
          <a:xfrm>
            <a:off x="4716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30" name="TextBox 1129"/>
          <p:cNvSpPr>
            <a:spLocks noGrp="1"/>
          </p:cNvSpPr>
          <p:nvPr>
            <p:ph/>
          </p:nvPr>
        </p:nvSpPr>
        <p:spPr>
          <a:xfrm>
            <a:off x="5418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36" name="TextBox 1135"/>
          <p:cNvSpPr>
            <a:spLocks noGrp="1"/>
          </p:cNvSpPr>
          <p:nvPr>
            <p:ph/>
          </p:nvPr>
        </p:nvSpPr>
        <p:spPr>
          <a:xfrm>
            <a:off x="6120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42" name="TextBox 1141"/>
          <p:cNvSpPr>
            <a:spLocks noGrp="1"/>
          </p:cNvSpPr>
          <p:nvPr>
            <p:ph/>
          </p:nvPr>
        </p:nvSpPr>
        <p:spPr>
          <a:xfrm>
            <a:off x="6822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48" name="TextBox 1147"/>
          <p:cNvSpPr>
            <a:spLocks noGrp="1"/>
          </p:cNvSpPr>
          <p:nvPr>
            <p:ph/>
          </p:nvPr>
        </p:nvSpPr>
        <p:spPr>
          <a:xfrm>
            <a:off x="7524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54" name="TextBox 1153"/>
          <p:cNvSpPr>
            <a:spLocks noGrp="1"/>
          </p:cNvSpPr>
          <p:nvPr>
            <p:ph/>
          </p:nvPr>
        </p:nvSpPr>
        <p:spPr>
          <a:xfrm>
            <a:off x="8226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60" name="TextBox 1159"/>
          <p:cNvSpPr>
            <a:spLocks noGrp="1"/>
          </p:cNvSpPr>
          <p:nvPr>
            <p:ph/>
          </p:nvPr>
        </p:nvSpPr>
        <p:spPr>
          <a:xfrm>
            <a:off x="8928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66" name="TextBox 1165"/>
          <p:cNvSpPr>
            <a:spLocks noGrp="1"/>
          </p:cNvSpPr>
          <p:nvPr>
            <p:ph/>
          </p:nvPr>
        </p:nvSpPr>
        <p:spPr>
          <a:xfrm>
            <a:off x="9630000" y="308714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72" name="TextBox 1171"/>
          <p:cNvSpPr>
            <a:spLocks noGrp="1"/>
          </p:cNvSpPr>
          <p:nvPr>
            <p:ph/>
          </p:nvPr>
        </p:nvSpPr>
        <p:spPr>
          <a:xfrm>
            <a:off x="360000" y="308714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78" name="TextBox 1177"/>
          <p:cNvSpPr>
            <a:spLocks noGrp="1"/>
          </p:cNvSpPr>
          <p:nvPr>
            <p:ph/>
          </p:nvPr>
        </p:nvSpPr>
        <p:spPr>
          <a:xfrm>
            <a:off x="360000" y="3225238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84" name="TextBox 1183"/>
          <p:cNvSpPr>
            <a:spLocks noGrp="1"/>
          </p:cNvSpPr>
          <p:nvPr>
            <p:ph/>
          </p:nvPr>
        </p:nvSpPr>
        <p:spPr>
          <a:xfrm>
            <a:off x="360000" y="3225238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Інші виплати населенню</a:t>
            </a:r>
            <a:r>
              <a:rPr lang="en-US" sz="700"/>
              <a:t> </a:t>
            </a:r>
          </a:p>
        </p:txBody>
      </p:sp>
      <p:sp>
        <p:nvSpPr>
          <p:cNvPr id="1190" name="TextBox 1189"/>
          <p:cNvSpPr>
            <a:spLocks noGrp="1"/>
          </p:cNvSpPr>
          <p:nvPr>
            <p:ph/>
          </p:nvPr>
        </p:nvSpPr>
        <p:spPr>
          <a:xfrm>
            <a:off x="3222000" y="3225238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2730</a:t>
            </a:r>
            <a:r>
              <a:rPr lang="en-US" sz="600"/>
              <a:t> </a:t>
            </a:r>
          </a:p>
        </p:txBody>
      </p:sp>
      <p:sp>
        <p:nvSpPr>
          <p:cNvPr id="1196" name="TextBox 1195"/>
          <p:cNvSpPr>
            <a:spLocks noGrp="1"/>
          </p:cNvSpPr>
          <p:nvPr>
            <p:ph/>
          </p:nvPr>
        </p:nvSpPr>
        <p:spPr>
          <a:xfrm>
            <a:off x="3654000" y="3225238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410</a:t>
            </a:r>
            <a:r>
              <a:rPr lang="en-US" sz="600"/>
              <a:t> </a:t>
            </a:r>
          </a:p>
        </p:txBody>
      </p:sp>
      <p:sp>
        <p:nvSpPr>
          <p:cNvPr id="1202" name="TextBox 1201"/>
          <p:cNvSpPr>
            <a:spLocks noGrp="1"/>
          </p:cNvSpPr>
          <p:nvPr>
            <p:ph/>
          </p:nvPr>
        </p:nvSpPr>
        <p:spPr>
          <a:xfrm>
            <a:off x="4014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08" name="TextBox 1207"/>
          <p:cNvSpPr>
            <a:spLocks noGrp="1"/>
          </p:cNvSpPr>
          <p:nvPr>
            <p:ph/>
          </p:nvPr>
        </p:nvSpPr>
        <p:spPr>
          <a:xfrm>
            <a:off x="4716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14" name="TextBox 1213"/>
          <p:cNvSpPr>
            <a:spLocks noGrp="1"/>
          </p:cNvSpPr>
          <p:nvPr>
            <p:ph/>
          </p:nvPr>
        </p:nvSpPr>
        <p:spPr>
          <a:xfrm>
            <a:off x="5418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0" name="TextBox 1219"/>
          <p:cNvSpPr>
            <a:spLocks noGrp="1"/>
          </p:cNvSpPr>
          <p:nvPr>
            <p:ph/>
          </p:nvPr>
        </p:nvSpPr>
        <p:spPr>
          <a:xfrm>
            <a:off x="6120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6" name="TextBox 1225"/>
          <p:cNvSpPr>
            <a:spLocks noGrp="1"/>
          </p:cNvSpPr>
          <p:nvPr>
            <p:ph/>
          </p:nvPr>
        </p:nvSpPr>
        <p:spPr>
          <a:xfrm>
            <a:off x="6822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32" name="TextBox 1231"/>
          <p:cNvSpPr>
            <a:spLocks noGrp="1"/>
          </p:cNvSpPr>
          <p:nvPr>
            <p:ph/>
          </p:nvPr>
        </p:nvSpPr>
        <p:spPr>
          <a:xfrm>
            <a:off x="7524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38" name="TextBox 1237"/>
          <p:cNvSpPr>
            <a:spLocks noGrp="1"/>
          </p:cNvSpPr>
          <p:nvPr>
            <p:ph/>
          </p:nvPr>
        </p:nvSpPr>
        <p:spPr>
          <a:xfrm>
            <a:off x="8226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44" name="TextBox 1243"/>
          <p:cNvSpPr>
            <a:spLocks noGrp="1"/>
          </p:cNvSpPr>
          <p:nvPr>
            <p:ph/>
          </p:nvPr>
        </p:nvSpPr>
        <p:spPr>
          <a:xfrm>
            <a:off x="8928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50" name="TextBox 1249"/>
          <p:cNvSpPr>
            <a:spLocks noGrp="1"/>
          </p:cNvSpPr>
          <p:nvPr>
            <p:ph/>
          </p:nvPr>
        </p:nvSpPr>
        <p:spPr>
          <a:xfrm>
            <a:off x="9630000" y="322523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56" name="TextBox 1255"/>
          <p:cNvSpPr>
            <a:spLocks noGrp="1"/>
          </p:cNvSpPr>
          <p:nvPr>
            <p:ph/>
          </p:nvPr>
        </p:nvSpPr>
        <p:spPr>
          <a:xfrm>
            <a:off x="360000" y="3225238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62" name="TextBox 1261"/>
          <p:cNvSpPr>
            <a:spLocks noGrp="1"/>
          </p:cNvSpPr>
          <p:nvPr>
            <p:ph/>
          </p:nvPr>
        </p:nvSpPr>
        <p:spPr>
          <a:xfrm>
            <a:off x="360000" y="336333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68" name="TextBox 1267"/>
          <p:cNvSpPr>
            <a:spLocks noGrp="1"/>
          </p:cNvSpPr>
          <p:nvPr>
            <p:ph/>
          </p:nvPr>
        </p:nvSpPr>
        <p:spPr>
          <a:xfrm>
            <a:off x="360000" y="3363333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Інші поточні видатки</a:t>
            </a:r>
            <a:r>
              <a:rPr lang="en-US" sz="700"/>
              <a:t> </a:t>
            </a:r>
          </a:p>
        </p:txBody>
      </p:sp>
      <p:sp>
        <p:nvSpPr>
          <p:cNvPr id="1274" name="TextBox 1273"/>
          <p:cNvSpPr>
            <a:spLocks noGrp="1"/>
          </p:cNvSpPr>
          <p:nvPr>
            <p:ph/>
          </p:nvPr>
        </p:nvSpPr>
        <p:spPr>
          <a:xfrm>
            <a:off x="3222000" y="336333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2800</a:t>
            </a:r>
            <a:r>
              <a:rPr lang="en-US" sz="600"/>
              <a:t> </a:t>
            </a:r>
          </a:p>
        </p:txBody>
      </p:sp>
      <p:sp>
        <p:nvSpPr>
          <p:cNvPr id="1280" name="TextBox 1279"/>
          <p:cNvSpPr>
            <a:spLocks noGrp="1"/>
          </p:cNvSpPr>
          <p:nvPr>
            <p:ph/>
          </p:nvPr>
        </p:nvSpPr>
        <p:spPr>
          <a:xfrm>
            <a:off x="3654000" y="336333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420</a:t>
            </a:r>
            <a:r>
              <a:rPr lang="en-US" sz="600"/>
              <a:t> </a:t>
            </a:r>
          </a:p>
        </p:txBody>
      </p:sp>
      <p:sp>
        <p:nvSpPr>
          <p:cNvPr id="1286" name="TextBox 1285"/>
          <p:cNvSpPr>
            <a:spLocks noGrp="1"/>
          </p:cNvSpPr>
          <p:nvPr>
            <p:ph/>
          </p:nvPr>
        </p:nvSpPr>
        <p:spPr>
          <a:xfrm>
            <a:off x="4014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92" name="TextBox 1291"/>
          <p:cNvSpPr>
            <a:spLocks noGrp="1"/>
          </p:cNvSpPr>
          <p:nvPr>
            <p:ph/>
          </p:nvPr>
        </p:nvSpPr>
        <p:spPr>
          <a:xfrm>
            <a:off x="4716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98" name="TextBox 1297"/>
          <p:cNvSpPr>
            <a:spLocks noGrp="1"/>
          </p:cNvSpPr>
          <p:nvPr>
            <p:ph/>
          </p:nvPr>
        </p:nvSpPr>
        <p:spPr>
          <a:xfrm>
            <a:off x="5418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04" name="TextBox 1303"/>
          <p:cNvSpPr>
            <a:spLocks noGrp="1"/>
          </p:cNvSpPr>
          <p:nvPr>
            <p:ph/>
          </p:nvPr>
        </p:nvSpPr>
        <p:spPr>
          <a:xfrm>
            <a:off x="6120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10" name="TextBox 1309"/>
          <p:cNvSpPr>
            <a:spLocks noGrp="1"/>
          </p:cNvSpPr>
          <p:nvPr>
            <p:ph/>
          </p:nvPr>
        </p:nvSpPr>
        <p:spPr>
          <a:xfrm>
            <a:off x="6822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16" name="TextBox 1315"/>
          <p:cNvSpPr>
            <a:spLocks noGrp="1"/>
          </p:cNvSpPr>
          <p:nvPr>
            <p:ph/>
          </p:nvPr>
        </p:nvSpPr>
        <p:spPr>
          <a:xfrm>
            <a:off x="7524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22" name="TextBox 1321"/>
          <p:cNvSpPr>
            <a:spLocks noGrp="1"/>
          </p:cNvSpPr>
          <p:nvPr>
            <p:ph/>
          </p:nvPr>
        </p:nvSpPr>
        <p:spPr>
          <a:xfrm>
            <a:off x="8226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28" name="TextBox 1327"/>
          <p:cNvSpPr>
            <a:spLocks noGrp="1"/>
          </p:cNvSpPr>
          <p:nvPr>
            <p:ph/>
          </p:nvPr>
        </p:nvSpPr>
        <p:spPr>
          <a:xfrm>
            <a:off x="8928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34" name="TextBox 1333"/>
          <p:cNvSpPr>
            <a:spLocks noGrp="1"/>
          </p:cNvSpPr>
          <p:nvPr>
            <p:ph/>
          </p:nvPr>
        </p:nvSpPr>
        <p:spPr>
          <a:xfrm>
            <a:off x="9630000" y="336333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40" name="TextBox 1339"/>
          <p:cNvSpPr>
            <a:spLocks noGrp="1"/>
          </p:cNvSpPr>
          <p:nvPr>
            <p:ph/>
          </p:nvPr>
        </p:nvSpPr>
        <p:spPr>
          <a:xfrm>
            <a:off x="360000" y="336333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46" name="TextBox 1345"/>
          <p:cNvSpPr>
            <a:spLocks noGrp="1"/>
          </p:cNvSpPr>
          <p:nvPr>
            <p:ph/>
          </p:nvPr>
        </p:nvSpPr>
        <p:spPr>
          <a:xfrm>
            <a:off x="360000" y="3501428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52" name="TextBox 1351"/>
          <p:cNvSpPr>
            <a:spLocks noGrp="1"/>
          </p:cNvSpPr>
          <p:nvPr>
            <p:ph/>
          </p:nvPr>
        </p:nvSpPr>
        <p:spPr>
          <a:xfrm>
            <a:off x="360000" y="3501428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Капітальні видатки</a:t>
            </a:r>
            <a:r>
              <a:rPr lang="en-US" sz="700"/>
              <a:t> </a:t>
            </a:r>
          </a:p>
        </p:txBody>
      </p:sp>
      <p:sp>
        <p:nvSpPr>
          <p:cNvPr id="1358" name="TextBox 1357"/>
          <p:cNvSpPr>
            <a:spLocks noGrp="1"/>
          </p:cNvSpPr>
          <p:nvPr>
            <p:ph/>
          </p:nvPr>
        </p:nvSpPr>
        <p:spPr>
          <a:xfrm>
            <a:off x="3222000" y="3501428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3000</a:t>
            </a:r>
            <a:r>
              <a:rPr lang="en-US" sz="600"/>
              <a:t> </a:t>
            </a:r>
          </a:p>
        </p:txBody>
      </p:sp>
      <p:sp>
        <p:nvSpPr>
          <p:cNvPr id="1364" name="TextBox 1363"/>
          <p:cNvSpPr>
            <a:spLocks noGrp="1"/>
          </p:cNvSpPr>
          <p:nvPr>
            <p:ph/>
          </p:nvPr>
        </p:nvSpPr>
        <p:spPr>
          <a:xfrm>
            <a:off x="3654000" y="3501428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430</a:t>
            </a:r>
            <a:r>
              <a:rPr lang="en-US" sz="600"/>
              <a:t> </a:t>
            </a:r>
          </a:p>
        </p:txBody>
      </p:sp>
      <p:sp>
        <p:nvSpPr>
          <p:cNvPr id="1370" name="TextBox 1369"/>
          <p:cNvSpPr>
            <a:spLocks noGrp="1"/>
          </p:cNvSpPr>
          <p:nvPr>
            <p:ph/>
          </p:nvPr>
        </p:nvSpPr>
        <p:spPr>
          <a:xfrm>
            <a:off x="4014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76" name="TextBox 1375"/>
          <p:cNvSpPr>
            <a:spLocks noGrp="1"/>
          </p:cNvSpPr>
          <p:nvPr>
            <p:ph/>
          </p:nvPr>
        </p:nvSpPr>
        <p:spPr>
          <a:xfrm>
            <a:off x="4716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82" name="TextBox 1381"/>
          <p:cNvSpPr>
            <a:spLocks noGrp="1"/>
          </p:cNvSpPr>
          <p:nvPr>
            <p:ph/>
          </p:nvPr>
        </p:nvSpPr>
        <p:spPr>
          <a:xfrm>
            <a:off x="5418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88" name="TextBox 1387"/>
          <p:cNvSpPr>
            <a:spLocks noGrp="1"/>
          </p:cNvSpPr>
          <p:nvPr>
            <p:ph/>
          </p:nvPr>
        </p:nvSpPr>
        <p:spPr>
          <a:xfrm>
            <a:off x="6120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94" name="TextBox 1393"/>
          <p:cNvSpPr>
            <a:spLocks noGrp="1"/>
          </p:cNvSpPr>
          <p:nvPr>
            <p:ph/>
          </p:nvPr>
        </p:nvSpPr>
        <p:spPr>
          <a:xfrm>
            <a:off x="6822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00" name="TextBox 1399"/>
          <p:cNvSpPr>
            <a:spLocks noGrp="1"/>
          </p:cNvSpPr>
          <p:nvPr>
            <p:ph/>
          </p:nvPr>
        </p:nvSpPr>
        <p:spPr>
          <a:xfrm>
            <a:off x="7524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06" name="TextBox 1405"/>
          <p:cNvSpPr>
            <a:spLocks noGrp="1"/>
          </p:cNvSpPr>
          <p:nvPr>
            <p:ph/>
          </p:nvPr>
        </p:nvSpPr>
        <p:spPr>
          <a:xfrm>
            <a:off x="8226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12" name="TextBox 1411"/>
          <p:cNvSpPr>
            <a:spLocks noGrp="1"/>
          </p:cNvSpPr>
          <p:nvPr>
            <p:ph/>
          </p:nvPr>
        </p:nvSpPr>
        <p:spPr>
          <a:xfrm>
            <a:off x="8928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18" name="TextBox 1417"/>
          <p:cNvSpPr>
            <a:spLocks noGrp="1"/>
          </p:cNvSpPr>
          <p:nvPr>
            <p:ph/>
          </p:nvPr>
        </p:nvSpPr>
        <p:spPr>
          <a:xfrm>
            <a:off x="9630000" y="3501428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24" name="TextBox 1423"/>
          <p:cNvSpPr>
            <a:spLocks noGrp="1"/>
          </p:cNvSpPr>
          <p:nvPr>
            <p:ph/>
          </p:nvPr>
        </p:nvSpPr>
        <p:spPr>
          <a:xfrm>
            <a:off x="360000" y="3501428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30" name="TextBox 1429"/>
          <p:cNvSpPr>
            <a:spLocks noGrp="1"/>
          </p:cNvSpPr>
          <p:nvPr>
            <p:ph/>
          </p:nvPr>
        </p:nvSpPr>
        <p:spPr>
          <a:xfrm>
            <a:off x="360000" y="363952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36" name="TextBox 1435"/>
          <p:cNvSpPr>
            <a:spLocks noGrp="1"/>
          </p:cNvSpPr>
          <p:nvPr>
            <p:ph/>
          </p:nvPr>
        </p:nvSpPr>
        <p:spPr>
          <a:xfrm>
            <a:off x="360000" y="3639523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Придбання основного капіталу</a:t>
            </a:r>
            <a:r>
              <a:rPr lang="en-US" sz="700"/>
              <a:t> </a:t>
            </a:r>
          </a:p>
        </p:txBody>
      </p:sp>
      <p:sp>
        <p:nvSpPr>
          <p:cNvPr id="1442" name="TextBox 1441"/>
          <p:cNvSpPr>
            <a:spLocks noGrp="1"/>
          </p:cNvSpPr>
          <p:nvPr>
            <p:ph/>
          </p:nvPr>
        </p:nvSpPr>
        <p:spPr>
          <a:xfrm>
            <a:off x="3222000" y="363952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3100</a:t>
            </a:r>
            <a:r>
              <a:rPr lang="en-US" sz="600"/>
              <a:t> </a:t>
            </a:r>
          </a:p>
        </p:txBody>
      </p:sp>
      <p:sp>
        <p:nvSpPr>
          <p:cNvPr id="1448" name="TextBox 1447"/>
          <p:cNvSpPr>
            <a:spLocks noGrp="1"/>
          </p:cNvSpPr>
          <p:nvPr>
            <p:ph/>
          </p:nvPr>
        </p:nvSpPr>
        <p:spPr>
          <a:xfrm>
            <a:off x="3654000" y="363952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440</a:t>
            </a:r>
            <a:r>
              <a:rPr lang="en-US" sz="600"/>
              <a:t> </a:t>
            </a:r>
          </a:p>
        </p:txBody>
      </p:sp>
      <p:sp>
        <p:nvSpPr>
          <p:cNvPr id="1454" name="TextBox 1453"/>
          <p:cNvSpPr>
            <a:spLocks noGrp="1"/>
          </p:cNvSpPr>
          <p:nvPr>
            <p:ph/>
          </p:nvPr>
        </p:nvSpPr>
        <p:spPr>
          <a:xfrm>
            <a:off x="4014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60" name="TextBox 1459"/>
          <p:cNvSpPr>
            <a:spLocks noGrp="1"/>
          </p:cNvSpPr>
          <p:nvPr>
            <p:ph/>
          </p:nvPr>
        </p:nvSpPr>
        <p:spPr>
          <a:xfrm>
            <a:off x="4716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66" name="TextBox 1465"/>
          <p:cNvSpPr>
            <a:spLocks noGrp="1"/>
          </p:cNvSpPr>
          <p:nvPr>
            <p:ph/>
          </p:nvPr>
        </p:nvSpPr>
        <p:spPr>
          <a:xfrm>
            <a:off x="5418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72" name="TextBox 1471"/>
          <p:cNvSpPr>
            <a:spLocks noGrp="1"/>
          </p:cNvSpPr>
          <p:nvPr>
            <p:ph/>
          </p:nvPr>
        </p:nvSpPr>
        <p:spPr>
          <a:xfrm>
            <a:off x="6120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78" name="TextBox 1477"/>
          <p:cNvSpPr>
            <a:spLocks noGrp="1"/>
          </p:cNvSpPr>
          <p:nvPr>
            <p:ph/>
          </p:nvPr>
        </p:nvSpPr>
        <p:spPr>
          <a:xfrm>
            <a:off x="6822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84" name="TextBox 1483"/>
          <p:cNvSpPr>
            <a:spLocks noGrp="1"/>
          </p:cNvSpPr>
          <p:nvPr>
            <p:ph/>
          </p:nvPr>
        </p:nvSpPr>
        <p:spPr>
          <a:xfrm>
            <a:off x="7524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90" name="TextBox 1489"/>
          <p:cNvSpPr>
            <a:spLocks noGrp="1"/>
          </p:cNvSpPr>
          <p:nvPr>
            <p:ph/>
          </p:nvPr>
        </p:nvSpPr>
        <p:spPr>
          <a:xfrm>
            <a:off x="8226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96" name="TextBox 1495"/>
          <p:cNvSpPr>
            <a:spLocks noGrp="1"/>
          </p:cNvSpPr>
          <p:nvPr>
            <p:ph/>
          </p:nvPr>
        </p:nvSpPr>
        <p:spPr>
          <a:xfrm>
            <a:off x="8928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02" name="TextBox 1501"/>
          <p:cNvSpPr>
            <a:spLocks noGrp="1"/>
          </p:cNvSpPr>
          <p:nvPr>
            <p:ph/>
          </p:nvPr>
        </p:nvSpPr>
        <p:spPr>
          <a:xfrm>
            <a:off x="9630000" y="3639523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08" name="TextBox 1507"/>
          <p:cNvSpPr>
            <a:spLocks noGrp="1"/>
          </p:cNvSpPr>
          <p:nvPr>
            <p:ph/>
          </p:nvPr>
        </p:nvSpPr>
        <p:spPr>
          <a:xfrm>
            <a:off x="360000" y="3639523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14" name="TextBox 1513"/>
          <p:cNvSpPr>
            <a:spLocks noGrp="1"/>
          </p:cNvSpPr>
          <p:nvPr>
            <p:ph/>
          </p:nvPr>
        </p:nvSpPr>
        <p:spPr>
          <a:xfrm>
            <a:off x="360000" y="3777619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0" name="TextBox 1519"/>
          <p:cNvSpPr>
            <a:spLocks noGrp="1"/>
          </p:cNvSpPr>
          <p:nvPr>
            <p:ph/>
          </p:nvPr>
        </p:nvSpPr>
        <p:spPr>
          <a:xfrm>
            <a:off x="360000" y="3777619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Придбання обладнання і предметів довгострокового користування</a:t>
            </a:r>
            <a:r>
              <a:rPr lang="en-US" sz="700"/>
              <a:t> </a:t>
            </a:r>
          </a:p>
        </p:txBody>
      </p:sp>
      <p:sp>
        <p:nvSpPr>
          <p:cNvPr id="1526" name="TextBox 1525"/>
          <p:cNvSpPr>
            <a:spLocks noGrp="1"/>
          </p:cNvSpPr>
          <p:nvPr>
            <p:ph/>
          </p:nvPr>
        </p:nvSpPr>
        <p:spPr>
          <a:xfrm>
            <a:off x="3222000" y="3777619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3110</a:t>
            </a:r>
            <a:r>
              <a:rPr lang="en-US" sz="600"/>
              <a:t> </a:t>
            </a:r>
          </a:p>
        </p:txBody>
      </p:sp>
      <p:sp>
        <p:nvSpPr>
          <p:cNvPr id="1532" name="TextBox 1531"/>
          <p:cNvSpPr>
            <a:spLocks noGrp="1"/>
          </p:cNvSpPr>
          <p:nvPr>
            <p:ph/>
          </p:nvPr>
        </p:nvSpPr>
        <p:spPr>
          <a:xfrm>
            <a:off x="3654000" y="3777619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450</a:t>
            </a:r>
            <a:r>
              <a:rPr lang="en-US" sz="600"/>
              <a:t> </a:t>
            </a:r>
          </a:p>
        </p:txBody>
      </p:sp>
      <p:sp>
        <p:nvSpPr>
          <p:cNvPr id="1538" name="TextBox 1537"/>
          <p:cNvSpPr>
            <a:spLocks noGrp="1"/>
          </p:cNvSpPr>
          <p:nvPr>
            <p:ph/>
          </p:nvPr>
        </p:nvSpPr>
        <p:spPr>
          <a:xfrm>
            <a:off x="4014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44" name="TextBox 1543"/>
          <p:cNvSpPr>
            <a:spLocks noGrp="1"/>
          </p:cNvSpPr>
          <p:nvPr>
            <p:ph/>
          </p:nvPr>
        </p:nvSpPr>
        <p:spPr>
          <a:xfrm>
            <a:off x="4716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50" name="TextBox 1549"/>
          <p:cNvSpPr>
            <a:spLocks noGrp="1"/>
          </p:cNvSpPr>
          <p:nvPr>
            <p:ph/>
          </p:nvPr>
        </p:nvSpPr>
        <p:spPr>
          <a:xfrm>
            <a:off x="5418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56" name="TextBox 1555"/>
          <p:cNvSpPr>
            <a:spLocks noGrp="1"/>
          </p:cNvSpPr>
          <p:nvPr>
            <p:ph/>
          </p:nvPr>
        </p:nvSpPr>
        <p:spPr>
          <a:xfrm>
            <a:off x="6120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62" name="TextBox 1561"/>
          <p:cNvSpPr>
            <a:spLocks noGrp="1"/>
          </p:cNvSpPr>
          <p:nvPr>
            <p:ph/>
          </p:nvPr>
        </p:nvSpPr>
        <p:spPr>
          <a:xfrm>
            <a:off x="6822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68" name="TextBox 1567"/>
          <p:cNvSpPr>
            <a:spLocks noGrp="1"/>
          </p:cNvSpPr>
          <p:nvPr>
            <p:ph/>
          </p:nvPr>
        </p:nvSpPr>
        <p:spPr>
          <a:xfrm>
            <a:off x="7524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74" name="TextBox 1573"/>
          <p:cNvSpPr>
            <a:spLocks noGrp="1"/>
          </p:cNvSpPr>
          <p:nvPr>
            <p:ph/>
          </p:nvPr>
        </p:nvSpPr>
        <p:spPr>
          <a:xfrm>
            <a:off x="8226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80" name="TextBox 1579"/>
          <p:cNvSpPr>
            <a:spLocks noGrp="1"/>
          </p:cNvSpPr>
          <p:nvPr>
            <p:ph/>
          </p:nvPr>
        </p:nvSpPr>
        <p:spPr>
          <a:xfrm>
            <a:off x="8928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6" name="TextBox 1585"/>
          <p:cNvSpPr>
            <a:spLocks noGrp="1"/>
          </p:cNvSpPr>
          <p:nvPr>
            <p:ph/>
          </p:nvPr>
        </p:nvSpPr>
        <p:spPr>
          <a:xfrm>
            <a:off x="9630000" y="377761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92" name="TextBox 1591"/>
          <p:cNvSpPr>
            <a:spLocks noGrp="1"/>
          </p:cNvSpPr>
          <p:nvPr>
            <p:ph/>
          </p:nvPr>
        </p:nvSpPr>
        <p:spPr>
          <a:xfrm>
            <a:off x="360000" y="3777619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98" name="TextBox 1597"/>
          <p:cNvSpPr>
            <a:spLocks noGrp="1"/>
          </p:cNvSpPr>
          <p:nvPr>
            <p:ph/>
          </p:nvPr>
        </p:nvSpPr>
        <p:spPr>
          <a:xfrm>
            <a:off x="360000" y="3915714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04" name="TextBox 1603"/>
          <p:cNvSpPr>
            <a:spLocks noGrp="1"/>
          </p:cNvSpPr>
          <p:nvPr>
            <p:ph/>
          </p:nvPr>
        </p:nvSpPr>
        <p:spPr>
          <a:xfrm>
            <a:off x="360000" y="3915714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Капітальне будівництво (придбання)</a:t>
            </a:r>
            <a:r>
              <a:rPr lang="en-US" sz="700"/>
              <a:t> </a:t>
            </a:r>
          </a:p>
        </p:txBody>
      </p:sp>
      <p:sp>
        <p:nvSpPr>
          <p:cNvPr id="1610" name="TextBox 1609"/>
          <p:cNvSpPr>
            <a:spLocks noGrp="1"/>
          </p:cNvSpPr>
          <p:nvPr>
            <p:ph/>
          </p:nvPr>
        </p:nvSpPr>
        <p:spPr>
          <a:xfrm>
            <a:off x="3222000" y="3915714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3120</a:t>
            </a:r>
            <a:r>
              <a:rPr lang="en-US" sz="600"/>
              <a:t> </a:t>
            </a:r>
          </a:p>
        </p:txBody>
      </p:sp>
      <p:sp>
        <p:nvSpPr>
          <p:cNvPr id="1616" name="TextBox 1615"/>
          <p:cNvSpPr>
            <a:spLocks noGrp="1"/>
          </p:cNvSpPr>
          <p:nvPr>
            <p:ph/>
          </p:nvPr>
        </p:nvSpPr>
        <p:spPr>
          <a:xfrm>
            <a:off x="3654000" y="3915714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460</a:t>
            </a:r>
            <a:r>
              <a:rPr lang="en-US" sz="600"/>
              <a:t> </a:t>
            </a:r>
          </a:p>
        </p:txBody>
      </p:sp>
      <p:sp>
        <p:nvSpPr>
          <p:cNvPr id="1622" name="TextBox 1621"/>
          <p:cNvSpPr>
            <a:spLocks noGrp="1"/>
          </p:cNvSpPr>
          <p:nvPr>
            <p:ph/>
          </p:nvPr>
        </p:nvSpPr>
        <p:spPr>
          <a:xfrm>
            <a:off x="4014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28" name="TextBox 1627"/>
          <p:cNvSpPr>
            <a:spLocks noGrp="1"/>
          </p:cNvSpPr>
          <p:nvPr>
            <p:ph/>
          </p:nvPr>
        </p:nvSpPr>
        <p:spPr>
          <a:xfrm>
            <a:off x="4716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34" name="TextBox 1633"/>
          <p:cNvSpPr>
            <a:spLocks noGrp="1"/>
          </p:cNvSpPr>
          <p:nvPr>
            <p:ph/>
          </p:nvPr>
        </p:nvSpPr>
        <p:spPr>
          <a:xfrm>
            <a:off x="5418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0" name="TextBox 1639"/>
          <p:cNvSpPr>
            <a:spLocks noGrp="1"/>
          </p:cNvSpPr>
          <p:nvPr>
            <p:ph/>
          </p:nvPr>
        </p:nvSpPr>
        <p:spPr>
          <a:xfrm>
            <a:off x="6120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6" name="TextBox 1645"/>
          <p:cNvSpPr>
            <a:spLocks noGrp="1"/>
          </p:cNvSpPr>
          <p:nvPr>
            <p:ph/>
          </p:nvPr>
        </p:nvSpPr>
        <p:spPr>
          <a:xfrm>
            <a:off x="6822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52" name="TextBox 1651"/>
          <p:cNvSpPr>
            <a:spLocks noGrp="1"/>
          </p:cNvSpPr>
          <p:nvPr>
            <p:ph/>
          </p:nvPr>
        </p:nvSpPr>
        <p:spPr>
          <a:xfrm>
            <a:off x="7524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58" name="TextBox 1657"/>
          <p:cNvSpPr>
            <a:spLocks noGrp="1"/>
          </p:cNvSpPr>
          <p:nvPr>
            <p:ph/>
          </p:nvPr>
        </p:nvSpPr>
        <p:spPr>
          <a:xfrm>
            <a:off x="8226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64" name="TextBox 1663"/>
          <p:cNvSpPr>
            <a:spLocks noGrp="1"/>
          </p:cNvSpPr>
          <p:nvPr>
            <p:ph/>
          </p:nvPr>
        </p:nvSpPr>
        <p:spPr>
          <a:xfrm>
            <a:off x="8928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70" name="TextBox 1669"/>
          <p:cNvSpPr>
            <a:spLocks noGrp="1"/>
          </p:cNvSpPr>
          <p:nvPr>
            <p:ph/>
          </p:nvPr>
        </p:nvSpPr>
        <p:spPr>
          <a:xfrm>
            <a:off x="9630000" y="391571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76" name="TextBox 1675"/>
          <p:cNvSpPr>
            <a:spLocks noGrp="1"/>
          </p:cNvSpPr>
          <p:nvPr>
            <p:ph/>
          </p:nvPr>
        </p:nvSpPr>
        <p:spPr>
          <a:xfrm>
            <a:off x="360000" y="3915714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82" name="TextBox 1681"/>
          <p:cNvSpPr>
            <a:spLocks noGrp="1"/>
          </p:cNvSpPr>
          <p:nvPr>
            <p:ph/>
          </p:nvPr>
        </p:nvSpPr>
        <p:spPr>
          <a:xfrm>
            <a:off x="360000" y="4053809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88" name="TextBox 1687"/>
          <p:cNvSpPr>
            <a:spLocks noGrp="1"/>
          </p:cNvSpPr>
          <p:nvPr>
            <p:ph/>
          </p:nvPr>
        </p:nvSpPr>
        <p:spPr>
          <a:xfrm>
            <a:off x="360000" y="4053809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Капітальне будівництво (придбання) житла</a:t>
            </a:r>
            <a:r>
              <a:rPr lang="en-US" sz="700"/>
              <a:t> </a:t>
            </a:r>
          </a:p>
        </p:txBody>
      </p:sp>
      <p:sp>
        <p:nvSpPr>
          <p:cNvPr id="1694" name="TextBox 1693"/>
          <p:cNvSpPr>
            <a:spLocks noGrp="1"/>
          </p:cNvSpPr>
          <p:nvPr>
            <p:ph/>
          </p:nvPr>
        </p:nvSpPr>
        <p:spPr>
          <a:xfrm>
            <a:off x="3222000" y="4053809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3121</a:t>
            </a:r>
            <a:r>
              <a:rPr lang="en-US" sz="600"/>
              <a:t> </a:t>
            </a:r>
          </a:p>
        </p:txBody>
      </p:sp>
      <p:sp>
        <p:nvSpPr>
          <p:cNvPr id="1700" name="TextBox 1699"/>
          <p:cNvSpPr>
            <a:spLocks noGrp="1"/>
          </p:cNvSpPr>
          <p:nvPr>
            <p:ph/>
          </p:nvPr>
        </p:nvSpPr>
        <p:spPr>
          <a:xfrm>
            <a:off x="3654000" y="4053809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470</a:t>
            </a:r>
            <a:r>
              <a:rPr lang="en-US" sz="600"/>
              <a:t> </a:t>
            </a:r>
          </a:p>
        </p:txBody>
      </p:sp>
      <p:sp>
        <p:nvSpPr>
          <p:cNvPr id="1706" name="TextBox 1705"/>
          <p:cNvSpPr>
            <a:spLocks noGrp="1"/>
          </p:cNvSpPr>
          <p:nvPr>
            <p:ph/>
          </p:nvPr>
        </p:nvSpPr>
        <p:spPr>
          <a:xfrm>
            <a:off x="4014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12" name="TextBox 1711"/>
          <p:cNvSpPr>
            <a:spLocks noGrp="1"/>
          </p:cNvSpPr>
          <p:nvPr>
            <p:ph/>
          </p:nvPr>
        </p:nvSpPr>
        <p:spPr>
          <a:xfrm>
            <a:off x="4716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18" name="TextBox 1717"/>
          <p:cNvSpPr>
            <a:spLocks noGrp="1"/>
          </p:cNvSpPr>
          <p:nvPr>
            <p:ph/>
          </p:nvPr>
        </p:nvSpPr>
        <p:spPr>
          <a:xfrm>
            <a:off x="5418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24" name="TextBox 1723"/>
          <p:cNvSpPr>
            <a:spLocks noGrp="1"/>
          </p:cNvSpPr>
          <p:nvPr>
            <p:ph/>
          </p:nvPr>
        </p:nvSpPr>
        <p:spPr>
          <a:xfrm>
            <a:off x="6120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30" name="TextBox 1729"/>
          <p:cNvSpPr>
            <a:spLocks noGrp="1"/>
          </p:cNvSpPr>
          <p:nvPr>
            <p:ph/>
          </p:nvPr>
        </p:nvSpPr>
        <p:spPr>
          <a:xfrm>
            <a:off x="6822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36" name="TextBox 1735"/>
          <p:cNvSpPr>
            <a:spLocks noGrp="1"/>
          </p:cNvSpPr>
          <p:nvPr>
            <p:ph/>
          </p:nvPr>
        </p:nvSpPr>
        <p:spPr>
          <a:xfrm>
            <a:off x="7524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42" name="TextBox 1741"/>
          <p:cNvSpPr>
            <a:spLocks noGrp="1"/>
          </p:cNvSpPr>
          <p:nvPr>
            <p:ph/>
          </p:nvPr>
        </p:nvSpPr>
        <p:spPr>
          <a:xfrm>
            <a:off x="8226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48" name="TextBox 1747"/>
          <p:cNvSpPr>
            <a:spLocks noGrp="1"/>
          </p:cNvSpPr>
          <p:nvPr>
            <p:ph/>
          </p:nvPr>
        </p:nvSpPr>
        <p:spPr>
          <a:xfrm>
            <a:off x="8928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54" name="TextBox 1753"/>
          <p:cNvSpPr>
            <a:spLocks noGrp="1"/>
          </p:cNvSpPr>
          <p:nvPr>
            <p:ph/>
          </p:nvPr>
        </p:nvSpPr>
        <p:spPr>
          <a:xfrm>
            <a:off x="9630000" y="4053809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60" name="TextBox 1759"/>
          <p:cNvSpPr>
            <a:spLocks noGrp="1"/>
          </p:cNvSpPr>
          <p:nvPr>
            <p:ph/>
          </p:nvPr>
        </p:nvSpPr>
        <p:spPr>
          <a:xfrm>
            <a:off x="360000" y="4053809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66" name="TextBox 1765"/>
          <p:cNvSpPr>
            <a:spLocks noGrp="1"/>
          </p:cNvSpPr>
          <p:nvPr>
            <p:ph/>
          </p:nvPr>
        </p:nvSpPr>
        <p:spPr>
          <a:xfrm>
            <a:off x="360000" y="4191904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72" name="TextBox 1771"/>
          <p:cNvSpPr>
            <a:spLocks noGrp="1"/>
          </p:cNvSpPr>
          <p:nvPr>
            <p:ph/>
          </p:nvPr>
        </p:nvSpPr>
        <p:spPr>
          <a:xfrm>
            <a:off x="360000" y="4191904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Капітальне  будівництво (придбання) інших        об’єктів </a:t>
            </a:r>
            <a:r>
              <a:rPr lang="en-US" sz="700"/>
              <a:t> </a:t>
            </a:r>
          </a:p>
        </p:txBody>
      </p:sp>
      <p:sp>
        <p:nvSpPr>
          <p:cNvPr id="1778" name="TextBox 1777"/>
          <p:cNvSpPr>
            <a:spLocks noGrp="1"/>
          </p:cNvSpPr>
          <p:nvPr>
            <p:ph/>
          </p:nvPr>
        </p:nvSpPr>
        <p:spPr>
          <a:xfrm>
            <a:off x="3222000" y="4191904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3122</a:t>
            </a:r>
            <a:r>
              <a:rPr lang="en-US" sz="600"/>
              <a:t> </a:t>
            </a:r>
          </a:p>
        </p:txBody>
      </p:sp>
      <p:sp>
        <p:nvSpPr>
          <p:cNvPr id="1784" name="TextBox 1783"/>
          <p:cNvSpPr>
            <a:spLocks noGrp="1"/>
          </p:cNvSpPr>
          <p:nvPr>
            <p:ph/>
          </p:nvPr>
        </p:nvSpPr>
        <p:spPr>
          <a:xfrm>
            <a:off x="3654000" y="4191904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480</a:t>
            </a:r>
            <a:r>
              <a:rPr lang="en-US" sz="600"/>
              <a:t> </a:t>
            </a:r>
          </a:p>
        </p:txBody>
      </p:sp>
      <p:sp>
        <p:nvSpPr>
          <p:cNvPr id="1790" name="TextBox 1789"/>
          <p:cNvSpPr>
            <a:spLocks noGrp="1"/>
          </p:cNvSpPr>
          <p:nvPr>
            <p:ph/>
          </p:nvPr>
        </p:nvSpPr>
        <p:spPr>
          <a:xfrm>
            <a:off x="4014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96" name="TextBox 1795"/>
          <p:cNvSpPr>
            <a:spLocks noGrp="1"/>
          </p:cNvSpPr>
          <p:nvPr>
            <p:ph/>
          </p:nvPr>
        </p:nvSpPr>
        <p:spPr>
          <a:xfrm>
            <a:off x="4716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02" name="TextBox 1801"/>
          <p:cNvSpPr>
            <a:spLocks noGrp="1"/>
          </p:cNvSpPr>
          <p:nvPr>
            <p:ph/>
          </p:nvPr>
        </p:nvSpPr>
        <p:spPr>
          <a:xfrm>
            <a:off x="5418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08" name="TextBox 1807"/>
          <p:cNvSpPr>
            <a:spLocks noGrp="1"/>
          </p:cNvSpPr>
          <p:nvPr>
            <p:ph/>
          </p:nvPr>
        </p:nvSpPr>
        <p:spPr>
          <a:xfrm>
            <a:off x="6120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14" name="TextBox 1813"/>
          <p:cNvSpPr>
            <a:spLocks noGrp="1"/>
          </p:cNvSpPr>
          <p:nvPr>
            <p:ph/>
          </p:nvPr>
        </p:nvSpPr>
        <p:spPr>
          <a:xfrm>
            <a:off x="6822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20" name="TextBox 1819"/>
          <p:cNvSpPr>
            <a:spLocks noGrp="1"/>
          </p:cNvSpPr>
          <p:nvPr>
            <p:ph/>
          </p:nvPr>
        </p:nvSpPr>
        <p:spPr>
          <a:xfrm>
            <a:off x="7524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26" name="TextBox 1825"/>
          <p:cNvSpPr>
            <a:spLocks noGrp="1"/>
          </p:cNvSpPr>
          <p:nvPr>
            <p:ph/>
          </p:nvPr>
        </p:nvSpPr>
        <p:spPr>
          <a:xfrm>
            <a:off x="8226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32" name="TextBox 1831"/>
          <p:cNvSpPr>
            <a:spLocks noGrp="1"/>
          </p:cNvSpPr>
          <p:nvPr>
            <p:ph/>
          </p:nvPr>
        </p:nvSpPr>
        <p:spPr>
          <a:xfrm>
            <a:off x="8928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38" name="TextBox 1837"/>
          <p:cNvSpPr>
            <a:spLocks noGrp="1"/>
          </p:cNvSpPr>
          <p:nvPr>
            <p:ph/>
          </p:nvPr>
        </p:nvSpPr>
        <p:spPr>
          <a:xfrm>
            <a:off x="9630000" y="4191904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44" name="TextBox 1843"/>
          <p:cNvSpPr>
            <a:spLocks noGrp="1"/>
          </p:cNvSpPr>
          <p:nvPr>
            <p:ph/>
          </p:nvPr>
        </p:nvSpPr>
        <p:spPr>
          <a:xfrm>
            <a:off x="360000" y="4191904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50" name="TextBox 1849"/>
          <p:cNvSpPr>
            <a:spLocks noGrp="1"/>
          </p:cNvSpPr>
          <p:nvPr>
            <p:ph/>
          </p:nvPr>
        </p:nvSpPr>
        <p:spPr>
          <a:xfrm>
            <a:off x="360000" y="433000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56" name="TextBox 1855"/>
          <p:cNvSpPr>
            <a:spLocks noGrp="1"/>
          </p:cNvSpPr>
          <p:nvPr>
            <p:ph/>
          </p:nvPr>
        </p:nvSpPr>
        <p:spPr>
          <a:xfrm>
            <a:off x="360000" y="4330000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Капітальний ремонт</a:t>
            </a:r>
            <a:r>
              <a:rPr lang="en-US" sz="700"/>
              <a:t> </a:t>
            </a:r>
          </a:p>
        </p:txBody>
      </p:sp>
      <p:sp>
        <p:nvSpPr>
          <p:cNvPr id="1862" name="TextBox 1861"/>
          <p:cNvSpPr>
            <a:spLocks noGrp="1"/>
          </p:cNvSpPr>
          <p:nvPr>
            <p:ph/>
          </p:nvPr>
        </p:nvSpPr>
        <p:spPr>
          <a:xfrm>
            <a:off x="3222000" y="433000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3130</a:t>
            </a:r>
            <a:r>
              <a:rPr lang="en-US" sz="600"/>
              <a:t> </a:t>
            </a:r>
          </a:p>
        </p:txBody>
      </p:sp>
      <p:sp>
        <p:nvSpPr>
          <p:cNvPr id="1868" name="TextBox 1867"/>
          <p:cNvSpPr>
            <a:spLocks noGrp="1"/>
          </p:cNvSpPr>
          <p:nvPr>
            <p:ph/>
          </p:nvPr>
        </p:nvSpPr>
        <p:spPr>
          <a:xfrm>
            <a:off x="3654000" y="433000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490</a:t>
            </a:r>
            <a:r>
              <a:rPr lang="en-US" sz="600"/>
              <a:t> </a:t>
            </a:r>
          </a:p>
        </p:txBody>
      </p:sp>
      <p:sp>
        <p:nvSpPr>
          <p:cNvPr id="1874" name="TextBox 1873"/>
          <p:cNvSpPr>
            <a:spLocks noGrp="1"/>
          </p:cNvSpPr>
          <p:nvPr>
            <p:ph/>
          </p:nvPr>
        </p:nvSpPr>
        <p:spPr>
          <a:xfrm>
            <a:off x="4014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80" name="TextBox 1879"/>
          <p:cNvSpPr>
            <a:spLocks noGrp="1"/>
          </p:cNvSpPr>
          <p:nvPr>
            <p:ph/>
          </p:nvPr>
        </p:nvSpPr>
        <p:spPr>
          <a:xfrm>
            <a:off x="4716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86" name="TextBox 1885"/>
          <p:cNvSpPr>
            <a:spLocks noGrp="1"/>
          </p:cNvSpPr>
          <p:nvPr>
            <p:ph/>
          </p:nvPr>
        </p:nvSpPr>
        <p:spPr>
          <a:xfrm>
            <a:off x="5418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92" name="TextBox 1891"/>
          <p:cNvSpPr>
            <a:spLocks noGrp="1"/>
          </p:cNvSpPr>
          <p:nvPr>
            <p:ph/>
          </p:nvPr>
        </p:nvSpPr>
        <p:spPr>
          <a:xfrm>
            <a:off x="6120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98" name="TextBox 1897"/>
          <p:cNvSpPr>
            <a:spLocks noGrp="1"/>
          </p:cNvSpPr>
          <p:nvPr>
            <p:ph/>
          </p:nvPr>
        </p:nvSpPr>
        <p:spPr>
          <a:xfrm>
            <a:off x="6822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04" name="TextBox 1903"/>
          <p:cNvSpPr>
            <a:spLocks noGrp="1"/>
          </p:cNvSpPr>
          <p:nvPr>
            <p:ph/>
          </p:nvPr>
        </p:nvSpPr>
        <p:spPr>
          <a:xfrm>
            <a:off x="7524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10" name="TextBox 1909"/>
          <p:cNvSpPr>
            <a:spLocks noGrp="1"/>
          </p:cNvSpPr>
          <p:nvPr>
            <p:ph/>
          </p:nvPr>
        </p:nvSpPr>
        <p:spPr>
          <a:xfrm>
            <a:off x="8226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16" name="TextBox 1915"/>
          <p:cNvSpPr>
            <a:spLocks noGrp="1"/>
          </p:cNvSpPr>
          <p:nvPr>
            <p:ph/>
          </p:nvPr>
        </p:nvSpPr>
        <p:spPr>
          <a:xfrm>
            <a:off x="8928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22" name="TextBox 1921"/>
          <p:cNvSpPr>
            <a:spLocks noGrp="1"/>
          </p:cNvSpPr>
          <p:nvPr>
            <p:ph/>
          </p:nvPr>
        </p:nvSpPr>
        <p:spPr>
          <a:xfrm>
            <a:off x="9630000" y="433000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28" name="TextBox 1927"/>
          <p:cNvSpPr>
            <a:spLocks noGrp="1"/>
          </p:cNvSpPr>
          <p:nvPr>
            <p:ph/>
          </p:nvPr>
        </p:nvSpPr>
        <p:spPr>
          <a:xfrm>
            <a:off x="360000" y="433000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34" name="TextBox 1933"/>
          <p:cNvSpPr>
            <a:spLocks noGrp="1"/>
          </p:cNvSpPr>
          <p:nvPr>
            <p:ph/>
          </p:nvPr>
        </p:nvSpPr>
        <p:spPr>
          <a:xfrm>
            <a:off x="360000" y="446809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0" name="TextBox 1939"/>
          <p:cNvSpPr>
            <a:spLocks noGrp="1"/>
          </p:cNvSpPr>
          <p:nvPr>
            <p:ph/>
          </p:nvPr>
        </p:nvSpPr>
        <p:spPr>
          <a:xfrm>
            <a:off x="360000" y="4468095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Капітальний ремонт житлового фонду  (приміщень)</a:t>
            </a:r>
            <a:r>
              <a:rPr lang="en-US" sz="700"/>
              <a:t> </a:t>
            </a:r>
          </a:p>
        </p:txBody>
      </p:sp>
      <p:sp>
        <p:nvSpPr>
          <p:cNvPr id="1946" name="TextBox 1945"/>
          <p:cNvSpPr>
            <a:spLocks noGrp="1"/>
          </p:cNvSpPr>
          <p:nvPr>
            <p:ph/>
          </p:nvPr>
        </p:nvSpPr>
        <p:spPr>
          <a:xfrm>
            <a:off x="3222000" y="446809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3131</a:t>
            </a:r>
            <a:r>
              <a:rPr lang="en-US" sz="600"/>
              <a:t> </a:t>
            </a:r>
          </a:p>
        </p:txBody>
      </p:sp>
      <p:sp>
        <p:nvSpPr>
          <p:cNvPr id="1952" name="TextBox 1951"/>
          <p:cNvSpPr>
            <a:spLocks noGrp="1"/>
          </p:cNvSpPr>
          <p:nvPr>
            <p:ph/>
          </p:nvPr>
        </p:nvSpPr>
        <p:spPr>
          <a:xfrm>
            <a:off x="3654000" y="446809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500</a:t>
            </a:r>
            <a:r>
              <a:rPr lang="en-US" sz="600"/>
              <a:t> </a:t>
            </a:r>
          </a:p>
        </p:txBody>
      </p:sp>
      <p:sp>
        <p:nvSpPr>
          <p:cNvPr id="1958" name="TextBox 1957"/>
          <p:cNvSpPr>
            <a:spLocks noGrp="1"/>
          </p:cNvSpPr>
          <p:nvPr>
            <p:ph/>
          </p:nvPr>
        </p:nvSpPr>
        <p:spPr>
          <a:xfrm>
            <a:off x="4014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64" name="TextBox 1963"/>
          <p:cNvSpPr>
            <a:spLocks noGrp="1"/>
          </p:cNvSpPr>
          <p:nvPr>
            <p:ph/>
          </p:nvPr>
        </p:nvSpPr>
        <p:spPr>
          <a:xfrm>
            <a:off x="4716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70" name="TextBox 1969"/>
          <p:cNvSpPr>
            <a:spLocks noGrp="1"/>
          </p:cNvSpPr>
          <p:nvPr>
            <p:ph/>
          </p:nvPr>
        </p:nvSpPr>
        <p:spPr>
          <a:xfrm>
            <a:off x="5418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76" name="TextBox 1975"/>
          <p:cNvSpPr>
            <a:spLocks noGrp="1"/>
          </p:cNvSpPr>
          <p:nvPr>
            <p:ph/>
          </p:nvPr>
        </p:nvSpPr>
        <p:spPr>
          <a:xfrm>
            <a:off x="6120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82" name="TextBox 1981"/>
          <p:cNvSpPr>
            <a:spLocks noGrp="1"/>
          </p:cNvSpPr>
          <p:nvPr>
            <p:ph/>
          </p:nvPr>
        </p:nvSpPr>
        <p:spPr>
          <a:xfrm>
            <a:off x="6822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88" name="TextBox 1987"/>
          <p:cNvSpPr>
            <a:spLocks noGrp="1"/>
          </p:cNvSpPr>
          <p:nvPr>
            <p:ph/>
          </p:nvPr>
        </p:nvSpPr>
        <p:spPr>
          <a:xfrm>
            <a:off x="7524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94" name="TextBox 1993"/>
          <p:cNvSpPr>
            <a:spLocks noGrp="1"/>
          </p:cNvSpPr>
          <p:nvPr>
            <p:ph/>
          </p:nvPr>
        </p:nvSpPr>
        <p:spPr>
          <a:xfrm>
            <a:off x="8226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00" name="TextBox 1999"/>
          <p:cNvSpPr>
            <a:spLocks noGrp="1"/>
          </p:cNvSpPr>
          <p:nvPr>
            <p:ph/>
          </p:nvPr>
        </p:nvSpPr>
        <p:spPr>
          <a:xfrm>
            <a:off x="8928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06" name="TextBox 2005"/>
          <p:cNvSpPr>
            <a:spLocks noGrp="1"/>
          </p:cNvSpPr>
          <p:nvPr>
            <p:ph/>
          </p:nvPr>
        </p:nvSpPr>
        <p:spPr>
          <a:xfrm>
            <a:off x="9630000" y="4468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12" name="TextBox 2011"/>
          <p:cNvSpPr>
            <a:spLocks noGrp="1"/>
          </p:cNvSpPr>
          <p:nvPr>
            <p:ph/>
          </p:nvPr>
        </p:nvSpPr>
        <p:spPr>
          <a:xfrm>
            <a:off x="360000" y="446809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18" name="TextBox 2017"/>
          <p:cNvSpPr>
            <a:spLocks noGrp="1"/>
          </p:cNvSpPr>
          <p:nvPr>
            <p:ph/>
          </p:nvPr>
        </p:nvSpPr>
        <p:spPr>
          <a:xfrm>
            <a:off x="360000" y="460619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24" name="TextBox 2023"/>
          <p:cNvSpPr>
            <a:spLocks noGrp="1"/>
          </p:cNvSpPr>
          <p:nvPr>
            <p:ph/>
          </p:nvPr>
        </p:nvSpPr>
        <p:spPr>
          <a:xfrm>
            <a:off x="360000" y="4606190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Капітальний ремонт інших об’єктів </a:t>
            </a:r>
            <a:r>
              <a:rPr lang="en-US" sz="700"/>
              <a:t> </a:t>
            </a:r>
          </a:p>
        </p:txBody>
      </p:sp>
      <p:sp>
        <p:nvSpPr>
          <p:cNvPr id="2030" name="TextBox 2029"/>
          <p:cNvSpPr>
            <a:spLocks noGrp="1"/>
          </p:cNvSpPr>
          <p:nvPr>
            <p:ph/>
          </p:nvPr>
        </p:nvSpPr>
        <p:spPr>
          <a:xfrm>
            <a:off x="3222000" y="460619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3132</a:t>
            </a:r>
            <a:r>
              <a:rPr lang="en-US" sz="600"/>
              <a:t> </a:t>
            </a:r>
          </a:p>
        </p:txBody>
      </p:sp>
      <p:sp>
        <p:nvSpPr>
          <p:cNvPr id="2036" name="TextBox 2035"/>
          <p:cNvSpPr>
            <a:spLocks noGrp="1"/>
          </p:cNvSpPr>
          <p:nvPr>
            <p:ph/>
          </p:nvPr>
        </p:nvSpPr>
        <p:spPr>
          <a:xfrm>
            <a:off x="3654000" y="460619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510</a:t>
            </a:r>
            <a:r>
              <a:rPr lang="en-US" sz="600"/>
              <a:t> </a:t>
            </a:r>
          </a:p>
        </p:txBody>
      </p:sp>
      <p:sp>
        <p:nvSpPr>
          <p:cNvPr id="2042" name="TextBox 2041"/>
          <p:cNvSpPr>
            <a:spLocks noGrp="1"/>
          </p:cNvSpPr>
          <p:nvPr>
            <p:ph/>
          </p:nvPr>
        </p:nvSpPr>
        <p:spPr>
          <a:xfrm>
            <a:off x="4014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48" name="TextBox 2047"/>
          <p:cNvSpPr>
            <a:spLocks noGrp="1"/>
          </p:cNvSpPr>
          <p:nvPr>
            <p:ph/>
          </p:nvPr>
        </p:nvSpPr>
        <p:spPr>
          <a:xfrm>
            <a:off x="4716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54" name="TextBox 2053"/>
          <p:cNvSpPr>
            <a:spLocks noGrp="1"/>
          </p:cNvSpPr>
          <p:nvPr>
            <p:ph/>
          </p:nvPr>
        </p:nvSpPr>
        <p:spPr>
          <a:xfrm>
            <a:off x="5418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60" name="TextBox 2059"/>
          <p:cNvSpPr>
            <a:spLocks noGrp="1"/>
          </p:cNvSpPr>
          <p:nvPr>
            <p:ph/>
          </p:nvPr>
        </p:nvSpPr>
        <p:spPr>
          <a:xfrm>
            <a:off x="6120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66" name="TextBox 2065"/>
          <p:cNvSpPr>
            <a:spLocks noGrp="1"/>
          </p:cNvSpPr>
          <p:nvPr>
            <p:ph/>
          </p:nvPr>
        </p:nvSpPr>
        <p:spPr>
          <a:xfrm>
            <a:off x="6822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72" name="TextBox 2071"/>
          <p:cNvSpPr>
            <a:spLocks noGrp="1"/>
          </p:cNvSpPr>
          <p:nvPr>
            <p:ph/>
          </p:nvPr>
        </p:nvSpPr>
        <p:spPr>
          <a:xfrm>
            <a:off x="7524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78" name="TextBox 2077"/>
          <p:cNvSpPr>
            <a:spLocks noGrp="1"/>
          </p:cNvSpPr>
          <p:nvPr>
            <p:ph/>
          </p:nvPr>
        </p:nvSpPr>
        <p:spPr>
          <a:xfrm>
            <a:off x="8226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84" name="TextBox 2083"/>
          <p:cNvSpPr>
            <a:spLocks noGrp="1"/>
          </p:cNvSpPr>
          <p:nvPr>
            <p:ph/>
          </p:nvPr>
        </p:nvSpPr>
        <p:spPr>
          <a:xfrm>
            <a:off x="8928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90" name="TextBox 2089"/>
          <p:cNvSpPr>
            <a:spLocks noGrp="1"/>
          </p:cNvSpPr>
          <p:nvPr>
            <p:ph/>
          </p:nvPr>
        </p:nvSpPr>
        <p:spPr>
          <a:xfrm>
            <a:off x="9630000" y="4606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96" name="TextBox 2095"/>
          <p:cNvSpPr>
            <a:spLocks noGrp="1"/>
          </p:cNvSpPr>
          <p:nvPr>
            <p:ph/>
          </p:nvPr>
        </p:nvSpPr>
        <p:spPr>
          <a:xfrm>
            <a:off x="360000" y="460619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02" name="TextBox 2101"/>
          <p:cNvSpPr>
            <a:spLocks noGrp="1"/>
          </p:cNvSpPr>
          <p:nvPr>
            <p:ph/>
          </p:nvPr>
        </p:nvSpPr>
        <p:spPr>
          <a:xfrm>
            <a:off x="360000" y="474428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08" name="TextBox 2107"/>
          <p:cNvSpPr>
            <a:spLocks noGrp="1"/>
          </p:cNvSpPr>
          <p:nvPr>
            <p:ph/>
          </p:nvPr>
        </p:nvSpPr>
        <p:spPr>
          <a:xfrm>
            <a:off x="360000" y="4744285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Реконструкція та реставрація </a:t>
            </a:r>
            <a:r>
              <a:rPr lang="en-US" sz="700"/>
              <a:t> </a:t>
            </a:r>
          </a:p>
        </p:txBody>
      </p:sp>
      <p:sp>
        <p:nvSpPr>
          <p:cNvPr id="2114" name="TextBox 2113"/>
          <p:cNvSpPr>
            <a:spLocks noGrp="1"/>
          </p:cNvSpPr>
          <p:nvPr>
            <p:ph/>
          </p:nvPr>
        </p:nvSpPr>
        <p:spPr>
          <a:xfrm>
            <a:off x="3222000" y="474428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3140</a:t>
            </a:r>
            <a:r>
              <a:rPr lang="en-US" sz="600"/>
              <a:t> </a:t>
            </a:r>
          </a:p>
        </p:txBody>
      </p:sp>
      <p:sp>
        <p:nvSpPr>
          <p:cNvPr id="2120" name="TextBox 2119"/>
          <p:cNvSpPr>
            <a:spLocks noGrp="1"/>
          </p:cNvSpPr>
          <p:nvPr>
            <p:ph/>
          </p:nvPr>
        </p:nvSpPr>
        <p:spPr>
          <a:xfrm>
            <a:off x="3654000" y="474428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520</a:t>
            </a:r>
            <a:r>
              <a:rPr lang="en-US" sz="600"/>
              <a:t> </a:t>
            </a:r>
          </a:p>
        </p:txBody>
      </p:sp>
      <p:sp>
        <p:nvSpPr>
          <p:cNvPr id="2126" name="TextBox 2125"/>
          <p:cNvSpPr>
            <a:spLocks noGrp="1"/>
          </p:cNvSpPr>
          <p:nvPr>
            <p:ph/>
          </p:nvPr>
        </p:nvSpPr>
        <p:spPr>
          <a:xfrm>
            <a:off x="4014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32" name="TextBox 2131"/>
          <p:cNvSpPr>
            <a:spLocks noGrp="1"/>
          </p:cNvSpPr>
          <p:nvPr>
            <p:ph/>
          </p:nvPr>
        </p:nvSpPr>
        <p:spPr>
          <a:xfrm>
            <a:off x="4716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38" name="TextBox 2137"/>
          <p:cNvSpPr>
            <a:spLocks noGrp="1"/>
          </p:cNvSpPr>
          <p:nvPr>
            <p:ph/>
          </p:nvPr>
        </p:nvSpPr>
        <p:spPr>
          <a:xfrm>
            <a:off x="5418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44" name="TextBox 2143"/>
          <p:cNvSpPr>
            <a:spLocks noGrp="1"/>
          </p:cNvSpPr>
          <p:nvPr>
            <p:ph/>
          </p:nvPr>
        </p:nvSpPr>
        <p:spPr>
          <a:xfrm>
            <a:off x="6120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50" name="TextBox 2149"/>
          <p:cNvSpPr>
            <a:spLocks noGrp="1"/>
          </p:cNvSpPr>
          <p:nvPr>
            <p:ph/>
          </p:nvPr>
        </p:nvSpPr>
        <p:spPr>
          <a:xfrm>
            <a:off x="6822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56" name="TextBox 2155"/>
          <p:cNvSpPr>
            <a:spLocks noGrp="1"/>
          </p:cNvSpPr>
          <p:nvPr>
            <p:ph/>
          </p:nvPr>
        </p:nvSpPr>
        <p:spPr>
          <a:xfrm>
            <a:off x="7524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62" name="TextBox 2161"/>
          <p:cNvSpPr>
            <a:spLocks noGrp="1"/>
          </p:cNvSpPr>
          <p:nvPr>
            <p:ph/>
          </p:nvPr>
        </p:nvSpPr>
        <p:spPr>
          <a:xfrm>
            <a:off x="8226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68" name="TextBox 2167"/>
          <p:cNvSpPr>
            <a:spLocks noGrp="1"/>
          </p:cNvSpPr>
          <p:nvPr>
            <p:ph/>
          </p:nvPr>
        </p:nvSpPr>
        <p:spPr>
          <a:xfrm>
            <a:off x="8928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74" name="TextBox 2173"/>
          <p:cNvSpPr>
            <a:spLocks noGrp="1"/>
          </p:cNvSpPr>
          <p:nvPr>
            <p:ph/>
          </p:nvPr>
        </p:nvSpPr>
        <p:spPr>
          <a:xfrm>
            <a:off x="9630000" y="4744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0" name="TextBox 2179"/>
          <p:cNvSpPr>
            <a:spLocks noGrp="1"/>
          </p:cNvSpPr>
          <p:nvPr>
            <p:ph/>
          </p:nvPr>
        </p:nvSpPr>
        <p:spPr>
          <a:xfrm>
            <a:off x="360000" y="474428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86" name="TextBox 2185"/>
          <p:cNvSpPr>
            <a:spLocks noGrp="1"/>
          </p:cNvSpPr>
          <p:nvPr>
            <p:ph/>
          </p:nvPr>
        </p:nvSpPr>
        <p:spPr>
          <a:xfrm>
            <a:off x="360000" y="488238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92" name="TextBox 2191"/>
          <p:cNvSpPr>
            <a:spLocks noGrp="1"/>
          </p:cNvSpPr>
          <p:nvPr>
            <p:ph/>
          </p:nvPr>
        </p:nvSpPr>
        <p:spPr>
          <a:xfrm>
            <a:off x="360000" y="4882381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Реконструкція житлового фонду (приміщень)</a:t>
            </a:r>
            <a:r>
              <a:rPr lang="en-US" sz="700"/>
              <a:t> </a:t>
            </a:r>
          </a:p>
        </p:txBody>
      </p:sp>
      <p:sp>
        <p:nvSpPr>
          <p:cNvPr id="2198" name="TextBox 2197"/>
          <p:cNvSpPr>
            <a:spLocks noGrp="1"/>
          </p:cNvSpPr>
          <p:nvPr>
            <p:ph/>
          </p:nvPr>
        </p:nvSpPr>
        <p:spPr>
          <a:xfrm>
            <a:off x="3222000" y="488238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3141</a:t>
            </a:r>
            <a:r>
              <a:rPr lang="en-US" sz="600"/>
              <a:t> </a:t>
            </a:r>
          </a:p>
        </p:txBody>
      </p:sp>
      <p:sp>
        <p:nvSpPr>
          <p:cNvPr id="2204" name="TextBox 2203"/>
          <p:cNvSpPr>
            <a:spLocks noGrp="1"/>
          </p:cNvSpPr>
          <p:nvPr>
            <p:ph/>
          </p:nvPr>
        </p:nvSpPr>
        <p:spPr>
          <a:xfrm>
            <a:off x="3654000" y="488238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530</a:t>
            </a:r>
            <a:r>
              <a:rPr lang="en-US" sz="600"/>
              <a:t> </a:t>
            </a:r>
          </a:p>
        </p:txBody>
      </p:sp>
      <p:sp>
        <p:nvSpPr>
          <p:cNvPr id="2210" name="TextBox 2209"/>
          <p:cNvSpPr>
            <a:spLocks noGrp="1"/>
          </p:cNvSpPr>
          <p:nvPr>
            <p:ph/>
          </p:nvPr>
        </p:nvSpPr>
        <p:spPr>
          <a:xfrm>
            <a:off x="4014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16" name="TextBox 2215"/>
          <p:cNvSpPr>
            <a:spLocks noGrp="1"/>
          </p:cNvSpPr>
          <p:nvPr>
            <p:ph/>
          </p:nvPr>
        </p:nvSpPr>
        <p:spPr>
          <a:xfrm>
            <a:off x="4716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22" name="TextBox 2221"/>
          <p:cNvSpPr>
            <a:spLocks noGrp="1"/>
          </p:cNvSpPr>
          <p:nvPr>
            <p:ph/>
          </p:nvPr>
        </p:nvSpPr>
        <p:spPr>
          <a:xfrm>
            <a:off x="5418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28" name="TextBox 2227"/>
          <p:cNvSpPr>
            <a:spLocks noGrp="1"/>
          </p:cNvSpPr>
          <p:nvPr>
            <p:ph/>
          </p:nvPr>
        </p:nvSpPr>
        <p:spPr>
          <a:xfrm>
            <a:off x="6120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34" name="TextBox 2233"/>
          <p:cNvSpPr>
            <a:spLocks noGrp="1"/>
          </p:cNvSpPr>
          <p:nvPr>
            <p:ph/>
          </p:nvPr>
        </p:nvSpPr>
        <p:spPr>
          <a:xfrm>
            <a:off x="6822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40" name="TextBox 2239"/>
          <p:cNvSpPr>
            <a:spLocks noGrp="1"/>
          </p:cNvSpPr>
          <p:nvPr>
            <p:ph/>
          </p:nvPr>
        </p:nvSpPr>
        <p:spPr>
          <a:xfrm>
            <a:off x="7524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46" name="TextBox 2245"/>
          <p:cNvSpPr>
            <a:spLocks noGrp="1"/>
          </p:cNvSpPr>
          <p:nvPr>
            <p:ph/>
          </p:nvPr>
        </p:nvSpPr>
        <p:spPr>
          <a:xfrm>
            <a:off x="8226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52" name="TextBox 2251"/>
          <p:cNvSpPr>
            <a:spLocks noGrp="1"/>
          </p:cNvSpPr>
          <p:nvPr>
            <p:ph/>
          </p:nvPr>
        </p:nvSpPr>
        <p:spPr>
          <a:xfrm>
            <a:off x="8928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58" name="TextBox 2257"/>
          <p:cNvSpPr>
            <a:spLocks noGrp="1"/>
          </p:cNvSpPr>
          <p:nvPr>
            <p:ph/>
          </p:nvPr>
        </p:nvSpPr>
        <p:spPr>
          <a:xfrm>
            <a:off x="9630000" y="4882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64" name="TextBox 2263"/>
          <p:cNvSpPr>
            <a:spLocks noGrp="1"/>
          </p:cNvSpPr>
          <p:nvPr>
            <p:ph/>
          </p:nvPr>
        </p:nvSpPr>
        <p:spPr>
          <a:xfrm>
            <a:off x="360000" y="488238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70" name="TextBox 2269"/>
          <p:cNvSpPr>
            <a:spLocks noGrp="1"/>
          </p:cNvSpPr>
          <p:nvPr>
            <p:ph/>
          </p:nvPr>
        </p:nvSpPr>
        <p:spPr>
          <a:xfrm>
            <a:off x="360000" y="502047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76" name="TextBox 2275"/>
          <p:cNvSpPr>
            <a:spLocks noGrp="1"/>
          </p:cNvSpPr>
          <p:nvPr>
            <p:ph/>
          </p:nvPr>
        </p:nvSpPr>
        <p:spPr>
          <a:xfrm>
            <a:off x="360000" y="5020476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Реконструкція та реставрація інших об’єктів</a:t>
            </a:r>
            <a:r>
              <a:rPr lang="en-US" sz="700"/>
              <a:t> </a:t>
            </a:r>
          </a:p>
        </p:txBody>
      </p:sp>
      <p:sp>
        <p:nvSpPr>
          <p:cNvPr id="2282" name="TextBox 2281"/>
          <p:cNvSpPr>
            <a:spLocks noGrp="1"/>
          </p:cNvSpPr>
          <p:nvPr>
            <p:ph/>
          </p:nvPr>
        </p:nvSpPr>
        <p:spPr>
          <a:xfrm>
            <a:off x="3222000" y="502047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3142</a:t>
            </a:r>
            <a:r>
              <a:rPr lang="en-US" sz="600"/>
              <a:t> </a:t>
            </a:r>
          </a:p>
        </p:txBody>
      </p:sp>
      <p:sp>
        <p:nvSpPr>
          <p:cNvPr id="2288" name="TextBox 2287"/>
          <p:cNvSpPr>
            <a:spLocks noGrp="1"/>
          </p:cNvSpPr>
          <p:nvPr>
            <p:ph/>
          </p:nvPr>
        </p:nvSpPr>
        <p:spPr>
          <a:xfrm>
            <a:off x="3654000" y="502047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540</a:t>
            </a:r>
            <a:r>
              <a:rPr lang="en-US" sz="600"/>
              <a:t> </a:t>
            </a:r>
          </a:p>
        </p:txBody>
      </p:sp>
      <p:sp>
        <p:nvSpPr>
          <p:cNvPr id="2294" name="TextBox 2293"/>
          <p:cNvSpPr>
            <a:spLocks noGrp="1"/>
          </p:cNvSpPr>
          <p:nvPr>
            <p:ph/>
          </p:nvPr>
        </p:nvSpPr>
        <p:spPr>
          <a:xfrm>
            <a:off x="4014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00" name="TextBox 2299"/>
          <p:cNvSpPr>
            <a:spLocks noGrp="1"/>
          </p:cNvSpPr>
          <p:nvPr>
            <p:ph/>
          </p:nvPr>
        </p:nvSpPr>
        <p:spPr>
          <a:xfrm>
            <a:off x="4716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06" name="TextBox 2305"/>
          <p:cNvSpPr>
            <a:spLocks noGrp="1"/>
          </p:cNvSpPr>
          <p:nvPr>
            <p:ph/>
          </p:nvPr>
        </p:nvSpPr>
        <p:spPr>
          <a:xfrm>
            <a:off x="5418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12" name="TextBox 2311"/>
          <p:cNvSpPr>
            <a:spLocks noGrp="1"/>
          </p:cNvSpPr>
          <p:nvPr>
            <p:ph/>
          </p:nvPr>
        </p:nvSpPr>
        <p:spPr>
          <a:xfrm>
            <a:off x="6120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18" name="TextBox 2317"/>
          <p:cNvSpPr>
            <a:spLocks noGrp="1"/>
          </p:cNvSpPr>
          <p:nvPr>
            <p:ph/>
          </p:nvPr>
        </p:nvSpPr>
        <p:spPr>
          <a:xfrm>
            <a:off x="6822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24" name="TextBox 2323"/>
          <p:cNvSpPr>
            <a:spLocks noGrp="1"/>
          </p:cNvSpPr>
          <p:nvPr>
            <p:ph/>
          </p:nvPr>
        </p:nvSpPr>
        <p:spPr>
          <a:xfrm>
            <a:off x="7524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30" name="TextBox 2329"/>
          <p:cNvSpPr>
            <a:spLocks noGrp="1"/>
          </p:cNvSpPr>
          <p:nvPr>
            <p:ph/>
          </p:nvPr>
        </p:nvSpPr>
        <p:spPr>
          <a:xfrm>
            <a:off x="8226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36" name="TextBox 2335"/>
          <p:cNvSpPr>
            <a:spLocks noGrp="1"/>
          </p:cNvSpPr>
          <p:nvPr>
            <p:ph/>
          </p:nvPr>
        </p:nvSpPr>
        <p:spPr>
          <a:xfrm>
            <a:off x="8928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42" name="TextBox 2341"/>
          <p:cNvSpPr>
            <a:spLocks noGrp="1"/>
          </p:cNvSpPr>
          <p:nvPr>
            <p:ph/>
          </p:nvPr>
        </p:nvSpPr>
        <p:spPr>
          <a:xfrm>
            <a:off x="9630000" y="5020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48" name="TextBox 2347"/>
          <p:cNvSpPr>
            <a:spLocks noGrp="1"/>
          </p:cNvSpPr>
          <p:nvPr>
            <p:ph/>
          </p:nvPr>
        </p:nvSpPr>
        <p:spPr>
          <a:xfrm>
            <a:off x="360000" y="502047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54" name="TextBox 2353"/>
          <p:cNvSpPr>
            <a:spLocks noGrp="1"/>
          </p:cNvSpPr>
          <p:nvPr>
            <p:ph/>
          </p:nvPr>
        </p:nvSpPr>
        <p:spPr>
          <a:xfrm>
            <a:off x="360000" y="515857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60" name="TextBox 2359"/>
          <p:cNvSpPr>
            <a:spLocks noGrp="1"/>
          </p:cNvSpPr>
          <p:nvPr>
            <p:ph/>
          </p:nvPr>
        </p:nvSpPr>
        <p:spPr>
          <a:xfrm>
            <a:off x="360000" y="5158571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Реставрація пам’яток культури, історії та архітектури</a:t>
            </a:r>
            <a:r>
              <a:rPr lang="en-US" sz="700"/>
              <a:t> </a:t>
            </a:r>
          </a:p>
        </p:txBody>
      </p:sp>
      <p:sp>
        <p:nvSpPr>
          <p:cNvPr id="2366" name="TextBox 2365"/>
          <p:cNvSpPr>
            <a:spLocks noGrp="1"/>
          </p:cNvSpPr>
          <p:nvPr>
            <p:ph/>
          </p:nvPr>
        </p:nvSpPr>
        <p:spPr>
          <a:xfrm>
            <a:off x="3222000" y="515857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3143</a:t>
            </a:r>
            <a:r>
              <a:rPr lang="en-US" sz="600"/>
              <a:t> </a:t>
            </a:r>
          </a:p>
        </p:txBody>
      </p:sp>
      <p:sp>
        <p:nvSpPr>
          <p:cNvPr id="2372" name="TextBox 2371"/>
          <p:cNvSpPr>
            <a:spLocks noGrp="1"/>
          </p:cNvSpPr>
          <p:nvPr>
            <p:ph/>
          </p:nvPr>
        </p:nvSpPr>
        <p:spPr>
          <a:xfrm>
            <a:off x="3654000" y="515857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550</a:t>
            </a:r>
            <a:r>
              <a:rPr lang="en-US" sz="600"/>
              <a:t> </a:t>
            </a:r>
          </a:p>
        </p:txBody>
      </p:sp>
      <p:sp>
        <p:nvSpPr>
          <p:cNvPr id="2378" name="TextBox 2377"/>
          <p:cNvSpPr>
            <a:spLocks noGrp="1"/>
          </p:cNvSpPr>
          <p:nvPr>
            <p:ph/>
          </p:nvPr>
        </p:nvSpPr>
        <p:spPr>
          <a:xfrm>
            <a:off x="4014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84" name="TextBox 2383"/>
          <p:cNvSpPr>
            <a:spLocks noGrp="1"/>
          </p:cNvSpPr>
          <p:nvPr>
            <p:ph/>
          </p:nvPr>
        </p:nvSpPr>
        <p:spPr>
          <a:xfrm>
            <a:off x="4716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90" name="TextBox 2389"/>
          <p:cNvSpPr>
            <a:spLocks noGrp="1"/>
          </p:cNvSpPr>
          <p:nvPr>
            <p:ph/>
          </p:nvPr>
        </p:nvSpPr>
        <p:spPr>
          <a:xfrm>
            <a:off x="5418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96" name="TextBox 2395"/>
          <p:cNvSpPr>
            <a:spLocks noGrp="1"/>
          </p:cNvSpPr>
          <p:nvPr>
            <p:ph/>
          </p:nvPr>
        </p:nvSpPr>
        <p:spPr>
          <a:xfrm>
            <a:off x="6120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02" name="TextBox 2401"/>
          <p:cNvSpPr>
            <a:spLocks noGrp="1"/>
          </p:cNvSpPr>
          <p:nvPr>
            <p:ph/>
          </p:nvPr>
        </p:nvSpPr>
        <p:spPr>
          <a:xfrm>
            <a:off x="6822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08" name="TextBox 2407"/>
          <p:cNvSpPr>
            <a:spLocks noGrp="1"/>
          </p:cNvSpPr>
          <p:nvPr>
            <p:ph/>
          </p:nvPr>
        </p:nvSpPr>
        <p:spPr>
          <a:xfrm>
            <a:off x="7524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14" name="TextBox 2413"/>
          <p:cNvSpPr>
            <a:spLocks noGrp="1"/>
          </p:cNvSpPr>
          <p:nvPr>
            <p:ph/>
          </p:nvPr>
        </p:nvSpPr>
        <p:spPr>
          <a:xfrm>
            <a:off x="8226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20" name="TextBox 2419"/>
          <p:cNvSpPr>
            <a:spLocks noGrp="1"/>
          </p:cNvSpPr>
          <p:nvPr>
            <p:ph/>
          </p:nvPr>
        </p:nvSpPr>
        <p:spPr>
          <a:xfrm>
            <a:off x="8928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26" name="TextBox 2425"/>
          <p:cNvSpPr>
            <a:spLocks noGrp="1"/>
          </p:cNvSpPr>
          <p:nvPr>
            <p:ph/>
          </p:nvPr>
        </p:nvSpPr>
        <p:spPr>
          <a:xfrm>
            <a:off x="9630000" y="5158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32" name="TextBox 2431"/>
          <p:cNvSpPr>
            <a:spLocks noGrp="1"/>
          </p:cNvSpPr>
          <p:nvPr>
            <p:ph/>
          </p:nvPr>
        </p:nvSpPr>
        <p:spPr>
          <a:xfrm>
            <a:off x="360000" y="515857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38" name="TextBox 2437"/>
          <p:cNvSpPr>
            <a:spLocks noGrp="1"/>
          </p:cNvSpPr>
          <p:nvPr>
            <p:ph/>
          </p:nvPr>
        </p:nvSpPr>
        <p:spPr>
          <a:xfrm>
            <a:off x="360000" y="529666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44" name="TextBox 2443"/>
          <p:cNvSpPr>
            <a:spLocks noGrp="1"/>
          </p:cNvSpPr>
          <p:nvPr>
            <p:ph/>
          </p:nvPr>
        </p:nvSpPr>
        <p:spPr>
          <a:xfrm>
            <a:off x="360000" y="5296666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Створення державних запасів і резервів</a:t>
            </a:r>
            <a:r>
              <a:rPr lang="en-US" sz="700"/>
              <a:t> </a:t>
            </a:r>
          </a:p>
        </p:txBody>
      </p:sp>
      <p:sp>
        <p:nvSpPr>
          <p:cNvPr id="2450" name="TextBox 2449"/>
          <p:cNvSpPr>
            <a:spLocks noGrp="1"/>
          </p:cNvSpPr>
          <p:nvPr>
            <p:ph/>
          </p:nvPr>
        </p:nvSpPr>
        <p:spPr>
          <a:xfrm>
            <a:off x="3222000" y="529666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3150</a:t>
            </a:r>
            <a:r>
              <a:rPr lang="en-US" sz="600"/>
              <a:t> </a:t>
            </a:r>
          </a:p>
        </p:txBody>
      </p:sp>
      <p:sp>
        <p:nvSpPr>
          <p:cNvPr id="2456" name="TextBox 2455"/>
          <p:cNvSpPr>
            <a:spLocks noGrp="1"/>
          </p:cNvSpPr>
          <p:nvPr>
            <p:ph/>
          </p:nvPr>
        </p:nvSpPr>
        <p:spPr>
          <a:xfrm>
            <a:off x="3654000" y="529666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560</a:t>
            </a:r>
            <a:r>
              <a:rPr lang="en-US" sz="600"/>
              <a:t> </a:t>
            </a:r>
          </a:p>
        </p:txBody>
      </p:sp>
      <p:sp>
        <p:nvSpPr>
          <p:cNvPr id="2462" name="TextBox 2461"/>
          <p:cNvSpPr>
            <a:spLocks noGrp="1"/>
          </p:cNvSpPr>
          <p:nvPr>
            <p:ph/>
          </p:nvPr>
        </p:nvSpPr>
        <p:spPr>
          <a:xfrm>
            <a:off x="4014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68" name="TextBox 2467"/>
          <p:cNvSpPr>
            <a:spLocks noGrp="1"/>
          </p:cNvSpPr>
          <p:nvPr>
            <p:ph/>
          </p:nvPr>
        </p:nvSpPr>
        <p:spPr>
          <a:xfrm>
            <a:off x="4716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74" name="TextBox 2473"/>
          <p:cNvSpPr>
            <a:spLocks noGrp="1"/>
          </p:cNvSpPr>
          <p:nvPr>
            <p:ph/>
          </p:nvPr>
        </p:nvSpPr>
        <p:spPr>
          <a:xfrm>
            <a:off x="5418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0" name="TextBox 2479"/>
          <p:cNvSpPr>
            <a:spLocks noGrp="1"/>
          </p:cNvSpPr>
          <p:nvPr>
            <p:ph/>
          </p:nvPr>
        </p:nvSpPr>
        <p:spPr>
          <a:xfrm>
            <a:off x="6120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6" name="TextBox 2485"/>
          <p:cNvSpPr>
            <a:spLocks noGrp="1"/>
          </p:cNvSpPr>
          <p:nvPr>
            <p:ph/>
          </p:nvPr>
        </p:nvSpPr>
        <p:spPr>
          <a:xfrm>
            <a:off x="6822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92" name="TextBox 2491"/>
          <p:cNvSpPr>
            <a:spLocks noGrp="1"/>
          </p:cNvSpPr>
          <p:nvPr>
            <p:ph/>
          </p:nvPr>
        </p:nvSpPr>
        <p:spPr>
          <a:xfrm>
            <a:off x="7524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98" name="TextBox 2497"/>
          <p:cNvSpPr>
            <a:spLocks noGrp="1"/>
          </p:cNvSpPr>
          <p:nvPr>
            <p:ph/>
          </p:nvPr>
        </p:nvSpPr>
        <p:spPr>
          <a:xfrm>
            <a:off x="8226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04" name="TextBox 2503"/>
          <p:cNvSpPr>
            <a:spLocks noGrp="1"/>
          </p:cNvSpPr>
          <p:nvPr>
            <p:ph/>
          </p:nvPr>
        </p:nvSpPr>
        <p:spPr>
          <a:xfrm>
            <a:off x="8928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10" name="TextBox 2509"/>
          <p:cNvSpPr>
            <a:spLocks noGrp="1"/>
          </p:cNvSpPr>
          <p:nvPr>
            <p:ph/>
          </p:nvPr>
        </p:nvSpPr>
        <p:spPr>
          <a:xfrm>
            <a:off x="9630000" y="5296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16" name="TextBox 2515"/>
          <p:cNvSpPr>
            <a:spLocks noGrp="1"/>
          </p:cNvSpPr>
          <p:nvPr>
            <p:ph/>
          </p:nvPr>
        </p:nvSpPr>
        <p:spPr>
          <a:xfrm>
            <a:off x="360000" y="529666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22" name="TextBox 2521"/>
          <p:cNvSpPr>
            <a:spLocks noGrp="1"/>
          </p:cNvSpPr>
          <p:nvPr>
            <p:ph/>
          </p:nvPr>
        </p:nvSpPr>
        <p:spPr>
          <a:xfrm>
            <a:off x="360000" y="543476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28" name="TextBox 2527"/>
          <p:cNvSpPr>
            <a:spLocks noGrp="1"/>
          </p:cNvSpPr>
          <p:nvPr>
            <p:ph/>
          </p:nvPr>
        </p:nvSpPr>
        <p:spPr>
          <a:xfrm>
            <a:off x="360000" y="543476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Придбання землі та нематеріальних активів</a:t>
            </a:r>
            <a:r>
              <a:rPr lang="en-US" sz="700"/>
              <a:t> </a:t>
            </a:r>
          </a:p>
        </p:txBody>
      </p:sp>
      <p:sp>
        <p:nvSpPr>
          <p:cNvPr id="2534" name="TextBox 2533"/>
          <p:cNvSpPr>
            <a:spLocks noGrp="1"/>
          </p:cNvSpPr>
          <p:nvPr>
            <p:ph/>
          </p:nvPr>
        </p:nvSpPr>
        <p:spPr>
          <a:xfrm>
            <a:off x="3222000" y="543476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3160</a:t>
            </a:r>
            <a:r>
              <a:rPr lang="en-US" sz="600"/>
              <a:t> </a:t>
            </a:r>
          </a:p>
        </p:txBody>
      </p:sp>
      <p:sp>
        <p:nvSpPr>
          <p:cNvPr id="2540" name="TextBox 2539"/>
          <p:cNvSpPr>
            <a:spLocks noGrp="1"/>
          </p:cNvSpPr>
          <p:nvPr>
            <p:ph/>
          </p:nvPr>
        </p:nvSpPr>
        <p:spPr>
          <a:xfrm>
            <a:off x="3654000" y="543476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570</a:t>
            </a:r>
            <a:r>
              <a:rPr lang="en-US" sz="600"/>
              <a:t> </a:t>
            </a:r>
          </a:p>
        </p:txBody>
      </p:sp>
      <p:sp>
        <p:nvSpPr>
          <p:cNvPr id="2546" name="TextBox 2545"/>
          <p:cNvSpPr>
            <a:spLocks noGrp="1"/>
          </p:cNvSpPr>
          <p:nvPr>
            <p:ph/>
          </p:nvPr>
        </p:nvSpPr>
        <p:spPr>
          <a:xfrm>
            <a:off x="4014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52" name="TextBox 2551"/>
          <p:cNvSpPr>
            <a:spLocks noGrp="1"/>
          </p:cNvSpPr>
          <p:nvPr>
            <p:ph/>
          </p:nvPr>
        </p:nvSpPr>
        <p:spPr>
          <a:xfrm>
            <a:off x="4716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58" name="TextBox 2557"/>
          <p:cNvSpPr>
            <a:spLocks noGrp="1"/>
          </p:cNvSpPr>
          <p:nvPr>
            <p:ph/>
          </p:nvPr>
        </p:nvSpPr>
        <p:spPr>
          <a:xfrm>
            <a:off x="5418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64" name="TextBox 2563"/>
          <p:cNvSpPr>
            <a:spLocks noGrp="1"/>
          </p:cNvSpPr>
          <p:nvPr>
            <p:ph/>
          </p:nvPr>
        </p:nvSpPr>
        <p:spPr>
          <a:xfrm>
            <a:off x="6120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70" name="TextBox 2569"/>
          <p:cNvSpPr>
            <a:spLocks noGrp="1"/>
          </p:cNvSpPr>
          <p:nvPr>
            <p:ph/>
          </p:nvPr>
        </p:nvSpPr>
        <p:spPr>
          <a:xfrm>
            <a:off x="6822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76" name="TextBox 2575"/>
          <p:cNvSpPr>
            <a:spLocks noGrp="1"/>
          </p:cNvSpPr>
          <p:nvPr>
            <p:ph/>
          </p:nvPr>
        </p:nvSpPr>
        <p:spPr>
          <a:xfrm>
            <a:off x="7524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82" name="TextBox 2581"/>
          <p:cNvSpPr>
            <a:spLocks noGrp="1"/>
          </p:cNvSpPr>
          <p:nvPr>
            <p:ph/>
          </p:nvPr>
        </p:nvSpPr>
        <p:spPr>
          <a:xfrm>
            <a:off x="8226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88" name="TextBox 2587"/>
          <p:cNvSpPr>
            <a:spLocks noGrp="1"/>
          </p:cNvSpPr>
          <p:nvPr>
            <p:ph/>
          </p:nvPr>
        </p:nvSpPr>
        <p:spPr>
          <a:xfrm>
            <a:off x="8928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94" name="TextBox 2593"/>
          <p:cNvSpPr>
            <a:spLocks noGrp="1"/>
          </p:cNvSpPr>
          <p:nvPr>
            <p:ph/>
          </p:nvPr>
        </p:nvSpPr>
        <p:spPr>
          <a:xfrm>
            <a:off x="9630000" y="5434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00" name="TextBox 2599"/>
          <p:cNvSpPr>
            <a:spLocks noGrp="1"/>
          </p:cNvSpPr>
          <p:nvPr>
            <p:ph/>
          </p:nvPr>
        </p:nvSpPr>
        <p:spPr>
          <a:xfrm>
            <a:off x="360000" y="543476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06" name="TextBox 2605"/>
          <p:cNvSpPr>
            <a:spLocks noGrp="1"/>
          </p:cNvSpPr>
          <p:nvPr>
            <p:ph/>
          </p:nvPr>
        </p:nvSpPr>
        <p:spPr>
          <a:xfrm>
            <a:off x="360000" y="557285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12" name="TextBox 2611"/>
          <p:cNvSpPr>
            <a:spLocks noGrp="1"/>
          </p:cNvSpPr>
          <p:nvPr>
            <p:ph/>
          </p:nvPr>
        </p:nvSpPr>
        <p:spPr>
          <a:xfrm>
            <a:off x="360000" y="5572857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Капітальні трансферти</a:t>
            </a:r>
            <a:r>
              <a:rPr lang="en-US" sz="700"/>
              <a:t> </a:t>
            </a:r>
          </a:p>
        </p:txBody>
      </p:sp>
      <p:sp>
        <p:nvSpPr>
          <p:cNvPr id="2618" name="TextBox 2617"/>
          <p:cNvSpPr>
            <a:spLocks noGrp="1"/>
          </p:cNvSpPr>
          <p:nvPr>
            <p:ph/>
          </p:nvPr>
        </p:nvSpPr>
        <p:spPr>
          <a:xfrm>
            <a:off x="3222000" y="557285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3200</a:t>
            </a:r>
            <a:r>
              <a:rPr lang="en-US" sz="600"/>
              <a:t> </a:t>
            </a:r>
          </a:p>
        </p:txBody>
      </p:sp>
      <p:sp>
        <p:nvSpPr>
          <p:cNvPr id="2624" name="TextBox 2623"/>
          <p:cNvSpPr>
            <a:spLocks noGrp="1"/>
          </p:cNvSpPr>
          <p:nvPr>
            <p:ph/>
          </p:nvPr>
        </p:nvSpPr>
        <p:spPr>
          <a:xfrm>
            <a:off x="3654000" y="557285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580</a:t>
            </a:r>
            <a:r>
              <a:rPr lang="en-US" sz="600"/>
              <a:t> </a:t>
            </a:r>
          </a:p>
        </p:txBody>
      </p:sp>
      <p:sp>
        <p:nvSpPr>
          <p:cNvPr id="2630" name="TextBox 2629"/>
          <p:cNvSpPr>
            <a:spLocks noGrp="1"/>
          </p:cNvSpPr>
          <p:nvPr>
            <p:ph/>
          </p:nvPr>
        </p:nvSpPr>
        <p:spPr>
          <a:xfrm>
            <a:off x="4014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36" name="TextBox 2635"/>
          <p:cNvSpPr>
            <a:spLocks noGrp="1"/>
          </p:cNvSpPr>
          <p:nvPr>
            <p:ph/>
          </p:nvPr>
        </p:nvSpPr>
        <p:spPr>
          <a:xfrm>
            <a:off x="4716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42" name="TextBox 2641"/>
          <p:cNvSpPr>
            <a:spLocks noGrp="1"/>
          </p:cNvSpPr>
          <p:nvPr>
            <p:ph/>
          </p:nvPr>
        </p:nvSpPr>
        <p:spPr>
          <a:xfrm>
            <a:off x="5418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48" name="TextBox 2647"/>
          <p:cNvSpPr>
            <a:spLocks noGrp="1"/>
          </p:cNvSpPr>
          <p:nvPr>
            <p:ph/>
          </p:nvPr>
        </p:nvSpPr>
        <p:spPr>
          <a:xfrm>
            <a:off x="6120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54" name="TextBox 2653"/>
          <p:cNvSpPr>
            <a:spLocks noGrp="1"/>
          </p:cNvSpPr>
          <p:nvPr>
            <p:ph/>
          </p:nvPr>
        </p:nvSpPr>
        <p:spPr>
          <a:xfrm>
            <a:off x="6822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60" name="TextBox 2659"/>
          <p:cNvSpPr>
            <a:spLocks noGrp="1"/>
          </p:cNvSpPr>
          <p:nvPr>
            <p:ph/>
          </p:nvPr>
        </p:nvSpPr>
        <p:spPr>
          <a:xfrm>
            <a:off x="7524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66" name="TextBox 2665"/>
          <p:cNvSpPr>
            <a:spLocks noGrp="1"/>
          </p:cNvSpPr>
          <p:nvPr>
            <p:ph/>
          </p:nvPr>
        </p:nvSpPr>
        <p:spPr>
          <a:xfrm>
            <a:off x="8226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72" name="TextBox 2671"/>
          <p:cNvSpPr>
            <a:spLocks noGrp="1"/>
          </p:cNvSpPr>
          <p:nvPr>
            <p:ph/>
          </p:nvPr>
        </p:nvSpPr>
        <p:spPr>
          <a:xfrm>
            <a:off x="8928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78" name="TextBox 2677"/>
          <p:cNvSpPr>
            <a:spLocks noGrp="1"/>
          </p:cNvSpPr>
          <p:nvPr>
            <p:ph/>
          </p:nvPr>
        </p:nvSpPr>
        <p:spPr>
          <a:xfrm>
            <a:off x="9630000" y="557285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84" name="TextBox 2683"/>
          <p:cNvSpPr>
            <a:spLocks noGrp="1"/>
          </p:cNvSpPr>
          <p:nvPr>
            <p:ph/>
          </p:nvPr>
        </p:nvSpPr>
        <p:spPr>
          <a:xfrm>
            <a:off x="360000" y="557285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90" name="TextBox 2689"/>
          <p:cNvSpPr>
            <a:spLocks noGrp="1"/>
          </p:cNvSpPr>
          <p:nvPr>
            <p:ph/>
          </p:nvPr>
        </p:nvSpPr>
        <p:spPr>
          <a:xfrm>
            <a:off x="360000" y="571095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96" name="TextBox 2695"/>
          <p:cNvSpPr>
            <a:spLocks noGrp="1"/>
          </p:cNvSpPr>
          <p:nvPr>
            <p:ph/>
          </p:nvPr>
        </p:nvSpPr>
        <p:spPr>
          <a:xfrm>
            <a:off x="360000" y="571095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підприємствам (установам, організаціям)</a:t>
            </a:r>
            <a:r>
              <a:rPr lang="en-US" sz="700"/>
              <a:t> </a:t>
            </a:r>
          </a:p>
        </p:txBody>
      </p:sp>
      <p:sp>
        <p:nvSpPr>
          <p:cNvPr id="2702" name="TextBox 2701"/>
          <p:cNvSpPr>
            <a:spLocks noGrp="1"/>
          </p:cNvSpPr>
          <p:nvPr>
            <p:ph/>
          </p:nvPr>
        </p:nvSpPr>
        <p:spPr>
          <a:xfrm>
            <a:off x="3222000" y="571095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3210</a:t>
            </a:r>
            <a:r>
              <a:rPr lang="en-US" sz="600"/>
              <a:t> </a:t>
            </a:r>
          </a:p>
        </p:txBody>
      </p:sp>
      <p:sp>
        <p:nvSpPr>
          <p:cNvPr id="2708" name="TextBox 2707"/>
          <p:cNvSpPr>
            <a:spLocks noGrp="1"/>
          </p:cNvSpPr>
          <p:nvPr>
            <p:ph/>
          </p:nvPr>
        </p:nvSpPr>
        <p:spPr>
          <a:xfrm>
            <a:off x="3654000" y="571095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590</a:t>
            </a:r>
            <a:r>
              <a:rPr lang="en-US" sz="600"/>
              <a:t> </a:t>
            </a:r>
          </a:p>
        </p:txBody>
      </p:sp>
      <p:sp>
        <p:nvSpPr>
          <p:cNvPr id="2714" name="TextBox 2713"/>
          <p:cNvSpPr>
            <a:spLocks noGrp="1"/>
          </p:cNvSpPr>
          <p:nvPr>
            <p:ph/>
          </p:nvPr>
        </p:nvSpPr>
        <p:spPr>
          <a:xfrm>
            <a:off x="4014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20" name="TextBox 2719"/>
          <p:cNvSpPr>
            <a:spLocks noGrp="1"/>
          </p:cNvSpPr>
          <p:nvPr>
            <p:ph/>
          </p:nvPr>
        </p:nvSpPr>
        <p:spPr>
          <a:xfrm>
            <a:off x="4716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26" name="TextBox 2725"/>
          <p:cNvSpPr>
            <a:spLocks noGrp="1"/>
          </p:cNvSpPr>
          <p:nvPr>
            <p:ph/>
          </p:nvPr>
        </p:nvSpPr>
        <p:spPr>
          <a:xfrm>
            <a:off x="5418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32" name="TextBox 2731"/>
          <p:cNvSpPr>
            <a:spLocks noGrp="1"/>
          </p:cNvSpPr>
          <p:nvPr>
            <p:ph/>
          </p:nvPr>
        </p:nvSpPr>
        <p:spPr>
          <a:xfrm>
            <a:off x="6120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38" name="TextBox 2737"/>
          <p:cNvSpPr>
            <a:spLocks noGrp="1"/>
          </p:cNvSpPr>
          <p:nvPr>
            <p:ph/>
          </p:nvPr>
        </p:nvSpPr>
        <p:spPr>
          <a:xfrm>
            <a:off x="6822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44" name="TextBox 2743"/>
          <p:cNvSpPr>
            <a:spLocks noGrp="1"/>
          </p:cNvSpPr>
          <p:nvPr>
            <p:ph/>
          </p:nvPr>
        </p:nvSpPr>
        <p:spPr>
          <a:xfrm>
            <a:off x="7524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50" name="TextBox 2749"/>
          <p:cNvSpPr>
            <a:spLocks noGrp="1"/>
          </p:cNvSpPr>
          <p:nvPr>
            <p:ph/>
          </p:nvPr>
        </p:nvSpPr>
        <p:spPr>
          <a:xfrm>
            <a:off x="8226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56" name="TextBox 2755"/>
          <p:cNvSpPr>
            <a:spLocks noGrp="1"/>
          </p:cNvSpPr>
          <p:nvPr>
            <p:ph/>
          </p:nvPr>
        </p:nvSpPr>
        <p:spPr>
          <a:xfrm>
            <a:off x="8928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62" name="TextBox 2761"/>
          <p:cNvSpPr>
            <a:spLocks noGrp="1"/>
          </p:cNvSpPr>
          <p:nvPr>
            <p:ph/>
          </p:nvPr>
        </p:nvSpPr>
        <p:spPr>
          <a:xfrm>
            <a:off x="9630000" y="571095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68" name="TextBox 2767"/>
          <p:cNvSpPr>
            <a:spLocks noGrp="1"/>
          </p:cNvSpPr>
          <p:nvPr>
            <p:ph/>
          </p:nvPr>
        </p:nvSpPr>
        <p:spPr>
          <a:xfrm>
            <a:off x="360000" y="571095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74" name="TextBox 2773"/>
          <p:cNvSpPr>
            <a:spLocks noGrp="1"/>
          </p:cNvSpPr>
          <p:nvPr>
            <p:ph/>
          </p:nvPr>
        </p:nvSpPr>
        <p:spPr>
          <a:xfrm>
            <a:off x="360000" y="584904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80" name="TextBox 2779"/>
          <p:cNvSpPr>
            <a:spLocks noGrp="1"/>
          </p:cNvSpPr>
          <p:nvPr>
            <p:ph/>
          </p:nvPr>
        </p:nvSpPr>
        <p:spPr>
          <a:xfrm>
            <a:off x="360000" y="5849047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органам державного управління інших рівнів</a:t>
            </a:r>
            <a:r>
              <a:rPr lang="en-US" sz="700"/>
              <a:t> </a:t>
            </a:r>
          </a:p>
        </p:txBody>
      </p:sp>
      <p:sp>
        <p:nvSpPr>
          <p:cNvPr id="2786" name="TextBox 2785"/>
          <p:cNvSpPr>
            <a:spLocks noGrp="1"/>
          </p:cNvSpPr>
          <p:nvPr>
            <p:ph/>
          </p:nvPr>
        </p:nvSpPr>
        <p:spPr>
          <a:xfrm>
            <a:off x="3222000" y="584904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3220</a:t>
            </a:r>
            <a:r>
              <a:rPr lang="en-US" sz="600"/>
              <a:t> </a:t>
            </a:r>
          </a:p>
        </p:txBody>
      </p:sp>
      <p:sp>
        <p:nvSpPr>
          <p:cNvPr id="2792" name="TextBox 2791"/>
          <p:cNvSpPr>
            <a:spLocks noGrp="1"/>
          </p:cNvSpPr>
          <p:nvPr>
            <p:ph/>
          </p:nvPr>
        </p:nvSpPr>
        <p:spPr>
          <a:xfrm>
            <a:off x="3654000" y="584904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600</a:t>
            </a:r>
            <a:r>
              <a:rPr lang="en-US" sz="600"/>
              <a:t> </a:t>
            </a:r>
          </a:p>
        </p:txBody>
      </p:sp>
      <p:sp>
        <p:nvSpPr>
          <p:cNvPr id="2798" name="TextBox 2797"/>
          <p:cNvSpPr>
            <a:spLocks noGrp="1"/>
          </p:cNvSpPr>
          <p:nvPr>
            <p:ph/>
          </p:nvPr>
        </p:nvSpPr>
        <p:spPr>
          <a:xfrm>
            <a:off x="4014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04" name="TextBox 2803"/>
          <p:cNvSpPr>
            <a:spLocks noGrp="1"/>
          </p:cNvSpPr>
          <p:nvPr>
            <p:ph/>
          </p:nvPr>
        </p:nvSpPr>
        <p:spPr>
          <a:xfrm>
            <a:off x="4716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10" name="TextBox 2809"/>
          <p:cNvSpPr>
            <a:spLocks noGrp="1"/>
          </p:cNvSpPr>
          <p:nvPr>
            <p:ph/>
          </p:nvPr>
        </p:nvSpPr>
        <p:spPr>
          <a:xfrm>
            <a:off x="5418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16" name="TextBox 2815"/>
          <p:cNvSpPr>
            <a:spLocks noGrp="1"/>
          </p:cNvSpPr>
          <p:nvPr>
            <p:ph/>
          </p:nvPr>
        </p:nvSpPr>
        <p:spPr>
          <a:xfrm>
            <a:off x="6120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22" name="TextBox 2821"/>
          <p:cNvSpPr>
            <a:spLocks noGrp="1"/>
          </p:cNvSpPr>
          <p:nvPr>
            <p:ph/>
          </p:nvPr>
        </p:nvSpPr>
        <p:spPr>
          <a:xfrm>
            <a:off x="6822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28" name="TextBox 2827"/>
          <p:cNvSpPr>
            <a:spLocks noGrp="1"/>
          </p:cNvSpPr>
          <p:nvPr>
            <p:ph/>
          </p:nvPr>
        </p:nvSpPr>
        <p:spPr>
          <a:xfrm>
            <a:off x="7524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34" name="TextBox 2833"/>
          <p:cNvSpPr>
            <a:spLocks noGrp="1"/>
          </p:cNvSpPr>
          <p:nvPr>
            <p:ph/>
          </p:nvPr>
        </p:nvSpPr>
        <p:spPr>
          <a:xfrm>
            <a:off x="8226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40" name="TextBox 2839"/>
          <p:cNvSpPr>
            <a:spLocks noGrp="1"/>
          </p:cNvSpPr>
          <p:nvPr>
            <p:ph/>
          </p:nvPr>
        </p:nvSpPr>
        <p:spPr>
          <a:xfrm>
            <a:off x="8928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46" name="TextBox 2845"/>
          <p:cNvSpPr>
            <a:spLocks noGrp="1"/>
          </p:cNvSpPr>
          <p:nvPr>
            <p:ph/>
          </p:nvPr>
        </p:nvSpPr>
        <p:spPr>
          <a:xfrm>
            <a:off x="9630000" y="5849047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52" name="TextBox 2851"/>
          <p:cNvSpPr>
            <a:spLocks noGrp="1"/>
          </p:cNvSpPr>
          <p:nvPr>
            <p:ph/>
          </p:nvPr>
        </p:nvSpPr>
        <p:spPr>
          <a:xfrm>
            <a:off x="360000" y="5849047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2858" name="Picture2858" descr="imag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60000" y="6023143"/>
            <a:ext cx="720000" cy="720000"/>
          </a:xfrm>
          <a:prstGeom prst="rect">
            <a:avLst/>
          </a:prstGeom>
          <a:noFill/>
        </p:spPr>
      </p:pic>
      <p:sp>
        <p:nvSpPr>
          <p:cNvPr id="2859" name="TextBox 2858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865" name="TextBox 2864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202000000016968577</a:t>
            </a:r>
            <a:r>
              <a:rPr lang="en-US" sz="600"/>
              <a:t> </a:t>
            </a:r>
          </a:p>
        </p:txBody>
      </p:sp>
      <p:cxnSp>
        <p:nvCxnSpPr>
          <p:cNvPr id="2864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1" name="TextBox 2870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870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7" name="TextBox 2876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2876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3" name="TextBox 2882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882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9" name="TextBox 2888"/>
          <p:cNvSpPr>
            <a:spLocks noGrp="1"/>
          </p:cNvSpPr>
          <p:nvPr>
            <p:ph/>
          </p:nvPr>
        </p:nvSpPr>
        <p:spPr>
          <a:xfrm>
            <a:off x="6051523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888" name="Straight Connector 61"/>
          <p:cNvCxnSpPr/>
          <p:nvPr/>
        </p:nvCxnSpPr>
        <p:spPr>
          <a:xfrm>
            <a:off x="6051523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5" name="TextBox 2894"/>
          <p:cNvSpPr>
            <a:spLocks noGrp="1"/>
          </p:cNvSpPr>
          <p:nvPr>
            <p:ph/>
          </p:nvPr>
        </p:nvSpPr>
        <p:spPr>
          <a:xfrm>
            <a:off x="6908286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894" name="Straight Connector 61"/>
          <p:cNvCxnSpPr/>
          <p:nvPr/>
        </p:nvCxnSpPr>
        <p:spPr>
          <a:xfrm>
            <a:off x="6908286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1" name="TextBox 2900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900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7" name="TextBox 2906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3 з 4</a:t>
            </a:r>
            <a:r>
              <a:rPr lang="en-US" sz="600"/>
              <a:t> </a:t>
            </a:r>
          </a:p>
        </p:txBody>
      </p:sp>
      <p:cxnSp>
        <p:nvCxnSpPr>
          <p:cNvPr id="2906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3" name="TextBox 2912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720000"/>
            <a:ext cx="997200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720000"/>
            <a:ext cx="286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5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222000" y="720000"/>
            <a:ext cx="43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5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654000" y="720000"/>
            <a:ext cx="36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5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4014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5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4716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5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5418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5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6120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5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6822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5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7524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5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8226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10</a:t>
            </a:r>
            <a:r>
              <a:rPr lang="en-US" sz="5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8928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11</a:t>
            </a:r>
            <a:r>
              <a:rPr lang="en-US" sz="5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9630000" y="720000"/>
            <a:ext cx="70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12</a:t>
            </a:r>
            <a:r>
              <a:rPr lang="en-US" sz="5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60000" y="720000"/>
            <a:ext cx="997200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60000" y="900000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360000" y="900000"/>
            <a:ext cx="286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урядам іноземних держав та міжнародним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організаціям</a:t>
            </a:r>
            <a:r>
              <a:rPr lang="en-US" sz="7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222000" y="900000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3230</a:t>
            </a:r>
            <a:r>
              <a:rPr lang="en-US" sz="6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654000" y="900000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610</a:t>
            </a:r>
            <a:r>
              <a:rPr lang="en-US" sz="6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4014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4716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5418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6120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6822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7524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8226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8928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9630000" y="900000"/>
            <a:ext cx="70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360000" y="900000"/>
            <a:ext cx="9972001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360000" y="114409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360000" y="1144095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населенню</a:t>
            </a:r>
            <a:r>
              <a:rPr lang="en-US" sz="7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3222000" y="114409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3240</a:t>
            </a:r>
            <a:r>
              <a:rPr lang="en-US" sz="6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3654000" y="114409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620</a:t>
            </a:r>
            <a:r>
              <a:rPr lang="en-US" sz="6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4014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4716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5418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6120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6822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7524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8226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8928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9630000" y="114409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360000" y="114409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360000" y="128219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360000" y="1282190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Внутрішнє кредитування</a:t>
            </a:r>
            <a:r>
              <a:rPr lang="en-US" sz="7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3222000" y="128219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4100</a:t>
            </a:r>
            <a:r>
              <a:rPr lang="en-US" sz="6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3654000" y="128219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630</a:t>
            </a:r>
            <a:r>
              <a:rPr lang="en-US" sz="6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4014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4716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5418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6120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6822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7524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8226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8928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9630000" y="1282190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60000" y="1282190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60000" y="142028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60000" y="1420285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Надання внутрішніх кредитів</a:t>
            </a:r>
            <a:r>
              <a:rPr lang="en-US" sz="7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3222000" y="142028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4110</a:t>
            </a:r>
            <a:r>
              <a:rPr lang="en-US" sz="6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3654000" y="142028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640</a:t>
            </a:r>
            <a:r>
              <a:rPr lang="en-US" sz="6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4014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4716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5418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6120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6822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7524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8226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8928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9630000" y="1420285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60000" y="1420285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360000" y="155838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360000" y="1558381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Надання кредитів органам державного   управління інших  рівнів</a:t>
            </a:r>
            <a:r>
              <a:rPr lang="en-US" sz="7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3222000" y="155838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4111</a:t>
            </a:r>
            <a:r>
              <a:rPr lang="en-US" sz="6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3654000" y="155838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650</a:t>
            </a:r>
            <a:r>
              <a:rPr lang="en-US" sz="6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4014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4716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5418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6120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6822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7524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8226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8928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9630000" y="155838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360000" y="155838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360000" y="169647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360000" y="1696476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Надання кредитів підприємствам, установам, організаціям</a:t>
            </a:r>
            <a:r>
              <a:rPr lang="en-US" sz="7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3222000" y="169647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4112</a:t>
            </a:r>
            <a:r>
              <a:rPr lang="en-US" sz="6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3654000" y="169647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660</a:t>
            </a:r>
            <a:r>
              <a:rPr lang="en-US" sz="6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4014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4716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5418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6120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6822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7524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8226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8928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9630000" y="169647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360000" y="169647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360000" y="183457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360000" y="1834571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Надання інших внутрішніх кредитів</a:t>
            </a:r>
            <a:r>
              <a:rPr lang="en-US" sz="7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3222000" y="183457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4113</a:t>
            </a:r>
            <a:r>
              <a:rPr lang="en-US" sz="6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654000" y="183457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670</a:t>
            </a:r>
            <a:r>
              <a:rPr lang="en-US" sz="6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4014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4716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5418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6120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6822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7524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8226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8928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9630000" y="1834571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360000" y="1834571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360000" y="197266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360000" y="1972666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Зовнішнє кредитування</a:t>
            </a:r>
            <a:r>
              <a:rPr lang="en-US" sz="7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3222000" y="197266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4200</a:t>
            </a:r>
            <a:r>
              <a:rPr lang="en-US" sz="6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3654000" y="197266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680</a:t>
            </a:r>
            <a:r>
              <a:rPr lang="en-US" sz="6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4014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4716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5418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6120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6822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7524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8226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8928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9630000" y="1972666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360000" y="1972666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360000" y="211076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360000" y="2110762"/>
            <a:ext cx="286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Надання зовнішніх кредитів</a:t>
            </a:r>
            <a:r>
              <a:rPr lang="en-US" sz="7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3222000" y="211076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4210</a:t>
            </a:r>
            <a:r>
              <a:rPr lang="en-US" sz="6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3654000" y="211076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690</a:t>
            </a:r>
            <a:r>
              <a:rPr lang="en-US" sz="6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4014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4716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5418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6120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6822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7524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8226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8928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9630000" y="2110762"/>
            <a:ext cx="70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360000" y="2110762"/>
            <a:ext cx="9972001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360000" y="2248857"/>
            <a:ext cx="9975334" cy="153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360000" y="2248857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360000" y="2428857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360000" y="2608857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360000" y="2788857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360000" y="2968857"/>
            <a:ext cx="2880000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360000" y="3418857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360000" y="3598857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7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3240000" y="2248857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3240000" y="2428857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3240000" y="2608857"/>
            <a:ext cx="109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Керівник</a:t>
            </a:r>
            <a:r>
              <a:rPr lang="en-US" sz="9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3240000" y="2788857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3240000" y="2968857"/>
            <a:ext cx="1098000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Головний бухгалтер</a:t>
            </a:r>
            <a:r>
              <a:rPr lang="en-US" sz="9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3240000" y="3418857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3240000" y="3598857"/>
            <a:ext cx="1954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smtClean="0">
                <a:solidFill>
                  <a:srgbClr val="000000">
</a:srgbClr>
                </a:solidFill>
                <a:latin typeface="Times New Roman"/>
              </a:rPr>
              <a:t>" 01 " квітня 2020р.</a:t>
            </a:r>
            <a:r>
              <a:rPr lang="en-US" sz="9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3870000" y="2248857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3870000" y="2428857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3870000" y="2788857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3870000" y="3418857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4338000" y="224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4338000" y="242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4338000" y="260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4338000" y="278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80" name="TextBox 979"/>
          <p:cNvSpPr>
            <a:spLocks noGrp="1"/>
          </p:cNvSpPr>
          <p:nvPr>
            <p:ph/>
          </p:nvPr>
        </p:nvSpPr>
        <p:spPr>
          <a:xfrm>
            <a:off x="4338000" y="2968857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86" name="TextBox 985"/>
          <p:cNvSpPr>
            <a:spLocks noGrp="1"/>
          </p:cNvSpPr>
          <p:nvPr>
            <p:ph/>
          </p:nvPr>
        </p:nvSpPr>
        <p:spPr>
          <a:xfrm>
            <a:off x="4338000" y="341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92" name="TextBox 991"/>
          <p:cNvSpPr>
            <a:spLocks noGrp="1"/>
          </p:cNvSpPr>
          <p:nvPr>
            <p:ph/>
          </p:nvPr>
        </p:nvSpPr>
        <p:spPr>
          <a:xfrm>
            <a:off x="5194762" y="224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998" name="TextBox 997"/>
          <p:cNvSpPr>
            <a:spLocks noGrp="1"/>
          </p:cNvSpPr>
          <p:nvPr>
            <p:ph/>
          </p:nvPr>
        </p:nvSpPr>
        <p:spPr>
          <a:xfrm>
            <a:off x="5194762" y="242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004" name="TextBox 1003"/>
          <p:cNvSpPr>
            <a:spLocks noGrp="1"/>
          </p:cNvSpPr>
          <p:nvPr>
            <p:ph/>
          </p:nvPr>
        </p:nvSpPr>
        <p:spPr>
          <a:xfrm>
            <a:off x="5194762" y="260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010" name="TextBox 1009"/>
          <p:cNvSpPr>
            <a:spLocks noGrp="1"/>
          </p:cNvSpPr>
          <p:nvPr>
            <p:ph/>
          </p:nvPr>
        </p:nvSpPr>
        <p:spPr>
          <a:xfrm>
            <a:off x="5194762" y="278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016" name="TextBox 1015"/>
          <p:cNvSpPr>
            <a:spLocks noGrp="1"/>
          </p:cNvSpPr>
          <p:nvPr>
            <p:ph/>
          </p:nvPr>
        </p:nvSpPr>
        <p:spPr>
          <a:xfrm>
            <a:off x="5194762" y="2968857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022" name="TextBox 1021"/>
          <p:cNvSpPr>
            <a:spLocks noGrp="1"/>
          </p:cNvSpPr>
          <p:nvPr>
            <p:ph/>
          </p:nvPr>
        </p:nvSpPr>
        <p:spPr>
          <a:xfrm>
            <a:off x="5194762" y="341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028" name="TextBox 1027"/>
          <p:cNvSpPr>
            <a:spLocks noGrp="1"/>
          </p:cNvSpPr>
          <p:nvPr>
            <p:ph/>
          </p:nvPr>
        </p:nvSpPr>
        <p:spPr>
          <a:xfrm>
            <a:off x="5194762" y="359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1034" name="TextBox 1033"/>
          <p:cNvSpPr>
            <a:spLocks noGrp="1"/>
          </p:cNvSpPr>
          <p:nvPr>
            <p:ph/>
          </p:nvPr>
        </p:nvSpPr>
        <p:spPr>
          <a:xfrm>
            <a:off x="6051523" y="224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40" name="TextBox 1039"/>
          <p:cNvSpPr>
            <a:spLocks noGrp="1"/>
          </p:cNvSpPr>
          <p:nvPr>
            <p:ph/>
          </p:nvPr>
        </p:nvSpPr>
        <p:spPr>
          <a:xfrm>
            <a:off x="6051523" y="242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46" name="TextBox 1045"/>
          <p:cNvSpPr>
            <a:spLocks noGrp="1"/>
          </p:cNvSpPr>
          <p:nvPr>
            <p:ph/>
          </p:nvPr>
        </p:nvSpPr>
        <p:spPr>
          <a:xfrm>
            <a:off x="6051523" y="260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52" name="TextBox 1051"/>
          <p:cNvSpPr>
            <a:spLocks noGrp="1"/>
          </p:cNvSpPr>
          <p:nvPr>
            <p:ph/>
          </p:nvPr>
        </p:nvSpPr>
        <p:spPr>
          <a:xfrm>
            <a:off x="6051523" y="278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58" name="TextBox 1057"/>
          <p:cNvSpPr>
            <a:spLocks noGrp="1"/>
          </p:cNvSpPr>
          <p:nvPr>
            <p:ph/>
          </p:nvPr>
        </p:nvSpPr>
        <p:spPr>
          <a:xfrm>
            <a:off x="6051523" y="2968857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64" name="TextBox 1063"/>
          <p:cNvSpPr>
            <a:spLocks noGrp="1"/>
          </p:cNvSpPr>
          <p:nvPr>
            <p:ph/>
          </p:nvPr>
        </p:nvSpPr>
        <p:spPr>
          <a:xfrm>
            <a:off x="6051523" y="341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70" name="TextBox 1069"/>
          <p:cNvSpPr>
            <a:spLocks noGrp="1"/>
          </p:cNvSpPr>
          <p:nvPr>
            <p:ph/>
          </p:nvPr>
        </p:nvSpPr>
        <p:spPr>
          <a:xfrm>
            <a:off x="6051523" y="359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76" name="TextBox 1075"/>
          <p:cNvSpPr>
            <a:spLocks noGrp="1"/>
          </p:cNvSpPr>
          <p:nvPr>
            <p:ph/>
          </p:nvPr>
        </p:nvSpPr>
        <p:spPr>
          <a:xfrm>
            <a:off x="6908286" y="224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82" name="TextBox 1081"/>
          <p:cNvSpPr>
            <a:spLocks noGrp="1"/>
          </p:cNvSpPr>
          <p:nvPr>
            <p:ph/>
          </p:nvPr>
        </p:nvSpPr>
        <p:spPr>
          <a:xfrm>
            <a:off x="6908286" y="242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88" name="TextBox 1087"/>
          <p:cNvSpPr>
            <a:spLocks noGrp="1"/>
          </p:cNvSpPr>
          <p:nvPr>
            <p:ph/>
          </p:nvPr>
        </p:nvSpPr>
        <p:spPr>
          <a:xfrm>
            <a:off x="6908286" y="2608857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u="sng" smtClean="0">
                <a:solidFill>
                  <a:srgbClr val="000000">
</a:srgbClr>
                </a:solidFill>
                <a:latin typeface="Times New Roman"/>
              </a:rPr>
              <a:t>Сергієнко НА</a:t>
            </a:r>
            <a:r>
              <a:rPr lang="en-US" sz="900"/>
              <a:t> </a:t>
            </a:r>
          </a:p>
        </p:txBody>
      </p:sp>
      <p:sp>
        <p:nvSpPr>
          <p:cNvPr id="1094" name="TextBox 1093"/>
          <p:cNvSpPr>
            <a:spLocks noGrp="1"/>
          </p:cNvSpPr>
          <p:nvPr>
            <p:ph/>
          </p:nvPr>
        </p:nvSpPr>
        <p:spPr>
          <a:xfrm>
            <a:off x="6908286" y="278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0" name="TextBox 1099"/>
          <p:cNvSpPr>
            <a:spLocks noGrp="1"/>
          </p:cNvSpPr>
          <p:nvPr>
            <p:ph/>
          </p:nvPr>
        </p:nvSpPr>
        <p:spPr>
          <a:xfrm>
            <a:off x="6908286" y="2968857"/>
            <a:ext cx="1713523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u="sng" smtClean="0">
                <a:solidFill>
                  <a:srgbClr val="000000">
</a:srgbClr>
                </a:solidFill>
                <a:latin typeface="Times New Roman"/>
              </a:rPr>
              <a:t>Батирбекова ЛС</a:t>
            </a:r>
            <a:r>
              <a:rPr lang="en-US" sz="900"/>
              <a:t> </a:t>
            </a:r>
          </a:p>
        </p:txBody>
      </p:sp>
      <p:sp>
        <p:nvSpPr>
          <p:cNvPr id="1106" name="TextBox 1105"/>
          <p:cNvSpPr>
            <a:spLocks noGrp="1"/>
          </p:cNvSpPr>
          <p:nvPr>
            <p:ph/>
          </p:nvPr>
        </p:nvSpPr>
        <p:spPr>
          <a:xfrm>
            <a:off x="6908286" y="341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12" name="TextBox 1111"/>
          <p:cNvSpPr>
            <a:spLocks noGrp="1"/>
          </p:cNvSpPr>
          <p:nvPr>
            <p:ph/>
          </p:nvPr>
        </p:nvSpPr>
        <p:spPr>
          <a:xfrm>
            <a:off x="6908286" y="359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18" name="TextBox 1117"/>
          <p:cNvSpPr>
            <a:spLocks noGrp="1"/>
          </p:cNvSpPr>
          <p:nvPr>
            <p:ph/>
          </p:nvPr>
        </p:nvSpPr>
        <p:spPr>
          <a:xfrm>
            <a:off x="7765048" y="224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24" name="TextBox 1123"/>
          <p:cNvSpPr>
            <a:spLocks noGrp="1"/>
          </p:cNvSpPr>
          <p:nvPr>
            <p:ph/>
          </p:nvPr>
        </p:nvSpPr>
        <p:spPr>
          <a:xfrm>
            <a:off x="7765048" y="242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30" name="TextBox 1129"/>
          <p:cNvSpPr>
            <a:spLocks noGrp="1"/>
          </p:cNvSpPr>
          <p:nvPr>
            <p:ph/>
          </p:nvPr>
        </p:nvSpPr>
        <p:spPr>
          <a:xfrm>
            <a:off x="7765048" y="278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36" name="TextBox 1135"/>
          <p:cNvSpPr>
            <a:spLocks noGrp="1"/>
          </p:cNvSpPr>
          <p:nvPr>
            <p:ph/>
          </p:nvPr>
        </p:nvSpPr>
        <p:spPr>
          <a:xfrm>
            <a:off x="7765048" y="341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42" name="TextBox 1141"/>
          <p:cNvSpPr>
            <a:spLocks noGrp="1"/>
          </p:cNvSpPr>
          <p:nvPr>
            <p:ph/>
          </p:nvPr>
        </p:nvSpPr>
        <p:spPr>
          <a:xfrm>
            <a:off x="7765048" y="359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48" name="TextBox 1147"/>
          <p:cNvSpPr>
            <a:spLocks noGrp="1"/>
          </p:cNvSpPr>
          <p:nvPr>
            <p:ph/>
          </p:nvPr>
        </p:nvSpPr>
        <p:spPr>
          <a:xfrm>
            <a:off x="8621810" y="224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54" name="TextBox 1153"/>
          <p:cNvSpPr>
            <a:spLocks noGrp="1"/>
          </p:cNvSpPr>
          <p:nvPr>
            <p:ph/>
          </p:nvPr>
        </p:nvSpPr>
        <p:spPr>
          <a:xfrm>
            <a:off x="8621810" y="242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60" name="TextBox 1159"/>
          <p:cNvSpPr>
            <a:spLocks noGrp="1"/>
          </p:cNvSpPr>
          <p:nvPr>
            <p:ph/>
          </p:nvPr>
        </p:nvSpPr>
        <p:spPr>
          <a:xfrm>
            <a:off x="8621810" y="260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66" name="TextBox 1165"/>
          <p:cNvSpPr>
            <a:spLocks noGrp="1"/>
          </p:cNvSpPr>
          <p:nvPr>
            <p:ph/>
          </p:nvPr>
        </p:nvSpPr>
        <p:spPr>
          <a:xfrm>
            <a:off x="8621810" y="278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72" name="TextBox 1171"/>
          <p:cNvSpPr>
            <a:spLocks noGrp="1"/>
          </p:cNvSpPr>
          <p:nvPr>
            <p:ph/>
          </p:nvPr>
        </p:nvSpPr>
        <p:spPr>
          <a:xfrm>
            <a:off x="8621810" y="2968857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78" name="TextBox 1177"/>
          <p:cNvSpPr>
            <a:spLocks noGrp="1"/>
          </p:cNvSpPr>
          <p:nvPr>
            <p:ph/>
          </p:nvPr>
        </p:nvSpPr>
        <p:spPr>
          <a:xfrm>
            <a:off x="8621810" y="341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84" name="TextBox 1183"/>
          <p:cNvSpPr>
            <a:spLocks noGrp="1"/>
          </p:cNvSpPr>
          <p:nvPr>
            <p:ph/>
          </p:nvPr>
        </p:nvSpPr>
        <p:spPr>
          <a:xfrm>
            <a:off x="8621810" y="359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90" name="TextBox 1189"/>
          <p:cNvSpPr>
            <a:spLocks noGrp="1"/>
          </p:cNvSpPr>
          <p:nvPr>
            <p:ph/>
          </p:nvPr>
        </p:nvSpPr>
        <p:spPr>
          <a:xfrm>
            <a:off x="9478572" y="224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96" name="TextBox 1195"/>
          <p:cNvSpPr>
            <a:spLocks noGrp="1"/>
          </p:cNvSpPr>
          <p:nvPr>
            <p:ph/>
          </p:nvPr>
        </p:nvSpPr>
        <p:spPr>
          <a:xfrm>
            <a:off x="9478572" y="242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02" name="TextBox 1201"/>
          <p:cNvSpPr>
            <a:spLocks noGrp="1"/>
          </p:cNvSpPr>
          <p:nvPr>
            <p:ph/>
          </p:nvPr>
        </p:nvSpPr>
        <p:spPr>
          <a:xfrm>
            <a:off x="9478572" y="260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08" name="TextBox 1207"/>
          <p:cNvSpPr>
            <a:spLocks noGrp="1"/>
          </p:cNvSpPr>
          <p:nvPr>
            <p:ph/>
          </p:nvPr>
        </p:nvSpPr>
        <p:spPr>
          <a:xfrm>
            <a:off x="9478572" y="278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14" name="TextBox 1213"/>
          <p:cNvSpPr>
            <a:spLocks noGrp="1"/>
          </p:cNvSpPr>
          <p:nvPr>
            <p:ph/>
          </p:nvPr>
        </p:nvSpPr>
        <p:spPr>
          <a:xfrm>
            <a:off x="9478572" y="2968857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20" name="TextBox 1219"/>
          <p:cNvSpPr>
            <a:spLocks noGrp="1"/>
          </p:cNvSpPr>
          <p:nvPr>
            <p:ph/>
          </p:nvPr>
        </p:nvSpPr>
        <p:spPr>
          <a:xfrm>
            <a:off x="9478572" y="341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26" name="TextBox 1225"/>
          <p:cNvSpPr>
            <a:spLocks noGrp="1"/>
          </p:cNvSpPr>
          <p:nvPr>
            <p:ph/>
          </p:nvPr>
        </p:nvSpPr>
        <p:spPr>
          <a:xfrm>
            <a:off x="9478572" y="3598857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32" name="TextBox 1231"/>
          <p:cNvSpPr>
            <a:spLocks noGrp="1"/>
          </p:cNvSpPr>
          <p:nvPr>
            <p:ph/>
          </p:nvPr>
        </p:nvSpPr>
        <p:spPr>
          <a:xfrm>
            <a:off x="360000" y="2248857"/>
            <a:ext cx="9975334" cy="153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1238" name="Picture1238" descr="imag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60000" y="3814857"/>
            <a:ext cx="720000" cy="720000"/>
          </a:xfrm>
          <a:prstGeom prst="rect">
            <a:avLst/>
          </a:prstGeom>
          <a:noFill/>
        </p:spPr>
      </p:pic>
      <p:sp>
        <p:nvSpPr>
          <p:cNvPr id="1239" name="TextBox 1238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45" name="TextBox 1244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202000000016968577</a:t>
            </a:r>
            <a:r>
              <a:rPr lang="en-US" sz="600"/>
              <a:t> </a:t>
            </a:r>
          </a:p>
        </p:txBody>
      </p:sp>
      <p:cxnSp>
        <p:nvCxnSpPr>
          <p:cNvPr id="1244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1" name="TextBox 1250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250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7" name="TextBox 1256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1256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3" name="TextBox 1262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262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9" name="TextBox 1268"/>
          <p:cNvSpPr>
            <a:spLocks noGrp="1"/>
          </p:cNvSpPr>
          <p:nvPr>
            <p:ph/>
          </p:nvPr>
        </p:nvSpPr>
        <p:spPr>
          <a:xfrm>
            <a:off x="6051523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268" name="Straight Connector 61"/>
          <p:cNvCxnSpPr/>
          <p:nvPr/>
        </p:nvCxnSpPr>
        <p:spPr>
          <a:xfrm>
            <a:off x="6051523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5" name="TextBox 1274"/>
          <p:cNvSpPr>
            <a:spLocks noGrp="1"/>
          </p:cNvSpPr>
          <p:nvPr>
            <p:ph/>
          </p:nvPr>
        </p:nvSpPr>
        <p:spPr>
          <a:xfrm>
            <a:off x="6908286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274" name="Straight Connector 61"/>
          <p:cNvCxnSpPr/>
          <p:nvPr/>
        </p:nvCxnSpPr>
        <p:spPr>
          <a:xfrm>
            <a:off x="6908286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1" name="TextBox 1280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280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7" name="TextBox 1286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4 з 4</a:t>
            </a:r>
            <a:r>
              <a:rPr lang="en-US" sz="600"/>
              <a:t> </a:t>
            </a:r>
          </a:p>
        </p:txBody>
      </p:sp>
      <p:cxnSp>
        <p:nvCxnSpPr>
          <p:cNvPr id="1286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3" name="TextBox 1292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2009-06-17T07:33:19Z</dcterms:created>
  <dc:title>Form_f4_2</dc:title>
  <dc:creator>FastReport.NET</dc:creator>
</cp:coreProperties>
</file>