
<file path=[Content_Types].xml><?xml version="1.0" encoding="utf-8"?>
<Types xmlns="http://schemas.openxmlformats.org/package/2006/content-types"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rels" ContentType="application/vnd.openxmlformats-package.relationships+xml"/>
  <Default Extension="xml" ContentType="application/xml"/>
  <Default Extension="png" ContentType="image/png"/>
  <Default Extension="jpg" ContentType="image/jpeg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
<Relationship Id="rId3" Type="http://schemas.openxmlformats.org/officeDocument/2006/relationships/extended-properties"  Target="docProps/app.xml"  />
<Relationship Id="rId2" Type="http://schemas.openxmlformats.org/package/2006/relationships/metadata/core-properties"  Target="docProps/core.xml"  />
<Relationship Id="rId1" Type="http://schemas.openxmlformats.org/officeDocument/2006/relationships/officeDocument"  Target="ppt/presentation.xml"  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0692000" cy="7560000" type="custom"/>
  <p:notesSz cx="6858000" cy="9144000"/>
  <p:defaultTextStyle>
    <a:defPPr>
      <a:defRPr lang="en-US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
<Relationship Id="rId1" Type="http://schemas.openxmlformats.org/officeDocument/2006/relationships/slideMaster" Target="slideMasters/slideMaster1.xml" />
<Relationship Id="rId2" Type="http://schemas.openxmlformats.org/officeDocument/2006/relationships/presProps" Target="presProps.xml" />
<Relationship Id="rId3" Type="http://schemas.openxmlformats.org/officeDocument/2006/relationships/viewProps" Target="viewProps.xml" />
<Relationship Id="rId15000" Type="http://schemas.openxmlformats.org/officeDocument/2006/relationships/theme" Target="theme/theme1.xml" />
<Relationship Id="rId5" Type="http://schemas.openxmlformats.org/officeDocument/2006/relationships/tableStyles" Target="tableStyles.xml" />
<Relationship Id="rId6" Type="http://schemas.openxmlformats.org/officeDocument/2006/relationships/slide" Target="slides/slide1.xml" />
<Relationship Id="rId7" Type="http://schemas.openxmlformats.org/officeDocument/2006/relationships/slide" Target="slides/slide2.xml" />
<Relationship Id="rId8" Type="http://schemas.openxmlformats.org/officeDocument/2006/relationships/slide" Target="slides/slide3.xml" />
<Relationship Id="rId9" Type="http://schemas.openxmlformats.org/officeDocument/2006/relationships/slide" Target="slides/slide4.xml" />
</Relationships>

</file>

<file path=ppt/slideLayouts/_rels/slideLayout1.xml.rels><?xml version="1.0" encoding="UTF-8" standalone="yes"?>
<Relationships xmlns="http://schemas.openxmlformats.org/package/2006/relationships">
<Relationship Id="rId1" Type="http://schemas.openxmlformats.org/officeDocument/2006/relationships/slideMaster" Target="../slideMasters/slideMaster1.xml" />
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15000" Type="http://schemas.openxmlformats.org/officeDocument/2006/relationships/theme" Target="../theme/theme1.xml" />
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</p:titleStyle>
    <p:bodyStyle>
</p:bodyStyle>
    <p:otherStyle>
      <a:defPPr>
        <a:defRPr lang="en-US"/>
      </a:defPPr>
    </p:otherStyle>
  </p:txStyles>
</p:sldMaster>
</file>

<file path=ppt/slides/_rels/slide1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2" Type="http://schemas.openxmlformats.org/officeDocument/2006/relationships/image" Target="../media/BarcodeImage1.png" />
</Relationships>

</file>

<file path=ppt/slides/_rels/slide2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2" Type="http://schemas.openxmlformats.org/officeDocument/2006/relationships/image" Target="../media/BarcodeImage2.png" />
</Relationships>

</file>

<file path=ppt/slides/_rels/slide3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2" Type="http://schemas.openxmlformats.org/officeDocument/2006/relationships/image" Target="../media/BarcodeImage3.png" />
</Relationships>

</file>

<file path=ppt/slides/_rels/slide4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2" Type="http://schemas.openxmlformats.org/officeDocument/2006/relationships/image" Target="../media/BarcodeImage4.png" 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720000"/>
            <a:ext cx="9968286" cy="3441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720000"/>
            <a:ext cx="2880000" cy="641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360000" y="1361809"/>
            <a:ext cx="9968286" cy="1588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4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360000" y="1361809"/>
            <a:ext cx="9968286" cy="573333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Times New Roman"/>
              </a:rPr>
              <a:t>Звіт</a:t>
            </a:r>
            <a:r>
              <a:rPr lang="en-US" sz="1200"/>
              <a:t> </a:t>
            </a:r>
          </a:p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Times New Roman"/>
              </a:rPr>
              <a:t> про надходження і використання коштів, отриманих як плата за послуги</a:t>
            </a:r>
            <a:r>
              <a:rPr lang="en-US" sz="1200"/>
              <a:t> </a:t>
            </a:r>
          </a:p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Times New Roman"/>
              </a:rPr>
              <a:t>(форма N 4-1м)</a:t>
            </a:r>
            <a:r>
              <a:rPr lang="en-US" sz="12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360000" y="1935142"/>
            <a:ext cx="9968286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1" smtClean="0">
                <a:solidFill>
                  <a:srgbClr val="000000">
</a:srgbClr>
                </a:solidFill>
                <a:latin typeface="Times New Roman"/>
              </a:rPr>
              <a:t>за I квартал 2020 року</a:t>
            </a:r>
            <a:r>
              <a:rPr lang="en-US" sz="10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360000" y="2115143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360000" y="2295143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360000" y="2475142"/>
            <a:ext cx="2880000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Установа</a:t>
            </a:r>
            <a:r>
              <a:rPr lang="en-US" sz="9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360000" y="2660190"/>
            <a:ext cx="2880000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Територія</a:t>
            </a:r>
            <a:r>
              <a:rPr lang="en-US" sz="9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360000" y="2845238"/>
            <a:ext cx="2880000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Організаційно-правова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форма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господарювання</a:t>
            </a:r>
            <a:r>
              <a:rPr lang="en-US" sz="9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360000" y="3030285"/>
            <a:ext cx="825838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відомчої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державного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бюджету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   -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  </a:t>
            </a:r>
            <a:r>
              <a:rPr lang="en-US" sz="9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360000" y="3190285"/>
            <a:ext cx="825838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програмної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державного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бюджету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   -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  </a:t>
            </a:r>
            <a:r>
              <a:rPr lang="en-US" sz="9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360000" y="3350285"/>
            <a:ext cx="825838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типової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відомчої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місцевих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бюджетів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006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Орган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з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питань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освіти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і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науки</a:t>
            </a:r>
            <a:r>
              <a:rPr lang="en-US" sz="9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360000" y="3510285"/>
            <a:ext cx="8258381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програмної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місцевих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(код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назва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Типової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програмної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класифікації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видатків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кредитування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місцевих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бюджетів)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0611090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Надання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позашкільної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освіти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закладами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позашкільної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освіти,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заходи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із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позашкільної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роботи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з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дітьми</a:t>
            </a:r>
            <a:r>
              <a:rPr lang="en-US" sz="9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360000" y="3801714"/>
            <a:ext cx="288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Періодичність: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квартальна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(проміжна)</a:t>
            </a:r>
            <a:r>
              <a:rPr lang="en-US" sz="900"/>
              <a:t> </a:t>
            </a:r>
          </a:p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Одиниця</a:t>
            </a:r>
            <a:r>
              <a:rPr lang="en-US" sz="900"/>
              <a:t> </a:t>
            </a:r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виміру: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грн.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коп.</a:t>
            </a:r>
            <a:r>
              <a:rPr lang="en-US" sz="900"/>
              <a:t> </a:t>
            </a:r>
            <a:r>
              <a:rPr lang="en-US" sz="900" b="1" i="0" smtClean="0">
                <a:solidFill>
                  <a:srgbClr val="000000">
</a:srgbClr>
                </a:solidFill>
                <a:latin typeface="Times New Roman"/>
              </a:rPr>
              <a:t> </a:t>
            </a:r>
            <a:r>
              <a:rPr lang="en-US" sz="9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3240000" y="720000"/>
            <a:ext cx="5378381" cy="64180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3240000" y="2115143"/>
            <a:ext cx="537838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3240000" y="2295143"/>
            <a:ext cx="537838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3240000" y="2475142"/>
            <a:ext cx="537838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1" i="1" smtClean="0">
                <a:solidFill>
                  <a:srgbClr val="000000">
</a:srgbClr>
                </a:solidFill>
                <a:latin typeface="Times New Roman"/>
              </a:rPr>
              <a:t>Центр позашкільної роботи</a:t>
            </a:r>
            <a:r>
              <a:rPr lang="en-US" sz="900"/>
              <a:t> </a:t>
            </a:r>
          </a:p>
        </p:txBody>
      </p:sp>
      <p:cxnSp>
        <p:nvCxnSpPr>
          <p:cNvPr id="109" name="Straight Connector 61"/>
          <p:cNvCxnSpPr/>
          <p:nvPr/>
        </p:nvCxnSpPr>
        <p:spPr>
          <a:xfrm>
            <a:off x="3240000" y="2660189"/>
            <a:ext cx="5378381" cy="0"/>
          </a:xfrm>
          <a:prstGeom prst="line">
            <a:avLst/>
          </a:prstGeom>
          <a:ln w="3175">
            <a:solidFill>
              <a:srgbClr val="80808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3240000" y="2660190"/>
            <a:ext cx="537838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1" i="1" smtClean="0">
                <a:solidFill>
                  <a:srgbClr val="000000">
</a:srgbClr>
                </a:solidFill>
                <a:latin typeface="Times New Roman"/>
              </a:rPr>
              <a:t>Новомосковськ</a:t>
            </a:r>
            <a:r>
              <a:rPr lang="en-US" sz="900"/>
              <a:t> </a:t>
            </a:r>
          </a:p>
        </p:txBody>
      </p:sp>
      <p:cxnSp>
        <p:nvCxnSpPr>
          <p:cNvPr id="115" name="Straight Connector 61"/>
          <p:cNvCxnSpPr/>
          <p:nvPr/>
        </p:nvCxnSpPr>
        <p:spPr>
          <a:xfrm>
            <a:off x="3240000" y="2845237"/>
            <a:ext cx="5378381" cy="0"/>
          </a:xfrm>
          <a:prstGeom prst="line">
            <a:avLst/>
          </a:prstGeom>
          <a:ln w="3175">
            <a:solidFill>
              <a:srgbClr val="80808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3240000" y="2845238"/>
            <a:ext cx="537838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1" i="1" smtClean="0">
                <a:solidFill>
                  <a:srgbClr val="000000">
</a:srgbClr>
                </a:solidFill>
                <a:latin typeface="Times New Roman"/>
              </a:rPr>
              <a:t>Комунальна організація (установа, заклад)</a:t>
            </a:r>
            <a:r>
              <a:rPr lang="en-US" sz="900"/>
              <a:t> </a:t>
            </a:r>
          </a:p>
        </p:txBody>
      </p:sp>
      <p:cxnSp>
        <p:nvCxnSpPr>
          <p:cNvPr id="121" name="Straight Connector 61"/>
          <p:cNvCxnSpPr/>
          <p:nvPr/>
        </p:nvCxnSpPr>
        <p:spPr>
          <a:xfrm>
            <a:off x="3240000" y="3030285"/>
            <a:ext cx="5378381" cy="0"/>
          </a:xfrm>
          <a:prstGeom prst="line">
            <a:avLst/>
          </a:prstGeom>
          <a:ln w="3175">
            <a:solidFill>
              <a:srgbClr val="80808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3240000" y="3801714"/>
            <a:ext cx="5378381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8618381" y="720000"/>
            <a:ext cx="1709904" cy="641809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Додаток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600"/>
              <a:t> </a:t>
            </a:r>
          </a:p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до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Порядку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складання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бюджетної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звітності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розпорядниками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та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одержувачами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бюджетних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коштів,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звітності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фондами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загальнообов'язкового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державного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соціального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і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пенсійного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страхування</a:t>
            </a:r>
            <a:r>
              <a:rPr lang="en-US" sz="600"/>
              <a:t> </a:t>
            </a:r>
          </a:p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(пункт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розділу</a:t>
            </a:r>
            <a:r>
              <a:rPr lang="en-US" sz="600"/>
              <a:t> </a:t>
            </a:r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II)</a:t>
            </a:r>
            <a:r>
              <a:rPr lang="en-US" sz="6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8618381" y="2115143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8618381" y="2295143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8618381" y="2475142"/>
            <a:ext cx="85676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за ЄДРПОУ</a:t>
            </a:r>
            <a:r>
              <a:rPr lang="en-US" sz="10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8618381" y="2660190"/>
            <a:ext cx="85676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за КОАТУУ</a:t>
            </a:r>
            <a:r>
              <a:rPr lang="en-US" sz="10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8618381" y="2845238"/>
            <a:ext cx="856761" cy="185047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за КОПФГ</a:t>
            </a:r>
            <a:r>
              <a:rPr lang="en-US" sz="10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8618381" y="3030285"/>
            <a:ext cx="85676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8618381" y="3190285"/>
            <a:ext cx="85676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8618381" y="3350285"/>
            <a:ext cx="856761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8618381" y="3510285"/>
            <a:ext cx="856761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8618381" y="3801714"/>
            <a:ext cx="856761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9475143" y="2115143"/>
            <a:ext cx="28438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9475143" y="2295143"/>
            <a:ext cx="853142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КОДИ</a:t>
            </a:r>
            <a:r>
              <a:rPr lang="en-US" sz="10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9475143" y="2475142"/>
            <a:ext cx="853142" cy="18504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33125888</a:t>
            </a:r>
            <a:r>
              <a:rPr lang="en-US" sz="10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9475143" y="2660190"/>
            <a:ext cx="853142" cy="18504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1211900000</a:t>
            </a:r>
            <a:r>
              <a:rPr lang="en-US" sz="10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9475143" y="2845238"/>
            <a:ext cx="853142" cy="18504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0" i="0" smtClean="0">
                <a:solidFill>
                  <a:srgbClr val="000000">
</a:srgbClr>
                </a:solidFill>
                <a:latin typeface="Times New Roman"/>
              </a:rPr>
              <a:t>430</a:t>
            </a:r>
            <a:r>
              <a:rPr lang="en-US" sz="10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9475143" y="3030285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9475143" y="3190285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9475143" y="3350285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9475143" y="3510285"/>
            <a:ext cx="284380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9475143" y="3801714"/>
            <a:ext cx="28438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9759524" y="2115143"/>
            <a:ext cx="28438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9759524" y="3030285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9759524" y="3190285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9759524" y="3350285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9759524" y="3510285"/>
            <a:ext cx="284380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9759524" y="3801714"/>
            <a:ext cx="28438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10043905" y="2115143"/>
            <a:ext cx="28438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10043905" y="3030285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10043905" y="3190285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10043905" y="3350285"/>
            <a:ext cx="284380" cy="1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10043905" y="3510285"/>
            <a:ext cx="284380" cy="29142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10043905" y="3801714"/>
            <a:ext cx="28438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360000" y="720000"/>
            <a:ext cx="9968286" cy="3441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360000" y="4161714"/>
            <a:ext cx="9986857" cy="117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360000" y="4161714"/>
            <a:ext cx="2196000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Показники</a:t>
            </a:r>
            <a:r>
              <a:rPr lang="en-US" sz="7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2556000" y="4161714"/>
            <a:ext cx="432000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КЕКВ</a:t>
            </a:r>
            <a:r>
              <a:rPr lang="en-US" sz="7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2988000" y="4161714"/>
            <a:ext cx="360000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Код</a:t>
            </a:r>
            <a:r>
              <a:rPr lang="en-US" sz="700"/>
              <a:t> </a:t>
            </a:r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рядка</a:t>
            </a:r>
            <a:r>
              <a:rPr lang="en-US" sz="7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3348000" y="4161714"/>
            <a:ext cx="583238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Затверджен</a:t>
            </a:r>
            <a:r>
              <a:rPr lang="en-US" sz="700"/>
              <a:t> </a:t>
            </a:r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о на звітний</a:t>
            </a:r>
            <a:r>
              <a:rPr lang="en-US" sz="700"/>
              <a:t> </a:t>
            </a:r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рік</a:t>
            </a:r>
            <a:r>
              <a:rPr lang="en-US" sz="7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3931238" y="4161714"/>
            <a:ext cx="1166476" cy="2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Залишок на початок</a:t>
            </a:r>
            <a:r>
              <a:rPr lang="en-US" sz="700"/>
              <a:t> </a:t>
            </a:r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звітного року</a:t>
            </a:r>
            <a:r>
              <a:rPr lang="en-US" sz="7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3931238" y="4431714"/>
            <a:ext cx="583238" cy="90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усього</a:t>
            </a:r>
            <a:r>
              <a:rPr lang="en-US" sz="7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4514476" y="4431714"/>
            <a:ext cx="583238" cy="90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50" b="1" i="0" smtClean="0">
                <a:solidFill>
                  <a:srgbClr val="000000">
</a:srgbClr>
                </a:solidFill>
                <a:latin typeface="Times New Roman"/>
              </a:rPr>
              <a:t>у тому числі</a:t>
            </a:r>
            <a:r>
              <a:rPr lang="en-US" sz="650"/>
              <a:t> </a:t>
            </a:r>
            <a:r>
              <a:rPr lang="en-US" sz="650" b="1" i="0" smtClean="0">
                <a:solidFill>
                  <a:srgbClr val="000000">
</a:srgbClr>
                </a:solidFill>
                <a:latin typeface="Times New Roman"/>
              </a:rPr>
              <a:t>на рахунках</a:t>
            </a:r>
            <a:r>
              <a:rPr lang="en-US" sz="650"/>
              <a:t> </a:t>
            </a:r>
            <a:r>
              <a:rPr lang="en-US" sz="650" b="1" i="0" smtClean="0">
                <a:solidFill>
                  <a:srgbClr val="000000">
</a:srgbClr>
                </a:solidFill>
                <a:latin typeface="Times New Roman"/>
              </a:rPr>
              <a:t>в установах</a:t>
            </a:r>
            <a:r>
              <a:rPr lang="en-US" sz="650"/>
              <a:t> </a:t>
            </a:r>
            <a:r>
              <a:rPr lang="en-US" sz="650" b="1" i="0" smtClean="0">
                <a:solidFill>
                  <a:srgbClr val="000000">
</a:srgbClr>
                </a:solidFill>
                <a:latin typeface="Times New Roman"/>
              </a:rPr>
              <a:t>банків</a:t>
            </a:r>
            <a:r>
              <a:rPr lang="en-US" sz="65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5097714" y="4161714"/>
            <a:ext cx="583238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Перерахова</a:t>
            </a:r>
            <a:r>
              <a:rPr lang="en-US" sz="700"/>
              <a:t> </a:t>
            </a:r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но залишок</a:t>
            </a:r>
            <a:r>
              <a:rPr lang="en-US" sz="7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5680952" y="4161714"/>
            <a:ext cx="583238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50" b="1" i="0" smtClean="0">
                <a:solidFill>
                  <a:srgbClr val="000000">
</a:srgbClr>
                </a:solidFill>
                <a:latin typeface="Times New Roman"/>
              </a:rPr>
              <a:t>Отримано</a:t>
            </a:r>
            <a:r>
              <a:rPr lang="en-US" sz="650"/>
              <a:t> </a:t>
            </a:r>
            <a:r>
              <a:rPr lang="en-US" sz="650" b="1" i="0" smtClean="0">
                <a:solidFill>
                  <a:srgbClr val="000000">
</a:srgbClr>
                </a:solidFill>
                <a:latin typeface="Times New Roman"/>
              </a:rPr>
              <a:t>залишок</a:t>
            </a:r>
            <a:r>
              <a:rPr lang="en-US" sz="65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6264190" y="4161714"/>
            <a:ext cx="583238" cy="11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50" b="1" i="0" smtClean="0">
                <a:solidFill>
                  <a:srgbClr val="000000">
</a:srgbClr>
                </a:solidFill>
                <a:latin typeface="Times New Roman"/>
              </a:rPr>
              <a:t> Надійшло</a:t>
            </a:r>
            <a:r>
              <a:rPr lang="en-US" sz="650"/>
              <a:t> </a:t>
            </a:r>
            <a:r>
              <a:rPr lang="en-US" sz="650" b="1" i="0" smtClean="0">
                <a:solidFill>
                  <a:srgbClr val="000000">
</a:srgbClr>
                </a:solidFill>
                <a:latin typeface="Times New Roman"/>
              </a:rPr>
              <a:t>коштів за</a:t>
            </a:r>
            <a:r>
              <a:rPr lang="en-US" sz="650"/>
              <a:t> </a:t>
            </a:r>
            <a:r>
              <a:rPr lang="en-US" sz="650" b="1" i="0" smtClean="0">
                <a:solidFill>
                  <a:srgbClr val="000000">
</a:srgbClr>
                </a:solidFill>
                <a:latin typeface="Times New Roman"/>
              </a:rPr>
              <a:t>звітний</a:t>
            </a:r>
            <a:r>
              <a:rPr lang="en-US" sz="650"/>
              <a:t> </a:t>
            </a:r>
            <a:r>
              <a:rPr lang="en-US" sz="650" b="1" i="0" smtClean="0">
                <a:solidFill>
                  <a:srgbClr val="000000">
</a:srgbClr>
                </a:solidFill>
                <a:latin typeface="Times New Roman"/>
              </a:rPr>
              <a:t>період (рік)</a:t>
            </a:r>
            <a:r>
              <a:rPr lang="en-US" sz="65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6847428" y="4161714"/>
            <a:ext cx="2332952" cy="2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Касові за звітний період (рік)</a:t>
            </a:r>
            <a:r>
              <a:rPr lang="en-US" sz="7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6847428" y="4431714"/>
            <a:ext cx="583238" cy="90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усього</a:t>
            </a:r>
            <a:r>
              <a:rPr lang="en-US" sz="7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7430666" y="4431714"/>
            <a:ext cx="1749714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 тому числі</a:t>
            </a:r>
            <a:r>
              <a:rPr lang="en-US" sz="6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7430666" y="4611714"/>
            <a:ext cx="583238" cy="72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1" i="0" smtClean="0">
                <a:solidFill>
                  <a:srgbClr val="000000">
</a:srgbClr>
                </a:solidFill>
                <a:latin typeface="Times New Roman"/>
              </a:rPr>
              <a:t>перераховані з</a:t>
            </a:r>
            <a:r>
              <a:rPr lang="en-US" sz="500"/>
              <a:t> </a:t>
            </a:r>
            <a:r>
              <a:rPr lang="en-US" sz="500" b="1" i="0" smtClean="0">
                <a:solidFill>
                  <a:srgbClr val="000000">
</a:srgbClr>
                </a:solidFill>
                <a:latin typeface="Times New Roman"/>
              </a:rPr>
              <a:t>рахунків в</a:t>
            </a:r>
            <a:r>
              <a:rPr lang="en-US" sz="500"/>
              <a:t> </a:t>
            </a:r>
            <a:r>
              <a:rPr lang="en-US" sz="500" b="1" i="0" smtClean="0">
                <a:solidFill>
                  <a:srgbClr val="000000">
</a:srgbClr>
                </a:solidFill>
                <a:latin typeface="Times New Roman"/>
              </a:rPr>
              <a:t>установах банків</a:t>
            </a:r>
            <a:r>
              <a:rPr lang="en-US" sz="5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8013904" y="4611714"/>
            <a:ext cx="1166476" cy="2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1" i="0" smtClean="0">
                <a:solidFill>
                  <a:srgbClr val="000000">
</a:srgbClr>
                </a:solidFill>
                <a:latin typeface="Times New Roman"/>
              </a:rPr>
              <a:t>спрямовано на погашення</a:t>
            </a:r>
            <a:r>
              <a:rPr lang="en-US" sz="500"/>
              <a:t> </a:t>
            </a:r>
            <a:r>
              <a:rPr lang="en-US" sz="500" b="1" i="0" smtClean="0">
                <a:solidFill>
                  <a:srgbClr val="000000">
</a:srgbClr>
                </a:solidFill>
                <a:latin typeface="Times New Roman"/>
              </a:rPr>
              <a:t>заборгованості загального фонду</a:t>
            </a:r>
            <a:r>
              <a:rPr lang="en-US" sz="5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8013904" y="4881714"/>
            <a:ext cx="583238" cy="45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1" i="0" smtClean="0">
                <a:solidFill>
                  <a:srgbClr val="000000">
</a:srgbClr>
                </a:solidFill>
                <a:latin typeface="Times New Roman"/>
              </a:rPr>
              <a:t>усього</a:t>
            </a:r>
            <a:r>
              <a:rPr lang="en-US" sz="5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8597143" y="4881714"/>
            <a:ext cx="583238" cy="45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1" i="0" smtClean="0">
                <a:solidFill>
                  <a:srgbClr val="000000">
</a:srgbClr>
                </a:solidFill>
                <a:latin typeface="Times New Roman"/>
              </a:rPr>
              <a:t>у тому числі</a:t>
            </a:r>
            <a:r>
              <a:rPr lang="en-US" sz="500"/>
              <a:t> </a:t>
            </a:r>
            <a:r>
              <a:rPr lang="en-US" sz="500" b="1" i="0" smtClean="0">
                <a:solidFill>
                  <a:srgbClr val="000000">
</a:srgbClr>
                </a:solidFill>
                <a:latin typeface="Times New Roman"/>
              </a:rPr>
              <a:t>перераховані з</a:t>
            </a:r>
            <a:r>
              <a:rPr lang="en-US" sz="500"/>
              <a:t> </a:t>
            </a:r>
            <a:r>
              <a:rPr lang="en-US" sz="500" b="1" i="0" smtClean="0">
                <a:solidFill>
                  <a:srgbClr val="000000">
</a:srgbClr>
                </a:solidFill>
                <a:latin typeface="Times New Roman"/>
              </a:rPr>
              <a:t>рахунків в</a:t>
            </a:r>
            <a:r>
              <a:rPr lang="en-US" sz="500"/>
              <a:t> </a:t>
            </a:r>
            <a:r>
              <a:rPr lang="en-US" sz="500" b="1" i="0" smtClean="0">
                <a:solidFill>
                  <a:srgbClr val="000000">
</a:srgbClr>
                </a:solidFill>
                <a:latin typeface="Times New Roman"/>
              </a:rPr>
              <a:t>установах банків</a:t>
            </a:r>
            <a:r>
              <a:rPr lang="en-US" sz="5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9180381" y="4161714"/>
            <a:ext cx="1166476" cy="27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Залишок на кінець звітного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періоду (року)</a:t>
            </a:r>
            <a:r>
              <a:rPr lang="en-US" sz="6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9180381" y="4431714"/>
            <a:ext cx="583238" cy="90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усього</a:t>
            </a:r>
            <a:r>
              <a:rPr lang="en-US" sz="6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9763619" y="4431714"/>
            <a:ext cx="583238" cy="90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 тому числі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на рахунках в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установах</a:t>
            </a:r>
            <a:r>
              <a:rPr lang="en-US" sz="600"/>
              <a:t> </a:t>
            </a:r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банків</a:t>
            </a:r>
            <a:r>
              <a:rPr lang="en-US" sz="6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360000" y="4161714"/>
            <a:ext cx="9986857" cy="117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360000" y="5331714"/>
            <a:ext cx="9986857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360000" y="5331714"/>
            <a:ext cx="2196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5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2556000" y="5331714"/>
            <a:ext cx="43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5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2988000" y="5331714"/>
            <a:ext cx="36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5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3348000" y="5331714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4</a:t>
            </a:r>
            <a:r>
              <a:rPr lang="en-US" sz="5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3931238" y="5331714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5</a:t>
            </a:r>
            <a:r>
              <a:rPr lang="en-US" sz="5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4514476" y="5331714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6</a:t>
            </a:r>
            <a:r>
              <a:rPr lang="en-US" sz="5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5097714" y="5331714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7</a:t>
            </a:r>
            <a:r>
              <a:rPr lang="en-US" sz="5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5680952" y="5331714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8</a:t>
            </a:r>
            <a:r>
              <a:rPr lang="en-US" sz="5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6264190" y="5331714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9</a:t>
            </a:r>
            <a:r>
              <a:rPr lang="en-US" sz="500"/>
              <a:t> </a:t>
            </a:r>
          </a:p>
        </p:txBody>
      </p:sp>
      <p:sp>
        <p:nvSpPr>
          <p:cNvPr id="530" name="TextBox 529"/>
          <p:cNvSpPr>
            <a:spLocks noGrp="1"/>
          </p:cNvSpPr>
          <p:nvPr>
            <p:ph/>
          </p:nvPr>
        </p:nvSpPr>
        <p:spPr>
          <a:xfrm>
            <a:off x="6847428" y="5331714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10</a:t>
            </a:r>
            <a:r>
              <a:rPr lang="en-US" sz="500"/>
              <a:t> </a:t>
            </a:r>
          </a:p>
        </p:txBody>
      </p:sp>
      <p:sp>
        <p:nvSpPr>
          <p:cNvPr id="536" name="TextBox 535"/>
          <p:cNvSpPr>
            <a:spLocks noGrp="1"/>
          </p:cNvSpPr>
          <p:nvPr>
            <p:ph/>
          </p:nvPr>
        </p:nvSpPr>
        <p:spPr>
          <a:xfrm>
            <a:off x="7430666" y="5331714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11</a:t>
            </a:r>
            <a:r>
              <a:rPr lang="en-US" sz="500"/>
              <a:t> </a:t>
            </a:r>
          </a:p>
        </p:txBody>
      </p:sp>
      <p:sp>
        <p:nvSpPr>
          <p:cNvPr id="542" name="TextBox 541"/>
          <p:cNvSpPr>
            <a:spLocks noGrp="1"/>
          </p:cNvSpPr>
          <p:nvPr>
            <p:ph/>
          </p:nvPr>
        </p:nvSpPr>
        <p:spPr>
          <a:xfrm>
            <a:off x="8013904" y="5331714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12</a:t>
            </a:r>
            <a:r>
              <a:rPr lang="en-US" sz="500"/>
              <a:t> </a:t>
            </a:r>
          </a:p>
        </p:txBody>
      </p:sp>
      <p:sp>
        <p:nvSpPr>
          <p:cNvPr id="548" name="TextBox 547"/>
          <p:cNvSpPr>
            <a:spLocks noGrp="1"/>
          </p:cNvSpPr>
          <p:nvPr>
            <p:ph/>
          </p:nvPr>
        </p:nvSpPr>
        <p:spPr>
          <a:xfrm>
            <a:off x="8597143" y="5331714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13</a:t>
            </a:r>
            <a:r>
              <a:rPr lang="en-US" sz="500"/>
              <a:t> </a:t>
            </a:r>
          </a:p>
        </p:txBody>
      </p:sp>
      <p:sp>
        <p:nvSpPr>
          <p:cNvPr id="554" name="TextBox 553"/>
          <p:cNvSpPr>
            <a:spLocks noGrp="1"/>
          </p:cNvSpPr>
          <p:nvPr>
            <p:ph/>
          </p:nvPr>
        </p:nvSpPr>
        <p:spPr>
          <a:xfrm>
            <a:off x="9180381" y="5331714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14</a:t>
            </a:r>
            <a:r>
              <a:rPr lang="en-US" sz="500"/>
              <a:t> </a:t>
            </a:r>
          </a:p>
        </p:txBody>
      </p:sp>
      <p:sp>
        <p:nvSpPr>
          <p:cNvPr id="560" name="TextBox 559"/>
          <p:cNvSpPr>
            <a:spLocks noGrp="1"/>
          </p:cNvSpPr>
          <p:nvPr>
            <p:ph/>
          </p:nvPr>
        </p:nvSpPr>
        <p:spPr>
          <a:xfrm>
            <a:off x="9763619" y="5331714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15</a:t>
            </a:r>
            <a:r>
              <a:rPr lang="en-US" sz="500"/>
              <a:t> </a:t>
            </a:r>
          </a:p>
        </p:txBody>
      </p:sp>
      <p:sp>
        <p:nvSpPr>
          <p:cNvPr id="566" name="TextBox 565"/>
          <p:cNvSpPr>
            <a:spLocks noGrp="1"/>
          </p:cNvSpPr>
          <p:nvPr>
            <p:ph/>
          </p:nvPr>
        </p:nvSpPr>
        <p:spPr>
          <a:xfrm>
            <a:off x="360000" y="5331714"/>
            <a:ext cx="9986857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72" name="TextBox 571"/>
          <p:cNvSpPr>
            <a:spLocks noGrp="1"/>
          </p:cNvSpPr>
          <p:nvPr>
            <p:ph/>
          </p:nvPr>
        </p:nvSpPr>
        <p:spPr>
          <a:xfrm>
            <a:off x="360000" y="5511714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78" name="TextBox 577"/>
          <p:cNvSpPr>
            <a:spLocks noGrp="1"/>
          </p:cNvSpPr>
          <p:nvPr>
            <p:ph/>
          </p:nvPr>
        </p:nvSpPr>
        <p:spPr>
          <a:xfrm>
            <a:off x="360000" y="5511714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Надходження коштів – усього</a:t>
            </a:r>
            <a:r>
              <a:rPr lang="en-US" sz="700"/>
              <a:t> </a:t>
            </a:r>
          </a:p>
        </p:txBody>
      </p:sp>
      <p:sp>
        <p:nvSpPr>
          <p:cNvPr id="584" name="TextBox 583"/>
          <p:cNvSpPr>
            <a:spLocks noGrp="1"/>
          </p:cNvSpPr>
          <p:nvPr>
            <p:ph/>
          </p:nvPr>
        </p:nvSpPr>
        <p:spPr>
          <a:xfrm>
            <a:off x="2556000" y="5511714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90" name="TextBox 589"/>
          <p:cNvSpPr>
            <a:spLocks noGrp="1"/>
          </p:cNvSpPr>
          <p:nvPr>
            <p:ph/>
          </p:nvPr>
        </p:nvSpPr>
        <p:spPr>
          <a:xfrm>
            <a:off x="2988000" y="5511714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010</a:t>
            </a:r>
            <a:r>
              <a:rPr lang="en-US" sz="600"/>
              <a:t> </a:t>
            </a:r>
          </a:p>
        </p:txBody>
      </p:sp>
      <p:sp>
        <p:nvSpPr>
          <p:cNvPr id="596" name="TextBox 595"/>
          <p:cNvSpPr>
            <a:spLocks noGrp="1"/>
          </p:cNvSpPr>
          <p:nvPr>
            <p:ph/>
          </p:nvPr>
        </p:nvSpPr>
        <p:spPr>
          <a:xfrm>
            <a:off x="3348000" y="5511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02" name="TextBox 601"/>
          <p:cNvSpPr>
            <a:spLocks noGrp="1"/>
          </p:cNvSpPr>
          <p:nvPr>
            <p:ph/>
          </p:nvPr>
        </p:nvSpPr>
        <p:spPr>
          <a:xfrm>
            <a:off x="3931238" y="5511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5412,04</a:t>
            </a:r>
            <a:r>
              <a:rPr lang="en-US" sz="600"/>
              <a:t> </a:t>
            </a:r>
          </a:p>
        </p:txBody>
      </p:sp>
      <p:sp>
        <p:nvSpPr>
          <p:cNvPr id="608" name="TextBox 607"/>
          <p:cNvSpPr>
            <a:spLocks noGrp="1"/>
          </p:cNvSpPr>
          <p:nvPr>
            <p:ph/>
          </p:nvPr>
        </p:nvSpPr>
        <p:spPr>
          <a:xfrm>
            <a:off x="4514476" y="5511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14" name="TextBox 613"/>
          <p:cNvSpPr>
            <a:spLocks noGrp="1"/>
          </p:cNvSpPr>
          <p:nvPr>
            <p:ph/>
          </p:nvPr>
        </p:nvSpPr>
        <p:spPr>
          <a:xfrm>
            <a:off x="5097714" y="5511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20" name="TextBox 619"/>
          <p:cNvSpPr>
            <a:spLocks noGrp="1"/>
          </p:cNvSpPr>
          <p:nvPr>
            <p:ph/>
          </p:nvPr>
        </p:nvSpPr>
        <p:spPr>
          <a:xfrm>
            <a:off x="5680952" y="5511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26" name="TextBox 625"/>
          <p:cNvSpPr>
            <a:spLocks noGrp="1"/>
          </p:cNvSpPr>
          <p:nvPr>
            <p:ph/>
          </p:nvPr>
        </p:nvSpPr>
        <p:spPr>
          <a:xfrm>
            <a:off x="6264190" y="5511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32" name="TextBox 631"/>
          <p:cNvSpPr>
            <a:spLocks noGrp="1"/>
          </p:cNvSpPr>
          <p:nvPr>
            <p:ph/>
          </p:nvPr>
        </p:nvSpPr>
        <p:spPr>
          <a:xfrm>
            <a:off x="6847428" y="5511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38" name="TextBox 637"/>
          <p:cNvSpPr>
            <a:spLocks noGrp="1"/>
          </p:cNvSpPr>
          <p:nvPr>
            <p:ph/>
          </p:nvPr>
        </p:nvSpPr>
        <p:spPr>
          <a:xfrm>
            <a:off x="7430666" y="5511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44" name="TextBox 643"/>
          <p:cNvSpPr>
            <a:spLocks noGrp="1"/>
          </p:cNvSpPr>
          <p:nvPr>
            <p:ph/>
          </p:nvPr>
        </p:nvSpPr>
        <p:spPr>
          <a:xfrm>
            <a:off x="8013904" y="5511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50" name="TextBox 649"/>
          <p:cNvSpPr>
            <a:spLocks noGrp="1"/>
          </p:cNvSpPr>
          <p:nvPr>
            <p:ph/>
          </p:nvPr>
        </p:nvSpPr>
        <p:spPr>
          <a:xfrm>
            <a:off x="8597143" y="5511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56" name="TextBox 655"/>
          <p:cNvSpPr>
            <a:spLocks noGrp="1"/>
          </p:cNvSpPr>
          <p:nvPr>
            <p:ph/>
          </p:nvPr>
        </p:nvSpPr>
        <p:spPr>
          <a:xfrm>
            <a:off x="9180381" y="5511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5412,04</a:t>
            </a:r>
            <a:r>
              <a:rPr lang="en-US" sz="600"/>
              <a:t> </a:t>
            </a:r>
          </a:p>
        </p:txBody>
      </p:sp>
      <p:sp>
        <p:nvSpPr>
          <p:cNvPr id="662" name="TextBox 661"/>
          <p:cNvSpPr>
            <a:spLocks noGrp="1"/>
          </p:cNvSpPr>
          <p:nvPr>
            <p:ph/>
          </p:nvPr>
        </p:nvSpPr>
        <p:spPr>
          <a:xfrm>
            <a:off x="9763619" y="5511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68" name="TextBox 667"/>
          <p:cNvSpPr>
            <a:spLocks noGrp="1"/>
          </p:cNvSpPr>
          <p:nvPr>
            <p:ph/>
          </p:nvPr>
        </p:nvSpPr>
        <p:spPr>
          <a:xfrm>
            <a:off x="360000" y="5511714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74" name="TextBox 673"/>
          <p:cNvSpPr>
            <a:spLocks noGrp="1"/>
          </p:cNvSpPr>
          <p:nvPr>
            <p:ph/>
          </p:nvPr>
        </p:nvSpPr>
        <p:spPr>
          <a:xfrm>
            <a:off x="360000" y="5649809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80" name="TextBox 679"/>
          <p:cNvSpPr>
            <a:spLocks noGrp="1"/>
          </p:cNvSpPr>
          <p:nvPr>
            <p:ph/>
          </p:nvPr>
        </p:nvSpPr>
        <p:spPr>
          <a:xfrm>
            <a:off x="360000" y="5649809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За послуги, що надаються бюджетними установами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згідно з їх основною діяльністю</a:t>
            </a:r>
            <a:r>
              <a:rPr lang="en-US" sz="700"/>
              <a:t> </a:t>
            </a:r>
          </a:p>
        </p:txBody>
      </p:sp>
      <p:sp>
        <p:nvSpPr>
          <p:cNvPr id="686" name="TextBox 685"/>
          <p:cNvSpPr>
            <a:spLocks noGrp="1"/>
          </p:cNvSpPr>
          <p:nvPr>
            <p:ph/>
          </p:nvPr>
        </p:nvSpPr>
        <p:spPr>
          <a:xfrm>
            <a:off x="2556000" y="5649809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92" name="TextBox 691"/>
          <p:cNvSpPr>
            <a:spLocks noGrp="1"/>
          </p:cNvSpPr>
          <p:nvPr>
            <p:ph/>
          </p:nvPr>
        </p:nvSpPr>
        <p:spPr>
          <a:xfrm>
            <a:off x="2988000" y="5649809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020</a:t>
            </a:r>
            <a:r>
              <a:rPr lang="en-US" sz="600"/>
              <a:t> </a:t>
            </a:r>
          </a:p>
        </p:txBody>
      </p:sp>
      <p:sp>
        <p:nvSpPr>
          <p:cNvPr id="698" name="TextBox 697"/>
          <p:cNvSpPr>
            <a:spLocks noGrp="1"/>
          </p:cNvSpPr>
          <p:nvPr>
            <p:ph/>
          </p:nvPr>
        </p:nvSpPr>
        <p:spPr>
          <a:xfrm>
            <a:off x="3348000" y="5649809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04" name="TextBox 703"/>
          <p:cNvSpPr>
            <a:spLocks noGrp="1"/>
          </p:cNvSpPr>
          <p:nvPr>
            <p:ph/>
          </p:nvPr>
        </p:nvSpPr>
        <p:spPr>
          <a:xfrm>
            <a:off x="3931238" y="5649809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10" name="TextBox 709"/>
          <p:cNvSpPr>
            <a:spLocks noGrp="1"/>
          </p:cNvSpPr>
          <p:nvPr>
            <p:ph/>
          </p:nvPr>
        </p:nvSpPr>
        <p:spPr>
          <a:xfrm>
            <a:off x="4514476" y="5649809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16" name="TextBox 715"/>
          <p:cNvSpPr>
            <a:spLocks noGrp="1"/>
          </p:cNvSpPr>
          <p:nvPr>
            <p:ph/>
          </p:nvPr>
        </p:nvSpPr>
        <p:spPr>
          <a:xfrm>
            <a:off x="5097714" y="5649809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22" name="TextBox 721"/>
          <p:cNvSpPr>
            <a:spLocks noGrp="1"/>
          </p:cNvSpPr>
          <p:nvPr>
            <p:ph/>
          </p:nvPr>
        </p:nvSpPr>
        <p:spPr>
          <a:xfrm>
            <a:off x="5680952" y="5649809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28" name="TextBox 727"/>
          <p:cNvSpPr>
            <a:spLocks noGrp="1"/>
          </p:cNvSpPr>
          <p:nvPr>
            <p:ph/>
          </p:nvPr>
        </p:nvSpPr>
        <p:spPr>
          <a:xfrm>
            <a:off x="6264190" y="5649809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34" name="TextBox 733"/>
          <p:cNvSpPr>
            <a:spLocks noGrp="1"/>
          </p:cNvSpPr>
          <p:nvPr>
            <p:ph/>
          </p:nvPr>
        </p:nvSpPr>
        <p:spPr>
          <a:xfrm>
            <a:off x="6847428" y="5649809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40" name="TextBox 739"/>
          <p:cNvSpPr>
            <a:spLocks noGrp="1"/>
          </p:cNvSpPr>
          <p:nvPr>
            <p:ph/>
          </p:nvPr>
        </p:nvSpPr>
        <p:spPr>
          <a:xfrm>
            <a:off x="7430666" y="5649809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46" name="TextBox 745"/>
          <p:cNvSpPr>
            <a:spLocks noGrp="1"/>
          </p:cNvSpPr>
          <p:nvPr>
            <p:ph/>
          </p:nvPr>
        </p:nvSpPr>
        <p:spPr>
          <a:xfrm>
            <a:off x="8013904" y="5649809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52" name="TextBox 751"/>
          <p:cNvSpPr>
            <a:spLocks noGrp="1"/>
          </p:cNvSpPr>
          <p:nvPr>
            <p:ph/>
          </p:nvPr>
        </p:nvSpPr>
        <p:spPr>
          <a:xfrm>
            <a:off x="8597143" y="5649809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58" name="TextBox 757"/>
          <p:cNvSpPr>
            <a:spLocks noGrp="1"/>
          </p:cNvSpPr>
          <p:nvPr>
            <p:ph/>
          </p:nvPr>
        </p:nvSpPr>
        <p:spPr>
          <a:xfrm>
            <a:off x="9180381" y="5649809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64" name="TextBox 763"/>
          <p:cNvSpPr>
            <a:spLocks noGrp="1"/>
          </p:cNvSpPr>
          <p:nvPr>
            <p:ph/>
          </p:nvPr>
        </p:nvSpPr>
        <p:spPr>
          <a:xfrm>
            <a:off x="9763619" y="5649809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70" name="TextBox 769"/>
          <p:cNvSpPr>
            <a:spLocks noGrp="1"/>
          </p:cNvSpPr>
          <p:nvPr>
            <p:ph/>
          </p:nvPr>
        </p:nvSpPr>
        <p:spPr>
          <a:xfrm>
            <a:off x="360000" y="5649809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76" name="TextBox 775"/>
          <p:cNvSpPr>
            <a:spLocks noGrp="1"/>
          </p:cNvSpPr>
          <p:nvPr>
            <p:ph/>
          </p:nvPr>
        </p:nvSpPr>
        <p:spPr>
          <a:xfrm>
            <a:off x="360000" y="5893905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82" name="TextBox 781"/>
          <p:cNvSpPr>
            <a:spLocks noGrp="1"/>
          </p:cNvSpPr>
          <p:nvPr>
            <p:ph/>
          </p:nvPr>
        </p:nvSpPr>
        <p:spPr>
          <a:xfrm>
            <a:off x="360000" y="5893905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Від додаткової (господарської) діяльності</a:t>
            </a:r>
            <a:r>
              <a:rPr lang="en-US" sz="700"/>
              <a:t> </a:t>
            </a:r>
          </a:p>
        </p:txBody>
      </p:sp>
      <p:sp>
        <p:nvSpPr>
          <p:cNvPr id="788" name="TextBox 787"/>
          <p:cNvSpPr>
            <a:spLocks noGrp="1"/>
          </p:cNvSpPr>
          <p:nvPr>
            <p:ph/>
          </p:nvPr>
        </p:nvSpPr>
        <p:spPr>
          <a:xfrm>
            <a:off x="2556000" y="589390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94" name="TextBox 793"/>
          <p:cNvSpPr>
            <a:spLocks noGrp="1"/>
          </p:cNvSpPr>
          <p:nvPr>
            <p:ph/>
          </p:nvPr>
        </p:nvSpPr>
        <p:spPr>
          <a:xfrm>
            <a:off x="2988000" y="589390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030</a:t>
            </a:r>
            <a:r>
              <a:rPr lang="en-US" sz="600"/>
              <a:t> </a:t>
            </a:r>
          </a:p>
        </p:txBody>
      </p:sp>
      <p:sp>
        <p:nvSpPr>
          <p:cNvPr id="800" name="TextBox 799"/>
          <p:cNvSpPr>
            <a:spLocks noGrp="1"/>
          </p:cNvSpPr>
          <p:nvPr>
            <p:ph/>
          </p:nvPr>
        </p:nvSpPr>
        <p:spPr>
          <a:xfrm>
            <a:off x="3348000" y="589390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06" name="TextBox 805"/>
          <p:cNvSpPr>
            <a:spLocks noGrp="1"/>
          </p:cNvSpPr>
          <p:nvPr>
            <p:ph/>
          </p:nvPr>
        </p:nvSpPr>
        <p:spPr>
          <a:xfrm>
            <a:off x="3931238" y="589390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12" name="TextBox 811"/>
          <p:cNvSpPr>
            <a:spLocks noGrp="1"/>
          </p:cNvSpPr>
          <p:nvPr>
            <p:ph/>
          </p:nvPr>
        </p:nvSpPr>
        <p:spPr>
          <a:xfrm>
            <a:off x="4514476" y="589390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18" name="TextBox 817"/>
          <p:cNvSpPr>
            <a:spLocks noGrp="1"/>
          </p:cNvSpPr>
          <p:nvPr>
            <p:ph/>
          </p:nvPr>
        </p:nvSpPr>
        <p:spPr>
          <a:xfrm>
            <a:off x="5097714" y="589390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24" name="TextBox 823"/>
          <p:cNvSpPr>
            <a:spLocks noGrp="1"/>
          </p:cNvSpPr>
          <p:nvPr>
            <p:ph/>
          </p:nvPr>
        </p:nvSpPr>
        <p:spPr>
          <a:xfrm>
            <a:off x="5680952" y="589390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30" name="TextBox 829"/>
          <p:cNvSpPr>
            <a:spLocks noGrp="1"/>
          </p:cNvSpPr>
          <p:nvPr>
            <p:ph/>
          </p:nvPr>
        </p:nvSpPr>
        <p:spPr>
          <a:xfrm>
            <a:off x="6264190" y="589390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36" name="TextBox 835"/>
          <p:cNvSpPr>
            <a:spLocks noGrp="1"/>
          </p:cNvSpPr>
          <p:nvPr>
            <p:ph/>
          </p:nvPr>
        </p:nvSpPr>
        <p:spPr>
          <a:xfrm>
            <a:off x="6847428" y="589390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42" name="TextBox 841"/>
          <p:cNvSpPr>
            <a:spLocks noGrp="1"/>
          </p:cNvSpPr>
          <p:nvPr>
            <p:ph/>
          </p:nvPr>
        </p:nvSpPr>
        <p:spPr>
          <a:xfrm>
            <a:off x="7430666" y="589390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48" name="TextBox 847"/>
          <p:cNvSpPr>
            <a:spLocks noGrp="1"/>
          </p:cNvSpPr>
          <p:nvPr>
            <p:ph/>
          </p:nvPr>
        </p:nvSpPr>
        <p:spPr>
          <a:xfrm>
            <a:off x="8013904" y="589390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54" name="TextBox 853"/>
          <p:cNvSpPr>
            <a:spLocks noGrp="1"/>
          </p:cNvSpPr>
          <p:nvPr>
            <p:ph/>
          </p:nvPr>
        </p:nvSpPr>
        <p:spPr>
          <a:xfrm>
            <a:off x="8597143" y="589390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60" name="TextBox 859"/>
          <p:cNvSpPr>
            <a:spLocks noGrp="1"/>
          </p:cNvSpPr>
          <p:nvPr>
            <p:ph/>
          </p:nvPr>
        </p:nvSpPr>
        <p:spPr>
          <a:xfrm>
            <a:off x="9180381" y="589390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66" name="TextBox 865"/>
          <p:cNvSpPr>
            <a:spLocks noGrp="1"/>
          </p:cNvSpPr>
          <p:nvPr>
            <p:ph/>
          </p:nvPr>
        </p:nvSpPr>
        <p:spPr>
          <a:xfrm>
            <a:off x="9763619" y="589390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72" name="TextBox 871"/>
          <p:cNvSpPr>
            <a:spLocks noGrp="1"/>
          </p:cNvSpPr>
          <p:nvPr>
            <p:ph/>
          </p:nvPr>
        </p:nvSpPr>
        <p:spPr>
          <a:xfrm>
            <a:off x="360000" y="5893905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78" name="TextBox 877"/>
          <p:cNvSpPr>
            <a:spLocks noGrp="1"/>
          </p:cNvSpPr>
          <p:nvPr>
            <p:ph/>
          </p:nvPr>
        </p:nvSpPr>
        <p:spPr>
          <a:xfrm>
            <a:off x="360000" y="6032000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84" name="TextBox 883"/>
          <p:cNvSpPr>
            <a:spLocks noGrp="1"/>
          </p:cNvSpPr>
          <p:nvPr>
            <p:ph/>
          </p:nvPr>
        </p:nvSpPr>
        <p:spPr>
          <a:xfrm>
            <a:off x="360000" y="6032000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Від оренди майна бюджетних установ</a:t>
            </a:r>
            <a:r>
              <a:rPr lang="en-US" sz="700"/>
              <a:t> </a:t>
            </a:r>
          </a:p>
        </p:txBody>
      </p:sp>
      <p:sp>
        <p:nvSpPr>
          <p:cNvPr id="890" name="TextBox 889"/>
          <p:cNvSpPr>
            <a:spLocks noGrp="1"/>
          </p:cNvSpPr>
          <p:nvPr>
            <p:ph/>
          </p:nvPr>
        </p:nvSpPr>
        <p:spPr>
          <a:xfrm>
            <a:off x="2556000" y="6032000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96" name="TextBox 895"/>
          <p:cNvSpPr>
            <a:spLocks noGrp="1"/>
          </p:cNvSpPr>
          <p:nvPr>
            <p:ph/>
          </p:nvPr>
        </p:nvSpPr>
        <p:spPr>
          <a:xfrm>
            <a:off x="2988000" y="6032000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040</a:t>
            </a:r>
            <a:r>
              <a:rPr lang="en-US" sz="600"/>
              <a:t> </a:t>
            </a:r>
          </a:p>
        </p:txBody>
      </p:sp>
      <p:sp>
        <p:nvSpPr>
          <p:cNvPr id="902" name="TextBox 901"/>
          <p:cNvSpPr>
            <a:spLocks noGrp="1"/>
          </p:cNvSpPr>
          <p:nvPr>
            <p:ph/>
          </p:nvPr>
        </p:nvSpPr>
        <p:spPr>
          <a:xfrm>
            <a:off x="3348000" y="603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08" name="TextBox 907"/>
          <p:cNvSpPr>
            <a:spLocks noGrp="1"/>
          </p:cNvSpPr>
          <p:nvPr>
            <p:ph/>
          </p:nvPr>
        </p:nvSpPr>
        <p:spPr>
          <a:xfrm>
            <a:off x="3931238" y="603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14" name="TextBox 913"/>
          <p:cNvSpPr>
            <a:spLocks noGrp="1"/>
          </p:cNvSpPr>
          <p:nvPr>
            <p:ph/>
          </p:nvPr>
        </p:nvSpPr>
        <p:spPr>
          <a:xfrm>
            <a:off x="4514476" y="603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20" name="TextBox 919"/>
          <p:cNvSpPr>
            <a:spLocks noGrp="1"/>
          </p:cNvSpPr>
          <p:nvPr>
            <p:ph/>
          </p:nvPr>
        </p:nvSpPr>
        <p:spPr>
          <a:xfrm>
            <a:off x="5097714" y="603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26" name="TextBox 925"/>
          <p:cNvSpPr>
            <a:spLocks noGrp="1"/>
          </p:cNvSpPr>
          <p:nvPr>
            <p:ph/>
          </p:nvPr>
        </p:nvSpPr>
        <p:spPr>
          <a:xfrm>
            <a:off x="5680952" y="603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32" name="TextBox 931"/>
          <p:cNvSpPr>
            <a:spLocks noGrp="1"/>
          </p:cNvSpPr>
          <p:nvPr>
            <p:ph/>
          </p:nvPr>
        </p:nvSpPr>
        <p:spPr>
          <a:xfrm>
            <a:off x="6264190" y="603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38" name="TextBox 937"/>
          <p:cNvSpPr>
            <a:spLocks noGrp="1"/>
          </p:cNvSpPr>
          <p:nvPr>
            <p:ph/>
          </p:nvPr>
        </p:nvSpPr>
        <p:spPr>
          <a:xfrm>
            <a:off x="6847428" y="603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44" name="TextBox 943"/>
          <p:cNvSpPr>
            <a:spLocks noGrp="1"/>
          </p:cNvSpPr>
          <p:nvPr>
            <p:ph/>
          </p:nvPr>
        </p:nvSpPr>
        <p:spPr>
          <a:xfrm>
            <a:off x="7430666" y="603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50" name="TextBox 949"/>
          <p:cNvSpPr>
            <a:spLocks noGrp="1"/>
          </p:cNvSpPr>
          <p:nvPr>
            <p:ph/>
          </p:nvPr>
        </p:nvSpPr>
        <p:spPr>
          <a:xfrm>
            <a:off x="8013904" y="603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56" name="TextBox 955"/>
          <p:cNvSpPr>
            <a:spLocks noGrp="1"/>
          </p:cNvSpPr>
          <p:nvPr>
            <p:ph/>
          </p:nvPr>
        </p:nvSpPr>
        <p:spPr>
          <a:xfrm>
            <a:off x="8597143" y="603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62" name="TextBox 961"/>
          <p:cNvSpPr>
            <a:spLocks noGrp="1"/>
          </p:cNvSpPr>
          <p:nvPr>
            <p:ph/>
          </p:nvPr>
        </p:nvSpPr>
        <p:spPr>
          <a:xfrm>
            <a:off x="9180381" y="603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68" name="TextBox 967"/>
          <p:cNvSpPr>
            <a:spLocks noGrp="1"/>
          </p:cNvSpPr>
          <p:nvPr>
            <p:ph/>
          </p:nvPr>
        </p:nvSpPr>
        <p:spPr>
          <a:xfrm>
            <a:off x="9763619" y="603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74" name="TextBox 973"/>
          <p:cNvSpPr>
            <a:spLocks noGrp="1"/>
          </p:cNvSpPr>
          <p:nvPr>
            <p:ph/>
          </p:nvPr>
        </p:nvSpPr>
        <p:spPr>
          <a:xfrm>
            <a:off x="360000" y="6032000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pic>
        <p:nvPicPr>
          <p:cNvPr id="980" name="Picture980" descr="imag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50000" y="6206095"/>
            <a:ext cx="720000" cy="720000"/>
          </a:xfrm>
          <a:prstGeom prst="rect">
            <a:avLst/>
          </a:prstGeom>
          <a:noFill/>
        </p:spPr>
      </p:pic>
      <p:sp>
        <p:nvSpPr>
          <p:cNvPr id="981" name="TextBox 980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87" name="TextBox 986"/>
          <p:cNvSpPr>
            <a:spLocks noGrp="1"/>
          </p:cNvSpPr>
          <p:nvPr>
            <p:ph/>
          </p:nvPr>
        </p:nvSpPr>
        <p:spPr>
          <a:xfrm>
            <a:off x="360000" y="702000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202000000016968386</a:t>
            </a:r>
            <a:r>
              <a:rPr lang="en-US" sz="600"/>
              <a:t> </a:t>
            </a:r>
          </a:p>
        </p:txBody>
      </p:sp>
      <p:cxnSp>
        <p:nvCxnSpPr>
          <p:cNvPr id="986" name="Straight Connector 61"/>
          <p:cNvCxnSpPr/>
          <p:nvPr/>
        </p:nvCxnSpPr>
        <p:spPr>
          <a:xfrm>
            <a:off x="360000" y="7020000"/>
            <a:ext cx="288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3" name="TextBox 992"/>
          <p:cNvSpPr>
            <a:spLocks noGrp="1"/>
          </p:cNvSpPr>
          <p:nvPr>
            <p:ph/>
          </p:nvPr>
        </p:nvSpPr>
        <p:spPr>
          <a:xfrm>
            <a:off x="3240000" y="7020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992" name="Straight Connector 61"/>
          <p:cNvCxnSpPr/>
          <p:nvPr/>
        </p:nvCxnSpPr>
        <p:spPr>
          <a:xfrm>
            <a:off x="3240000" y="7020000"/>
            <a:ext cx="63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9" name="TextBox 998"/>
          <p:cNvSpPr>
            <a:spLocks noGrp="1"/>
          </p:cNvSpPr>
          <p:nvPr>
            <p:ph/>
          </p:nvPr>
        </p:nvSpPr>
        <p:spPr>
          <a:xfrm>
            <a:off x="3870000" y="7020000"/>
            <a:ext cx="132476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АС  " Є-ЗВІТНІСТЬ "</a:t>
            </a:r>
            <a:r>
              <a:rPr lang="en-US" sz="600"/>
              <a:t> </a:t>
            </a:r>
          </a:p>
        </p:txBody>
      </p:sp>
      <p:cxnSp>
        <p:nvCxnSpPr>
          <p:cNvPr id="998" name="Straight Connector 61"/>
          <p:cNvCxnSpPr/>
          <p:nvPr/>
        </p:nvCxnSpPr>
        <p:spPr>
          <a:xfrm>
            <a:off x="3870000" y="7020000"/>
            <a:ext cx="1324762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5" name="TextBox 1004"/>
          <p:cNvSpPr>
            <a:spLocks noGrp="1"/>
          </p:cNvSpPr>
          <p:nvPr>
            <p:ph/>
          </p:nvPr>
        </p:nvSpPr>
        <p:spPr>
          <a:xfrm>
            <a:off x="5194762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004" name="Straight Connector 61"/>
          <p:cNvCxnSpPr/>
          <p:nvPr/>
        </p:nvCxnSpPr>
        <p:spPr>
          <a:xfrm>
            <a:off x="5194762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1" name="TextBox 1010"/>
          <p:cNvSpPr>
            <a:spLocks noGrp="1"/>
          </p:cNvSpPr>
          <p:nvPr>
            <p:ph/>
          </p:nvPr>
        </p:nvSpPr>
        <p:spPr>
          <a:xfrm>
            <a:off x="6051523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010" name="Straight Connector 61"/>
          <p:cNvCxnSpPr/>
          <p:nvPr/>
        </p:nvCxnSpPr>
        <p:spPr>
          <a:xfrm>
            <a:off x="6051523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7" name="TextBox 1016"/>
          <p:cNvSpPr>
            <a:spLocks noGrp="1"/>
          </p:cNvSpPr>
          <p:nvPr>
            <p:ph/>
          </p:nvPr>
        </p:nvSpPr>
        <p:spPr>
          <a:xfrm>
            <a:off x="6908286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016" name="Straight Connector 61"/>
          <p:cNvCxnSpPr/>
          <p:nvPr/>
        </p:nvCxnSpPr>
        <p:spPr>
          <a:xfrm>
            <a:off x="6908286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3" name="TextBox 1022"/>
          <p:cNvSpPr>
            <a:spLocks noGrp="1"/>
          </p:cNvSpPr>
          <p:nvPr>
            <p:ph/>
          </p:nvPr>
        </p:nvSpPr>
        <p:spPr>
          <a:xfrm>
            <a:off x="7765048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1022" name="Straight Connector 61"/>
          <p:cNvCxnSpPr/>
          <p:nvPr/>
        </p:nvCxnSpPr>
        <p:spPr>
          <a:xfrm>
            <a:off x="7765048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extBox 1028"/>
          <p:cNvSpPr>
            <a:spLocks noGrp="1"/>
          </p:cNvSpPr>
          <p:nvPr>
            <p:ph/>
          </p:nvPr>
        </p:nvSpPr>
        <p:spPr>
          <a:xfrm>
            <a:off x="8621810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ст. 1 з 4</a:t>
            </a:r>
            <a:r>
              <a:rPr lang="en-US" sz="600"/>
              <a:t> </a:t>
            </a:r>
          </a:p>
        </p:txBody>
      </p:sp>
      <p:cxnSp>
        <p:nvCxnSpPr>
          <p:cNvPr id="1028" name="Straight Connector 61"/>
          <p:cNvCxnSpPr/>
          <p:nvPr/>
        </p:nvCxnSpPr>
        <p:spPr>
          <a:xfrm>
            <a:off x="8621810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1034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720000"/>
            <a:ext cx="9986857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720000"/>
            <a:ext cx="2196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5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2556000" y="720000"/>
            <a:ext cx="43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5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2988000" y="720000"/>
            <a:ext cx="36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5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3348000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4</a:t>
            </a:r>
            <a:r>
              <a:rPr lang="en-US" sz="5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3931238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5</a:t>
            </a:r>
            <a:r>
              <a:rPr lang="en-US" sz="5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4514476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6</a:t>
            </a:r>
            <a:r>
              <a:rPr lang="en-US" sz="5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5097714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7</a:t>
            </a:r>
            <a:r>
              <a:rPr lang="en-US" sz="5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5680952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8</a:t>
            </a:r>
            <a:r>
              <a:rPr lang="en-US" sz="5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6264190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9</a:t>
            </a:r>
            <a:r>
              <a:rPr lang="en-US" sz="5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6847428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10</a:t>
            </a:r>
            <a:r>
              <a:rPr lang="en-US" sz="5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7430666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11</a:t>
            </a:r>
            <a:r>
              <a:rPr lang="en-US" sz="5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8013904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12</a:t>
            </a:r>
            <a:r>
              <a:rPr lang="en-US" sz="5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8597143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13</a:t>
            </a:r>
            <a:r>
              <a:rPr lang="en-US" sz="5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9180381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14</a:t>
            </a:r>
            <a:r>
              <a:rPr lang="en-US" sz="5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9763619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15</a:t>
            </a:r>
            <a:r>
              <a:rPr lang="en-US" sz="5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360000" y="720000"/>
            <a:ext cx="9986857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360000" y="900000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360000" y="900000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Від реалізації в установленому порядку майна (крім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нерухомого майна)</a:t>
            </a:r>
            <a:r>
              <a:rPr lang="en-US" sz="700"/>
              <a:t> </a:t>
            </a:r>
          </a:p>
        </p:txBody>
      </p: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2556000" y="900000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2988000" y="900000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050</a:t>
            </a:r>
            <a:r>
              <a:rPr lang="en-US" sz="600"/>
              <a:t> </a:t>
            </a:r>
          </a:p>
        </p:txBody>
      </p: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3348000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3931238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4514476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5097714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5680952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6264190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6847428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7430666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8013904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8597143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9180381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9763619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360000" y="900000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360000" y="1144095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360000" y="1144095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Фінансування</a:t>
            </a:r>
            <a:r>
              <a:rPr lang="en-US" sz="7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2556000" y="114409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2988000" y="114409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060</a:t>
            </a:r>
            <a:r>
              <a:rPr lang="en-US" sz="6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3348000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3931238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4514476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5097714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5680952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6264190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6847428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7430666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8013904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8597143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9180381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9763619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360000" y="1144095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360000" y="1282190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360000" y="1282190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Видатки – усього</a:t>
            </a:r>
            <a:r>
              <a:rPr lang="en-US" sz="7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2556000" y="1282190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2988000" y="1282190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070</a:t>
            </a:r>
            <a:r>
              <a:rPr lang="en-US" sz="6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3348000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3931238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4514476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5097714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5680952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6264190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6847428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7430666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8013904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8597143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9180381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9763619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360000" y="1282190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360000" y="1420285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360000" y="1420285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у тому числі:</a:t>
            </a:r>
            <a:r>
              <a:rPr lang="en-US" sz="700"/>
              <a:t> </a:t>
            </a:r>
          </a:p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Поточні видатки</a:t>
            </a:r>
            <a:r>
              <a:rPr lang="en-US" sz="7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2556000" y="1420285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2000</a:t>
            </a:r>
            <a:r>
              <a:rPr lang="en-US" sz="6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2988000" y="1420285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080</a:t>
            </a:r>
            <a:r>
              <a:rPr lang="en-US" sz="6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3348000" y="142028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3931238" y="142028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4514476" y="142028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5097714" y="142028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5680952" y="142028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6264190" y="142028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6847428" y="142028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7430666" y="142028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8013904" y="142028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8597143" y="142028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9180381" y="142028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9763619" y="142028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360000" y="1420285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360000" y="1664381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360000" y="1664381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Оплата праці і нарахування на заробітну плату</a:t>
            </a:r>
            <a:r>
              <a:rPr lang="en-US" sz="7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2556000" y="166438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2100</a:t>
            </a:r>
            <a:r>
              <a:rPr lang="en-US" sz="600"/>
              <a:t> </a:t>
            </a:r>
          </a:p>
        </p:txBody>
      </p:sp>
      <p:sp>
        <p:nvSpPr>
          <p:cNvPr id="530" name="TextBox 529"/>
          <p:cNvSpPr>
            <a:spLocks noGrp="1"/>
          </p:cNvSpPr>
          <p:nvPr>
            <p:ph/>
          </p:nvPr>
        </p:nvSpPr>
        <p:spPr>
          <a:xfrm>
            <a:off x="2988000" y="166438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090</a:t>
            </a:r>
            <a:r>
              <a:rPr lang="en-US" sz="600"/>
              <a:t> </a:t>
            </a:r>
          </a:p>
        </p:txBody>
      </p:sp>
      <p:sp>
        <p:nvSpPr>
          <p:cNvPr id="536" name="TextBox 535"/>
          <p:cNvSpPr>
            <a:spLocks noGrp="1"/>
          </p:cNvSpPr>
          <p:nvPr>
            <p:ph/>
          </p:nvPr>
        </p:nvSpPr>
        <p:spPr>
          <a:xfrm>
            <a:off x="3348000" y="1664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42" name="TextBox 541"/>
          <p:cNvSpPr>
            <a:spLocks noGrp="1"/>
          </p:cNvSpPr>
          <p:nvPr>
            <p:ph/>
          </p:nvPr>
        </p:nvSpPr>
        <p:spPr>
          <a:xfrm>
            <a:off x="3931238" y="1664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48" name="TextBox 547"/>
          <p:cNvSpPr>
            <a:spLocks noGrp="1"/>
          </p:cNvSpPr>
          <p:nvPr>
            <p:ph/>
          </p:nvPr>
        </p:nvSpPr>
        <p:spPr>
          <a:xfrm>
            <a:off x="4514476" y="1664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54" name="TextBox 553"/>
          <p:cNvSpPr>
            <a:spLocks noGrp="1"/>
          </p:cNvSpPr>
          <p:nvPr>
            <p:ph/>
          </p:nvPr>
        </p:nvSpPr>
        <p:spPr>
          <a:xfrm>
            <a:off x="5097714" y="1664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60" name="TextBox 559"/>
          <p:cNvSpPr>
            <a:spLocks noGrp="1"/>
          </p:cNvSpPr>
          <p:nvPr>
            <p:ph/>
          </p:nvPr>
        </p:nvSpPr>
        <p:spPr>
          <a:xfrm>
            <a:off x="5680952" y="1664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66" name="TextBox 565"/>
          <p:cNvSpPr>
            <a:spLocks noGrp="1"/>
          </p:cNvSpPr>
          <p:nvPr>
            <p:ph/>
          </p:nvPr>
        </p:nvSpPr>
        <p:spPr>
          <a:xfrm>
            <a:off x="6264190" y="1664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72" name="TextBox 571"/>
          <p:cNvSpPr>
            <a:spLocks noGrp="1"/>
          </p:cNvSpPr>
          <p:nvPr>
            <p:ph/>
          </p:nvPr>
        </p:nvSpPr>
        <p:spPr>
          <a:xfrm>
            <a:off x="6847428" y="1664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78" name="TextBox 577"/>
          <p:cNvSpPr>
            <a:spLocks noGrp="1"/>
          </p:cNvSpPr>
          <p:nvPr>
            <p:ph/>
          </p:nvPr>
        </p:nvSpPr>
        <p:spPr>
          <a:xfrm>
            <a:off x="7430666" y="1664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84" name="TextBox 583"/>
          <p:cNvSpPr>
            <a:spLocks noGrp="1"/>
          </p:cNvSpPr>
          <p:nvPr>
            <p:ph/>
          </p:nvPr>
        </p:nvSpPr>
        <p:spPr>
          <a:xfrm>
            <a:off x="8013904" y="1664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90" name="TextBox 589"/>
          <p:cNvSpPr>
            <a:spLocks noGrp="1"/>
          </p:cNvSpPr>
          <p:nvPr>
            <p:ph/>
          </p:nvPr>
        </p:nvSpPr>
        <p:spPr>
          <a:xfrm>
            <a:off x="8597143" y="1664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96" name="TextBox 595"/>
          <p:cNvSpPr>
            <a:spLocks noGrp="1"/>
          </p:cNvSpPr>
          <p:nvPr>
            <p:ph/>
          </p:nvPr>
        </p:nvSpPr>
        <p:spPr>
          <a:xfrm>
            <a:off x="9180381" y="1664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02" name="TextBox 601"/>
          <p:cNvSpPr>
            <a:spLocks noGrp="1"/>
          </p:cNvSpPr>
          <p:nvPr>
            <p:ph/>
          </p:nvPr>
        </p:nvSpPr>
        <p:spPr>
          <a:xfrm>
            <a:off x="9763619" y="1664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08" name="TextBox 607"/>
          <p:cNvSpPr>
            <a:spLocks noGrp="1"/>
          </p:cNvSpPr>
          <p:nvPr>
            <p:ph/>
          </p:nvPr>
        </p:nvSpPr>
        <p:spPr>
          <a:xfrm>
            <a:off x="360000" y="1664381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14" name="TextBox 613"/>
          <p:cNvSpPr>
            <a:spLocks noGrp="1"/>
          </p:cNvSpPr>
          <p:nvPr>
            <p:ph/>
          </p:nvPr>
        </p:nvSpPr>
        <p:spPr>
          <a:xfrm>
            <a:off x="360000" y="1802476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0" name="TextBox 619"/>
          <p:cNvSpPr>
            <a:spLocks noGrp="1"/>
          </p:cNvSpPr>
          <p:nvPr>
            <p:ph/>
          </p:nvPr>
        </p:nvSpPr>
        <p:spPr>
          <a:xfrm>
            <a:off x="360000" y="1802476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Оплата праці </a:t>
            </a:r>
            <a:r>
              <a:rPr lang="en-US" sz="700"/>
              <a:t> </a:t>
            </a:r>
          </a:p>
        </p:txBody>
      </p:sp>
      <p:sp>
        <p:nvSpPr>
          <p:cNvPr id="626" name="TextBox 625"/>
          <p:cNvSpPr>
            <a:spLocks noGrp="1"/>
          </p:cNvSpPr>
          <p:nvPr>
            <p:ph/>
          </p:nvPr>
        </p:nvSpPr>
        <p:spPr>
          <a:xfrm>
            <a:off x="2556000" y="180247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2110</a:t>
            </a:r>
            <a:r>
              <a:rPr lang="en-US" sz="600"/>
              <a:t> </a:t>
            </a:r>
          </a:p>
        </p:txBody>
      </p:sp>
      <p:sp>
        <p:nvSpPr>
          <p:cNvPr id="632" name="TextBox 631"/>
          <p:cNvSpPr>
            <a:spLocks noGrp="1"/>
          </p:cNvSpPr>
          <p:nvPr>
            <p:ph/>
          </p:nvPr>
        </p:nvSpPr>
        <p:spPr>
          <a:xfrm>
            <a:off x="2988000" y="180247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100</a:t>
            </a:r>
            <a:r>
              <a:rPr lang="en-US" sz="600"/>
              <a:t> </a:t>
            </a:r>
          </a:p>
        </p:txBody>
      </p:sp>
      <p:sp>
        <p:nvSpPr>
          <p:cNvPr id="638" name="TextBox 637"/>
          <p:cNvSpPr>
            <a:spLocks noGrp="1"/>
          </p:cNvSpPr>
          <p:nvPr>
            <p:ph/>
          </p:nvPr>
        </p:nvSpPr>
        <p:spPr>
          <a:xfrm>
            <a:off x="3348000" y="1802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44" name="TextBox 643"/>
          <p:cNvSpPr>
            <a:spLocks noGrp="1"/>
          </p:cNvSpPr>
          <p:nvPr>
            <p:ph/>
          </p:nvPr>
        </p:nvSpPr>
        <p:spPr>
          <a:xfrm>
            <a:off x="3931238" y="1802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50" name="TextBox 649"/>
          <p:cNvSpPr>
            <a:spLocks noGrp="1"/>
          </p:cNvSpPr>
          <p:nvPr>
            <p:ph/>
          </p:nvPr>
        </p:nvSpPr>
        <p:spPr>
          <a:xfrm>
            <a:off x="4514476" y="1802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56" name="TextBox 655"/>
          <p:cNvSpPr>
            <a:spLocks noGrp="1"/>
          </p:cNvSpPr>
          <p:nvPr>
            <p:ph/>
          </p:nvPr>
        </p:nvSpPr>
        <p:spPr>
          <a:xfrm>
            <a:off x="5097714" y="1802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62" name="TextBox 661"/>
          <p:cNvSpPr>
            <a:spLocks noGrp="1"/>
          </p:cNvSpPr>
          <p:nvPr>
            <p:ph/>
          </p:nvPr>
        </p:nvSpPr>
        <p:spPr>
          <a:xfrm>
            <a:off x="5680952" y="1802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68" name="TextBox 667"/>
          <p:cNvSpPr>
            <a:spLocks noGrp="1"/>
          </p:cNvSpPr>
          <p:nvPr>
            <p:ph/>
          </p:nvPr>
        </p:nvSpPr>
        <p:spPr>
          <a:xfrm>
            <a:off x="6264190" y="1802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74" name="TextBox 673"/>
          <p:cNvSpPr>
            <a:spLocks noGrp="1"/>
          </p:cNvSpPr>
          <p:nvPr>
            <p:ph/>
          </p:nvPr>
        </p:nvSpPr>
        <p:spPr>
          <a:xfrm>
            <a:off x="6847428" y="1802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80" name="TextBox 679"/>
          <p:cNvSpPr>
            <a:spLocks noGrp="1"/>
          </p:cNvSpPr>
          <p:nvPr>
            <p:ph/>
          </p:nvPr>
        </p:nvSpPr>
        <p:spPr>
          <a:xfrm>
            <a:off x="7430666" y="1802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86" name="TextBox 685"/>
          <p:cNvSpPr>
            <a:spLocks noGrp="1"/>
          </p:cNvSpPr>
          <p:nvPr>
            <p:ph/>
          </p:nvPr>
        </p:nvSpPr>
        <p:spPr>
          <a:xfrm>
            <a:off x="8013904" y="1802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92" name="TextBox 691"/>
          <p:cNvSpPr>
            <a:spLocks noGrp="1"/>
          </p:cNvSpPr>
          <p:nvPr>
            <p:ph/>
          </p:nvPr>
        </p:nvSpPr>
        <p:spPr>
          <a:xfrm>
            <a:off x="8597143" y="1802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98" name="TextBox 697"/>
          <p:cNvSpPr>
            <a:spLocks noGrp="1"/>
          </p:cNvSpPr>
          <p:nvPr>
            <p:ph/>
          </p:nvPr>
        </p:nvSpPr>
        <p:spPr>
          <a:xfrm>
            <a:off x="9180381" y="1802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04" name="TextBox 703"/>
          <p:cNvSpPr>
            <a:spLocks noGrp="1"/>
          </p:cNvSpPr>
          <p:nvPr>
            <p:ph/>
          </p:nvPr>
        </p:nvSpPr>
        <p:spPr>
          <a:xfrm>
            <a:off x="9763619" y="1802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10" name="TextBox 709"/>
          <p:cNvSpPr>
            <a:spLocks noGrp="1"/>
          </p:cNvSpPr>
          <p:nvPr>
            <p:ph/>
          </p:nvPr>
        </p:nvSpPr>
        <p:spPr>
          <a:xfrm>
            <a:off x="360000" y="1802476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16" name="TextBox 715"/>
          <p:cNvSpPr>
            <a:spLocks noGrp="1"/>
          </p:cNvSpPr>
          <p:nvPr>
            <p:ph/>
          </p:nvPr>
        </p:nvSpPr>
        <p:spPr>
          <a:xfrm>
            <a:off x="360000" y="1940571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22" name="TextBox 721"/>
          <p:cNvSpPr>
            <a:spLocks noGrp="1"/>
          </p:cNvSpPr>
          <p:nvPr>
            <p:ph/>
          </p:nvPr>
        </p:nvSpPr>
        <p:spPr>
          <a:xfrm>
            <a:off x="360000" y="1940571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Заробітна плата</a:t>
            </a:r>
            <a:r>
              <a:rPr lang="en-US" sz="700"/>
              <a:t> </a:t>
            </a:r>
          </a:p>
        </p:txBody>
      </p:sp>
      <p:sp>
        <p:nvSpPr>
          <p:cNvPr id="728" name="TextBox 727"/>
          <p:cNvSpPr>
            <a:spLocks noGrp="1"/>
          </p:cNvSpPr>
          <p:nvPr>
            <p:ph/>
          </p:nvPr>
        </p:nvSpPr>
        <p:spPr>
          <a:xfrm>
            <a:off x="2556000" y="194057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2111</a:t>
            </a:r>
            <a:r>
              <a:rPr lang="en-US" sz="600"/>
              <a:t> </a:t>
            </a:r>
          </a:p>
        </p:txBody>
      </p:sp>
      <p:sp>
        <p:nvSpPr>
          <p:cNvPr id="734" name="TextBox 733"/>
          <p:cNvSpPr>
            <a:spLocks noGrp="1"/>
          </p:cNvSpPr>
          <p:nvPr>
            <p:ph/>
          </p:nvPr>
        </p:nvSpPr>
        <p:spPr>
          <a:xfrm>
            <a:off x="2988000" y="194057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110</a:t>
            </a:r>
            <a:r>
              <a:rPr lang="en-US" sz="600"/>
              <a:t> </a:t>
            </a:r>
          </a:p>
        </p:txBody>
      </p:sp>
      <p:sp>
        <p:nvSpPr>
          <p:cNvPr id="740" name="TextBox 739"/>
          <p:cNvSpPr>
            <a:spLocks noGrp="1"/>
          </p:cNvSpPr>
          <p:nvPr>
            <p:ph/>
          </p:nvPr>
        </p:nvSpPr>
        <p:spPr>
          <a:xfrm>
            <a:off x="3348000" y="1940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46" name="TextBox 745"/>
          <p:cNvSpPr>
            <a:spLocks noGrp="1"/>
          </p:cNvSpPr>
          <p:nvPr>
            <p:ph/>
          </p:nvPr>
        </p:nvSpPr>
        <p:spPr>
          <a:xfrm>
            <a:off x="3931238" y="1940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52" name="TextBox 751"/>
          <p:cNvSpPr>
            <a:spLocks noGrp="1"/>
          </p:cNvSpPr>
          <p:nvPr>
            <p:ph/>
          </p:nvPr>
        </p:nvSpPr>
        <p:spPr>
          <a:xfrm>
            <a:off x="4514476" y="1940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58" name="TextBox 757"/>
          <p:cNvSpPr>
            <a:spLocks noGrp="1"/>
          </p:cNvSpPr>
          <p:nvPr>
            <p:ph/>
          </p:nvPr>
        </p:nvSpPr>
        <p:spPr>
          <a:xfrm>
            <a:off x="5097714" y="1940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64" name="TextBox 763"/>
          <p:cNvSpPr>
            <a:spLocks noGrp="1"/>
          </p:cNvSpPr>
          <p:nvPr>
            <p:ph/>
          </p:nvPr>
        </p:nvSpPr>
        <p:spPr>
          <a:xfrm>
            <a:off x="5680952" y="1940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70" name="TextBox 769"/>
          <p:cNvSpPr>
            <a:spLocks noGrp="1"/>
          </p:cNvSpPr>
          <p:nvPr>
            <p:ph/>
          </p:nvPr>
        </p:nvSpPr>
        <p:spPr>
          <a:xfrm>
            <a:off x="6264190" y="1940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76" name="TextBox 775"/>
          <p:cNvSpPr>
            <a:spLocks noGrp="1"/>
          </p:cNvSpPr>
          <p:nvPr>
            <p:ph/>
          </p:nvPr>
        </p:nvSpPr>
        <p:spPr>
          <a:xfrm>
            <a:off x="6847428" y="1940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82" name="TextBox 781"/>
          <p:cNvSpPr>
            <a:spLocks noGrp="1"/>
          </p:cNvSpPr>
          <p:nvPr>
            <p:ph/>
          </p:nvPr>
        </p:nvSpPr>
        <p:spPr>
          <a:xfrm>
            <a:off x="7430666" y="1940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88" name="TextBox 787"/>
          <p:cNvSpPr>
            <a:spLocks noGrp="1"/>
          </p:cNvSpPr>
          <p:nvPr>
            <p:ph/>
          </p:nvPr>
        </p:nvSpPr>
        <p:spPr>
          <a:xfrm>
            <a:off x="8013904" y="1940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94" name="TextBox 793"/>
          <p:cNvSpPr>
            <a:spLocks noGrp="1"/>
          </p:cNvSpPr>
          <p:nvPr>
            <p:ph/>
          </p:nvPr>
        </p:nvSpPr>
        <p:spPr>
          <a:xfrm>
            <a:off x="8597143" y="1940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00" name="TextBox 799"/>
          <p:cNvSpPr>
            <a:spLocks noGrp="1"/>
          </p:cNvSpPr>
          <p:nvPr>
            <p:ph/>
          </p:nvPr>
        </p:nvSpPr>
        <p:spPr>
          <a:xfrm>
            <a:off x="9180381" y="1940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06" name="TextBox 805"/>
          <p:cNvSpPr>
            <a:spLocks noGrp="1"/>
          </p:cNvSpPr>
          <p:nvPr>
            <p:ph/>
          </p:nvPr>
        </p:nvSpPr>
        <p:spPr>
          <a:xfrm>
            <a:off x="9763619" y="1940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12" name="TextBox 811"/>
          <p:cNvSpPr>
            <a:spLocks noGrp="1"/>
          </p:cNvSpPr>
          <p:nvPr>
            <p:ph/>
          </p:nvPr>
        </p:nvSpPr>
        <p:spPr>
          <a:xfrm>
            <a:off x="360000" y="1940571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18" name="TextBox 817"/>
          <p:cNvSpPr>
            <a:spLocks noGrp="1"/>
          </p:cNvSpPr>
          <p:nvPr>
            <p:ph/>
          </p:nvPr>
        </p:nvSpPr>
        <p:spPr>
          <a:xfrm>
            <a:off x="360000" y="2078666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24" name="TextBox 823"/>
          <p:cNvSpPr>
            <a:spLocks noGrp="1"/>
          </p:cNvSpPr>
          <p:nvPr>
            <p:ph/>
          </p:nvPr>
        </p:nvSpPr>
        <p:spPr>
          <a:xfrm>
            <a:off x="360000" y="2078666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Грошове  забезпечення  військовослужбовців</a:t>
            </a:r>
            <a:r>
              <a:rPr lang="en-US" sz="700"/>
              <a:t> </a:t>
            </a:r>
          </a:p>
        </p:txBody>
      </p:sp>
      <p:sp>
        <p:nvSpPr>
          <p:cNvPr id="830" name="TextBox 829"/>
          <p:cNvSpPr>
            <a:spLocks noGrp="1"/>
          </p:cNvSpPr>
          <p:nvPr>
            <p:ph/>
          </p:nvPr>
        </p:nvSpPr>
        <p:spPr>
          <a:xfrm>
            <a:off x="2556000" y="207866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2112</a:t>
            </a:r>
            <a:r>
              <a:rPr lang="en-US" sz="600"/>
              <a:t> </a:t>
            </a:r>
          </a:p>
        </p:txBody>
      </p:sp>
      <p:sp>
        <p:nvSpPr>
          <p:cNvPr id="836" name="TextBox 835"/>
          <p:cNvSpPr>
            <a:spLocks noGrp="1"/>
          </p:cNvSpPr>
          <p:nvPr>
            <p:ph/>
          </p:nvPr>
        </p:nvSpPr>
        <p:spPr>
          <a:xfrm>
            <a:off x="2988000" y="207866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120</a:t>
            </a:r>
            <a:r>
              <a:rPr lang="en-US" sz="600"/>
              <a:t> </a:t>
            </a:r>
          </a:p>
        </p:txBody>
      </p:sp>
      <p:sp>
        <p:nvSpPr>
          <p:cNvPr id="842" name="TextBox 841"/>
          <p:cNvSpPr>
            <a:spLocks noGrp="1"/>
          </p:cNvSpPr>
          <p:nvPr>
            <p:ph/>
          </p:nvPr>
        </p:nvSpPr>
        <p:spPr>
          <a:xfrm>
            <a:off x="3348000" y="2078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48" name="TextBox 847"/>
          <p:cNvSpPr>
            <a:spLocks noGrp="1"/>
          </p:cNvSpPr>
          <p:nvPr>
            <p:ph/>
          </p:nvPr>
        </p:nvSpPr>
        <p:spPr>
          <a:xfrm>
            <a:off x="3931238" y="2078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54" name="TextBox 853"/>
          <p:cNvSpPr>
            <a:spLocks noGrp="1"/>
          </p:cNvSpPr>
          <p:nvPr>
            <p:ph/>
          </p:nvPr>
        </p:nvSpPr>
        <p:spPr>
          <a:xfrm>
            <a:off x="4514476" y="2078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60" name="TextBox 859"/>
          <p:cNvSpPr>
            <a:spLocks noGrp="1"/>
          </p:cNvSpPr>
          <p:nvPr>
            <p:ph/>
          </p:nvPr>
        </p:nvSpPr>
        <p:spPr>
          <a:xfrm>
            <a:off x="5097714" y="2078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66" name="TextBox 865"/>
          <p:cNvSpPr>
            <a:spLocks noGrp="1"/>
          </p:cNvSpPr>
          <p:nvPr>
            <p:ph/>
          </p:nvPr>
        </p:nvSpPr>
        <p:spPr>
          <a:xfrm>
            <a:off x="5680952" y="2078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72" name="TextBox 871"/>
          <p:cNvSpPr>
            <a:spLocks noGrp="1"/>
          </p:cNvSpPr>
          <p:nvPr>
            <p:ph/>
          </p:nvPr>
        </p:nvSpPr>
        <p:spPr>
          <a:xfrm>
            <a:off x="6264190" y="2078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78" name="TextBox 877"/>
          <p:cNvSpPr>
            <a:spLocks noGrp="1"/>
          </p:cNvSpPr>
          <p:nvPr>
            <p:ph/>
          </p:nvPr>
        </p:nvSpPr>
        <p:spPr>
          <a:xfrm>
            <a:off x="6847428" y="2078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84" name="TextBox 883"/>
          <p:cNvSpPr>
            <a:spLocks noGrp="1"/>
          </p:cNvSpPr>
          <p:nvPr>
            <p:ph/>
          </p:nvPr>
        </p:nvSpPr>
        <p:spPr>
          <a:xfrm>
            <a:off x="7430666" y="2078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90" name="TextBox 889"/>
          <p:cNvSpPr>
            <a:spLocks noGrp="1"/>
          </p:cNvSpPr>
          <p:nvPr>
            <p:ph/>
          </p:nvPr>
        </p:nvSpPr>
        <p:spPr>
          <a:xfrm>
            <a:off x="8013904" y="2078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96" name="TextBox 895"/>
          <p:cNvSpPr>
            <a:spLocks noGrp="1"/>
          </p:cNvSpPr>
          <p:nvPr>
            <p:ph/>
          </p:nvPr>
        </p:nvSpPr>
        <p:spPr>
          <a:xfrm>
            <a:off x="8597143" y="2078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02" name="TextBox 901"/>
          <p:cNvSpPr>
            <a:spLocks noGrp="1"/>
          </p:cNvSpPr>
          <p:nvPr>
            <p:ph/>
          </p:nvPr>
        </p:nvSpPr>
        <p:spPr>
          <a:xfrm>
            <a:off x="9180381" y="2078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08" name="TextBox 907"/>
          <p:cNvSpPr>
            <a:spLocks noGrp="1"/>
          </p:cNvSpPr>
          <p:nvPr>
            <p:ph/>
          </p:nvPr>
        </p:nvSpPr>
        <p:spPr>
          <a:xfrm>
            <a:off x="9763619" y="2078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14" name="TextBox 913"/>
          <p:cNvSpPr>
            <a:spLocks noGrp="1"/>
          </p:cNvSpPr>
          <p:nvPr>
            <p:ph/>
          </p:nvPr>
        </p:nvSpPr>
        <p:spPr>
          <a:xfrm>
            <a:off x="360000" y="2078666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20" name="TextBox 919"/>
          <p:cNvSpPr>
            <a:spLocks noGrp="1"/>
          </p:cNvSpPr>
          <p:nvPr>
            <p:ph/>
          </p:nvPr>
        </p:nvSpPr>
        <p:spPr>
          <a:xfrm>
            <a:off x="360000" y="2216762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26" name="TextBox 925"/>
          <p:cNvSpPr>
            <a:spLocks noGrp="1"/>
          </p:cNvSpPr>
          <p:nvPr>
            <p:ph/>
          </p:nvPr>
        </p:nvSpPr>
        <p:spPr>
          <a:xfrm>
            <a:off x="360000" y="2216762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Нарахування на оплату праці</a:t>
            </a:r>
            <a:r>
              <a:rPr lang="en-US" sz="700"/>
              <a:t> </a:t>
            </a:r>
          </a:p>
        </p:txBody>
      </p:sp>
      <p:sp>
        <p:nvSpPr>
          <p:cNvPr id="932" name="TextBox 931"/>
          <p:cNvSpPr>
            <a:spLocks noGrp="1"/>
          </p:cNvSpPr>
          <p:nvPr>
            <p:ph/>
          </p:nvPr>
        </p:nvSpPr>
        <p:spPr>
          <a:xfrm>
            <a:off x="2556000" y="221676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2120</a:t>
            </a:r>
            <a:r>
              <a:rPr lang="en-US" sz="600"/>
              <a:t> </a:t>
            </a:r>
          </a:p>
        </p:txBody>
      </p:sp>
      <p:sp>
        <p:nvSpPr>
          <p:cNvPr id="938" name="TextBox 937"/>
          <p:cNvSpPr>
            <a:spLocks noGrp="1"/>
          </p:cNvSpPr>
          <p:nvPr>
            <p:ph/>
          </p:nvPr>
        </p:nvSpPr>
        <p:spPr>
          <a:xfrm>
            <a:off x="2988000" y="221676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130</a:t>
            </a:r>
            <a:r>
              <a:rPr lang="en-US" sz="600"/>
              <a:t> </a:t>
            </a:r>
          </a:p>
        </p:txBody>
      </p:sp>
      <p:sp>
        <p:nvSpPr>
          <p:cNvPr id="944" name="TextBox 943"/>
          <p:cNvSpPr>
            <a:spLocks noGrp="1"/>
          </p:cNvSpPr>
          <p:nvPr>
            <p:ph/>
          </p:nvPr>
        </p:nvSpPr>
        <p:spPr>
          <a:xfrm>
            <a:off x="3348000" y="2216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50" name="TextBox 949"/>
          <p:cNvSpPr>
            <a:spLocks noGrp="1"/>
          </p:cNvSpPr>
          <p:nvPr>
            <p:ph/>
          </p:nvPr>
        </p:nvSpPr>
        <p:spPr>
          <a:xfrm>
            <a:off x="3931238" y="2216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56" name="TextBox 955"/>
          <p:cNvSpPr>
            <a:spLocks noGrp="1"/>
          </p:cNvSpPr>
          <p:nvPr>
            <p:ph/>
          </p:nvPr>
        </p:nvSpPr>
        <p:spPr>
          <a:xfrm>
            <a:off x="4514476" y="2216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62" name="TextBox 961"/>
          <p:cNvSpPr>
            <a:spLocks noGrp="1"/>
          </p:cNvSpPr>
          <p:nvPr>
            <p:ph/>
          </p:nvPr>
        </p:nvSpPr>
        <p:spPr>
          <a:xfrm>
            <a:off x="5097714" y="2216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68" name="TextBox 967"/>
          <p:cNvSpPr>
            <a:spLocks noGrp="1"/>
          </p:cNvSpPr>
          <p:nvPr>
            <p:ph/>
          </p:nvPr>
        </p:nvSpPr>
        <p:spPr>
          <a:xfrm>
            <a:off x="5680952" y="2216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74" name="TextBox 973"/>
          <p:cNvSpPr>
            <a:spLocks noGrp="1"/>
          </p:cNvSpPr>
          <p:nvPr>
            <p:ph/>
          </p:nvPr>
        </p:nvSpPr>
        <p:spPr>
          <a:xfrm>
            <a:off x="6264190" y="2216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80" name="TextBox 979"/>
          <p:cNvSpPr>
            <a:spLocks noGrp="1"/>
          </p:cNvSpPr>
          <p:nvPr>
            <p:ph/>
          </p:nvPr>
        </p:nvSpPr>
        <p:spPr>
          <a:xfrm>
            <a:off x="6847428" y="2216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86" name="TextBox 985"/>
          <p:cNvSpPr>
            <a:spLocks noGrp="1"/>
          </p:cNvSpPr>
          <p:nvPr>
            <p:ph/>
          </p:nvPr>
        </p:nvSpPr>
        <p:spPr>
          <a:xfrm>
            <a:off x="7430666" y="2216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92" name="TextBox 991"/>
          <p:cNvSpPr>
            <a:spLocks noGrp="1"/>
          </p:cNvSpPr>
          <p:nvPr>
            <p:ph/>
          </p:nvPr>
        </p:nvSpPr>
        <p:spPr>
          <a:xfrm>
            <a:off x="8013904" y="2216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98" name="TextBox 997"/>
          <p:cNvSpPr>
            <a:spLocks noGrp="1"/>
          </p:cNvSpPr>
          <p:nvPr>
            <p:ph/>
          </p:nvPr>
        </p:nvSpPr>
        <p:spPr>
          <a:xfrm>
            <a:off x="8597143" y="2216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04" name="TextBox 1003"/>
          <p:cNvSpPr>
            <a:spLocks noGrp="1"/>
          </p:cNvSpPr>
          <p:nvPr>
            <p:ph/>
          </p:nvPr>
        </p:nvSpPr>
        <p:spPr>
          <a:xfrm>
            <a:off x="9180381" y="2216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10" name="TextBox 1009"/>
          <p:cNvSpPr>
            <a:spLocks noGrp="1"/>
          </p:cNvSpPr>
          <p:nvPr>
            <p:ph/>
          </p:nvPr>
        </p:nvSpPr>
        <p:spPr>
          <a:xfrm>
            <a:off x="9763619" y="2216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16" name="TextBox 1015"/>
          <p:cNvSpPr>
            <a:spLocks noGrp="1"/>
          </p:cNvSpPr>
          <p:nvPr>
            <p:ph/>
          </p:nvPr>
        </p:nvSpPr>
        <p:spPr>
          <a:xfrm>
            <a:off x="360000" y="2216762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22" name="TextBox 1021"/>
          <p:cNvSpPr>
            <a:spLocks noGrp="1"/>
          </p:cNvSpPr>
          <p:nvPr>
            <p:ph/>
          </p:nvPr>
        </p:nvSpPr>
        <p:spPr>
          <a:xfrm>
            <a:off x="360000" y="2354857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28" name="TextBox 1027"/>
          <p:cNvSpPr>
            <a:spLocks noGrp="1"/>
          </p:cNvSpPr>
          <p:nvPr>
            <p:ph/>
          </p:nvPr>
        </p:nvSpPr>
        <p:spPr>
          <a:xfrm>
            <a:off x="360000" y="2354857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Використання товарів і послуг</a:t>
            </a:r>
            <a:r>
              <a:rPr lang="en-US" sz="700"/>
              <a:t> </a:t>
            </a:r>
          </a:p>
        </p:txBody>
      </p:sp>
      <p:sp>
        <p:nvSpPr>
          <p:cNvPr id="1034" name="TextBox 1033"/>
          <p:cNvSpPr>
            <a:spLocks noGrp="1"/>
          </p:cNvSpPr>
          <p:nvPr>
            <p:ph/>
          </p:nvPr>
        </p:nvSpPr>
        <p:spPr>
          <a:xfrm>
            <a:off x="2556000" y="2354857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2200</a:t>
            </a:r>
            <a:r>
              <a:rPr lang="en-US" sz="600"/>
              <a:t> </a:t>
            </a:r>
          </a:p>
        </p:txBody>
      </p:sp>
      <p:sp>
        <p:nvSpPr>
          <p:cNvPr id="1040" name="TextBox 1039"/>
          <p:cNvSpPr>
            <a:spLocks noGrp="1"/>
          </p:cNvSpPr>
          <p:nvPr>
            <p:ph/>
          </p:nvPr>
        </p:nvSpPr>
        <p:spPr>
          <a:xfrm>
            <a:off x="2988000" y="2354857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140</a:t>
            </a:r>
            <a:r>
              <a:rPr lang="en-US" sz="600"/>
              <a:t> </a:t>
            </a:r>
          </a:p>
        </p:txBody>
      </p:sp>
      <p:sp>
        <p:nvSpPr>
          <p:cNvPr id="1046" name="TextBox 1045"/>
          <p:cNvSpPr>
            <a:spLocks noGrp="1"/>
          </p:cNvSpPr>
          <p:nvPr>
            <p:ph/>
          </p:nvPr>
        </p:nvSpPr>
        <p:spPr>
          <a:xfrm>
            <a:off x="3348000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52" name="TextBox 1051"/>
          <p:cNvSpPr>
            <a:spLocks noGrp="1"/>
          </p:cNvSpPr>
          <p:nvPr>
            <p:ph/>
          </p:nvPr>
        </p:nvSpPr>
        <p:spPr>
          <a:xfrm>
            <a:off x="3931238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58" name="TextBox 1057"/>
          <p:cNvSpPr>
            <a:spLocks noGrp="1"/>
          </p:cNvSpPr>
          <p:nvPr>
            <p:ph/>
          </p:nvPr>
        </p:nvSpPr>
        <p:spPr>
          <a:xfrm>
            <a:off x="4514476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64" name="TextBox 1063"/>
          <p:cNvSpPr>
            <a:spLocks noGrp="1"/>
          </p:cNvSpPr>
          <p:nvPr>
            <p:ph/>
          </p:nvPr>
        </p:nvSpPr>
        <p:spPr>
          <a:xfrm>
            <a:off x="5097714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70" name="TextBox 1069"/>
          <p:cNvSpPr>
            <a:spLocks noGrp="1"/>
          </p:cNvSpPr>
          <p:nvPr>
            <p:ph/>
          </p:nvPr>
        </p:nvSpPr>
        <p:spPr>
          <a:xfrm>
            <a:off x="5680952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76" name="TextBox 1075"/>
          <p:cNvSpPr>
            <a:spLocks noGrp="1"/>
          </p:cNvSpPr>
          <p:nvPr>
            <p:ph/>
          </p:nvPr>
        </p:nvSpPr>
        <p:spPr>
          <a:xfrm>
            <a:off x="6264190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82" name="TextBox 1081"/>
          <p:cNvSpPr>
            <a:spLocks noGrp="1"/>
          </p:cNvSpPr>
          <p:nvPr>
            <p:ph/>
          </p:nvPr>
        </p:nvSpPr>
        <p:spPr>
          <a:xfrm>
            <a:off x="6847428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88" name="TextBox 1087"/>
          <p:cNvSpPr>
            <a:spLocks noGrp="1"/>
          </p:cNvSpPr>
          <p:nvPr>
            <p:ph/>
          </p:nvPr>
        </p:nvSpPr>
        <p:spPr>
          <a:xfrm>
            <a:off x="7430666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94" name="TextBox 1093"/>
          <p:cNvSpPr>
            <a:spLocks noGrp="1"/>
          </p:cNvSpPr>
          <p:nvPr>
            <p:ph/>
          </p:nvPr>
        </p:nvSpPr>
        <p:spPr>
          <a:xfrm>
            <a:off x="8013904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00" name="TextBox 1099"/>
          <p:cNvSpPr>
            <a:spLocks noGrp="1"/>
          </p:cNvSpPr>
          <p:nvPr>
            <p:ph/>
          </p:nvPr>
        </p:nvSpPr>
        <p:spPr>
          <a:xfrm>
            <a:off x="8597143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06" name="TextBox 1105"/>
          <p:cNvSpPr>
            <a:spLocks noGrp="1"/>
          </p:cNvSpPr>
          <p:nvPr>
            <p:ph/>
          </p:nvPr>
        </p:nvSpPr>
        <p:spPr>
          <a:xfrm>
            <a:off x="9180381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12" name="TextBox 1111"/>
          <p:cNvSpPr>
            <a:spLocks noGrp="1"/>
          </p:cNvSpPr>
          <p:nvPr>
            <p:ph/>
          </p:nvPr>
        </p:nvSpPr>
        <p:spPr>
          <a:xfrm>
            <a:off x="9763619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18" name="TextBox 1117"/>
          <p:cNvSpPr>
            <a:spLocks noGrp="1"/>
          </p:cNvSpPr>
          <p:nvPr>
            <p:ph/>
          </p:nvPr>
        </p:nvSpPr>
        <p:spPr>
          <a:xfrm>
            <a:off x="360000" y="2354857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24" name="TextBox 1123"/>
          <p:cNvSpPr>
            <a:spLocks noGrp="1"/>
          </p:cNvSpPr>
          <p:nvPr>
            <p:ph/>
          </p:nvPr>
        </p:nvSpPr>
        <p:spPr>
          <a:xfrm>
            <a:off x="360000" y="2492952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30" name="TextBox 1129"/>
          <p:cNvSpPr>
            <a:spLocks noGrp="1"/>
          </p:cNvSpPr>
          <p:nvPr>
            <p:ph/>
          </p:nvPr>
        </p:nvSpPr>
        <p:spPr>
          <a:xfrm>
            <a:off x="360000" y="2492952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Предмети, матеріали, обладнання та інвентар</a:t>
            </a:r>
            <a:r>
              <a:rPr lang="en-US" sz="700"/>
              <a:t> </a:t>
            </a:r>
          </a:p>
        </p:txBody>
      </p:sp>
      <p:sp>
        <p:nvSpPr>
          <p:cNvPr id="1136" name="TextBox 1135"/>
          <p:cNvSpPr>
            <a:spLocks noGrp="1"/>
          </p:cNvSpPr>
          <p:nvPr>
            <p:ph/>
          </p:nvPr>
        </p:nvSpPr>
        <p:spPr>
          <a:xfrm>
            <a:off x="2556000" y="249295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2210</a:t>
            </a:r>
            <a:r>
              <a:rPr lang="en-US" sz="600"/>
              <a:t> </a:t>
            </a:r>
          </a:p>
        </p:txBody>
      </p:sp>
      <p:sp>
        <p:nvSpPr>
          <p:cNvPr id="1142" name="TextBox 1141"/>
          <p:cNvSpPr>
            <a:spLocks noGrp="1"/>
          </p:cNvSpPr>
          <p:nvPr>
            <p:ph/>
          </p:nvPr>
        </p:nvSpPr>
        <p:spPr>
          <a:xfrm>
            <a:off x="2988000" y="249295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150</a:t>
            </a:r>
            <a:r>
              <a:rPr lang="en-US" sz="600"/>
              <a:t> </a:t>
            </a:r>
          </a:p>
        </p:txBody>
      </p:sp>
      <p:sp>
        <p:nvSpPr>
          <p:cNvPr id="1148" name="TextBox 1147"/>
          <p:cNvSpPr>
            <a:spLocks noGrp="1"/>
          </p:cNvSpPr>
          <p:nvPr>
            <p:ph/>
          </p:nvPr>
        </p:nvSpPr>
        <p:spPr>
          <a:xfrm>
            <a:off x="3348000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54" name="TextBox 1153"/>
          <p:cNvSpPr>
            <a:spLocks noGrp="1"/>
          </p:cNvSpPr>
          <p:nvPr>
            <p:ph/>
          </p:nvPr>
        </p:nvSpPr>
        <p:spPr>
          <a:xfrm>
            <a:off x="3931238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60" name="TextBox 1159"/>
          <p:cNvSpPr>
            <a:spLocks noGrp="1"/>
          </p:cNvSpPr>
          <p:nvPr>
            <p:ph/>
          </p:nvPr>
        </p:nvSpPr>
        <p:spPr>
          <a:xfrm>
            <a:off x="4514476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66" name="TextBox 1165"/>
          <p:cNvSpPr>
            <a:spLocks noGrp="1"/>
          </p:cNvSpPr>
          <p:nvPr>
            <p:ph/>
          </p:nvPr>
        </p:nvSpPr>
        <p:spPr>
          <a:xfrm>
            <a:off x="5097714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72" name="TextBox 1171"/>
          <p:cNvSpPr>
            <a:spLocks noGrp="1"/>
          </p:cNvSpPr>
          <p:nvPr>
            <p:ph/>
          </p:nvPr>
        </p:nvSpPr>
        <p:spPr>
          <a:xfrm>
            <a:off x="5680952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78" name="TextBox 1177"/>
          <p:cNvSpPr>
            <a:spLocks noGrp="1"/>
          </p:cNvSpPr>
          <p:nvPr>
            <p:ph/>
          </p:nvPr>
        </p:nvSpPr>
        <p:spPr>
          <a:xfrm>
            <a:off x="6264190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84" name="TextBox 1183"/>
          <p:cNvSpPr>
            <a:spLocks noGrp="1"/>
          </p:cNvSpPr>
          <p:nvPr>
            <p:ph/>
          </p:nvPr>
        </p:nvSpPr>
        <p:spPr>
          <a:xfrm>
            <a:off x="6847428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90" name="TextBox 1189"/>
          <p:cNvSpPr>
            <a:spLocks noGrp="1"/>
          </p:cNvSpPr>
          <p:nvPr>
            <p:ph/>
          </p:nvPr>
        </p:nvSpPr>
        <p:spPr>
          <a:xfrm>
            <a:off x="7430666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96" name="TextBox 1195"/>
          <p:cNvSpPr>
            <a:spLocks noGrp="1"/>
          </p:cNvSpPr>
          <p:nvPr>
            <p:ph/>
          </p:nvPr>
        </p:nvSpPr>
        <p:spPr>
          <a:xfrm>
            <a:off x="8013904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02" name="TextBox 1201"/>
          <p:cNvSpPr>
            <a:spLocks noGrp="1"/>
          </p:cNvSpPr>
          <p:nvPr>
            <p:ph/>
          </p:nvPr>
        </p:nvSpPr>
        <p:spPr>
          <a:xfrm>
            <a:off x="8597143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08" name="TextBox 1207"/>
          <p:cNvSpPr>
            <a:spLocks noGrp="1"/>
          </p:cNvSpPr>
          <p:nvPr>
            <p:ph/>
          </p:nvPr>
        </p:nvSpPr>
        <p:spPr>
          <a:xfrm>
            <a:off x="9180381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14" name="TextBox 1213"/>
          <p:cNvSpPr>
            <a:spLocks noGrp="1"/>
          </p:cNvSpPr>
          <p:nvPr>
            <p:ph/>
          </p:nvPr>
        </p:nvSpPr>
        <p:spPr>
          <a:xfrm>
            <a:off x="9763619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20" name="TextBox 1219"/>
          <p:cNvSpPr>
            <a:spLocks noGrp="1"/>
          </p:cNvSpPr>
          <p:nvPr>
            <p:ph/>
          </p:nvPr>
        </p:nvSpPr>
        <p:spPr>
          <a:xfrm>
            <a:off x="360000" y="2492952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26" name="TextBox 1225"/>
          <p:cNvSpPr>
            <a:spLocks noGrp="1"/>
          </p:cNvSpPr>
          <p:nvPr>
            <p:ph/>
          </p:nvPr>
        </p:nvSpPr>
        <p:spPr>
          <a:xfrm>
            <a:off x="360000" y="2631047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32" name="TextBox 1231"/>
          <p:cNvSpPr>
            <a:spLocks noGrp="1"/>
          </p:cNvSpPr>
          <p:nvPr>
            <p:ph/>
          </p:nvPr>
        </p:nvSpPr>
        <p:spPr>
          <a:xfrm>
            <a:off x="360000" y="2631047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Медикаменти та перев’язувальні матеріали</a:t>
            </a:r>
            <a:r>
              <a:rPr lang="en-US" sz="700"/>
              <a:t> </a:t>
            </a:r>
          </a:p>
        </p:txBody>
      </p:sp>
      <p:sp>
        <p:nvSpPr>
          <p:cNvPr id="1238" name="TextBox 1237"/>
          <p:cNvSpPr>
            <a:spLocks noGrp="1"/>
          </p:cNvSpPr>
          <p:nvPr>
            <p:ph/>
          </p:nvPr>
        </p:nvSpPr>
        <p:spPr>
          <a:xfrm>
            <a:off x="2556000" y="2631047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2220</a:t>
            </a:r>
            <a:r>
              <a:rPr lang="en-US" sz="600"/>
              <a:t> </a:t>
            </a:r>
          </a:p>
        </p:txBody>
      </p:sp>
      <p:sp>
        <p:nvSpPr>
          <p:cNvPr id="1244" name="TextBox 1243"/>
          <p:cNvSpPr>
            <a:spLocks noGrp="1"/>
          </p:cNvSpPr>
          <p:nvPr>
            <p:ph/>
          </p:nvPr>
        </p:nvSpPr>
        <p:spPr>
          <a:xfrm>
            <a:off x="2988000" y="2631047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160</a:t>
            </a:r>
            <a:r>
              <a:rPr lang="en-US" sz="600"/>
              <a:t> </a:t>
            </a:r>
          </a:p>
        </p:txBody>
      </p:sp>
      <p:sp>
        <p:nvSpPr>
          <p:cNvPr id="1250" name="TextBox 1249"/>
          <p:cNvSpPr>
            <a:spLocks noGrp="1"/>
          </p:cNvSpPr>
          <p:nvPr>
            <p:ph/>
          </p:nvPr>
        </p:nvSpPr>
        <p:spPr>
          <a:xfrm>
            <a:off x="3348000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56" name="TextBox 1255"/>
          <p:cNvSpPr>
            <a:spLocks noGrp="1"/>
          </p:cNvSpPr>
          <p:nvPr>
            <p:ph/>
          </p:nvPr>
        </p:nvSpPr>
        <p:spPr>
          <a:xfrm>
            <a:off x="3931238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62" name="TextBox 1261"/>
          <p:cNvSpPr>
            <a:spLocks noGrp="1"/>
          </p:cNvSpPr>
          <p:nvPr>
            <p:ph/>
          </p:nvPr>
        </p:nvSpPr>
        <p:spPr>
          <a:xfrm>
            <a:off x="4514476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68" name="TextBox 1267"/>
          <p:cNvSpPr>
            <a:spLocks noGrp="1"/>
          </p:cNvSpPr>
          <p:nvPr>
            <p:ph/>
          </p:nvPr>
        </p:nvSpPr>
        <p:spPr>
          <a:xfrm>
            <a:off x="5097714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74" name="TextBox 1273"/>
          <p:cNvSpPr>
            <a:spLocks noGrp="1"/>
          </p:cNvSpPr>
          <p:nvPr>
            <p:ph/>
          </p:nvPr>
        </p:nvSpPr>
        <p:spPr>
          <a:xfrm>
            <a:off x="5680952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80" name="TextBox 1279"/>
          <p:cNvSpPr>
            <a:spLocks noGrp="1"/>
          </p:cNvSpPr>
          <p:nvPr>
            <p:ph/>
          </p:nvPr>
        </p:nvSpPr>
        <p:spPr>
          <a:xfrm>
            <a:off x="6264190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86" name="TextBox 1285"/>
          <p:cNvSpPr>
            <a:spLocks noGrp="1"/>
          </p:cNvSpPr>
          <p:nvPr>
            <p:ph/>
          </p:nvPr>
        </p:nvSpPr>
        <p:spPr>
          <a:xfrm>
            <a:off x="6847428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92" name="TextBox 1291"/>
          <p:cNvSpPr>
            <a:spLocks noGrp="1"/>
          </p:cNvSpPr>
          <p:nvPr>
            <p:ph/>
          </p:nvPr>
        </p:nvSpPr>
        <p:spPr>
          <a:xfrm>
            <a:off x="7430666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98" name="TextBox 1297"/>
          <p:cNvSpPr>
            <a:spLocks noGrp="1"/>
          </p:cNvSpPr>
          <p:nvPr>
            <p:ph/>
          </p:nvPr>
        </p:nvSpPr>
        <p:spPr>
          <a:xfrm>
            <a:off x="8013904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04" name="TextBox 1303"/>
          <p:cNvSpPr>
            <a:spLocks noGrp="1"/>
          </p:cNvSpPr>
          <p:nvPr>
            <p:ph/>
          </p:nvPr>
        </p:nvSpPr>
        <p:spPr>
          <a:xfrm>
            <a:off x="8597143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10" name="TextBox 1309"/>
          <p:cNvSpPr>
            <a:spLocks noGrp="1"/>
          </p:cNvSpPr>
          <p:nvPr>
            <p:ph/>
          </p:nvPr>
        </p:nvSpPr>
        <p:spPr>
          <a:xfrm>
            <a:off x="9180381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16" name="TextBox 1315"/>
          <p:cNvSpPr>
            <a:spLocks noGrp="1"/>
          </p:cNvSpPr>
          <p:nvPr>
            <p:ph/>
          </p:nvPr>
        </p:nvSpPr>
        <p:spPr>
          <a:xfrm>
            <a:off x="9763619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22" name="TextBox 1321"/>
          <p:cNvSpPr>
            <a:spLocks noGrp="1"/>
          </p:cNvSpPr>
          <p:nvPr>
            <p:ph/>
          </p:nvPr>
        </p:nvSpPr>
        <p:spPr>
          <a:xfrm>
            <a:off x="360000" y="2631047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28" name="TextBox 1327"/>
          <p:cNvSpPr>
            <a:spLocks noGrp="1"/>
          </p:cNvSpPr>
          <p:nvPr>
            <p:ph/>
          </p:nvPr>
        </p:nvSpPr>
        <p:spPr>
          <a:xfrm>
            <a:off x="360000" y="2769143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34" name="TextBox 1333"/>
          <p:cNvSpPr>
            <a:spLocks noGrp="1"/>
          </p:cNvSpPr>
          <p:nvPr>
            <p:ph/>
          </p:nvPr>
        </p:nvSpPr>
        <p:spPr>
          <a:xfrm>
            <a:off x="360000" y="2769143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Продукти харчування</a:t>
            </a:r>
            <a:r>
              <a:rPr lang="en-US" sz="700"/>
              <a:t> </a:t>
            </a:r>
          </a:p>
        </p:txBody>
      </p:sp>
      <p:sp>
        <p:nvSpPr>
          <p:cNvPr id="1340" name="TextBox 1339"/>
          <p:cNvSpPr>
            <a:spLocks noGrp="1"/>
          </p:cNvSpPr>
          <p:nvPr>
            <p:ph/>
          </p:nvPr>
        </p:nvSpPr>
        <p:spPr>
          <a:xfrm>
            <a:off x="2556000" y="2769143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2230</a:t>
            </a:r>
            <a:r>
              <a:rPr lang="en-US" sz="600"/>
              <a:t> </a:t>
            </a:r>
          </a:p>
        </p:txBody>
      </p:sp>
      <p:sp>
        <p:nvSpPr>
          <p:cNvPr id="1346" name="TextBox 1345"/>
          <p:cNvSpPr>
            <a:spLocks noGrp="1"/>
          </p:cNvSpPr>
          <p:nvPr>
            <p:ph/>
          </p:nvPr>
        </p:nvSpPr>
        <p:spPr>
          <a:xfrm>
            <a:off x="2988000" y="2769143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170</a:t>
            </a:r>
            <a:r>
              <a:rPr lang="en-US" sz="600"/>
              <a:t> </a:t>
            </a:r>
          </a:p>
        </p:txBody>
      </p:sp>
      <p:sp>
        <p:nvSpPr>
          <p:cNvPr id="1352" name="TextBox 1351"/>
          <p:cNvSpPr>
            <a:spLocks noGrp="1"/>
          </p:cNvSpPr>
          <p:nvPr>
            <p:ph/>
          </p:nvPr>
        </p:nvSpPr>
        <p:spPr>
          <a:xfrm>
            <a:off x="3348000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58" name="TextBox 1357"/>
          <p:cNvSpPr>
            <a:spLocks noGrp="1"/>
          </p:cNvSpPr>
          <p:nvPr>
            <p:ph/>
          </p:nvPr>
        </p:nvSpPr>
        <p:spPr>
          <a:xfrm>
            <a:off x="3931238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64" name="TextBox 1363"/>
          <p:cNvSpPr>
            <a:spLocks noGrp="1"/>
          </p:cNvSpPr>
          <p:nvPr>
            <p:ph/>
          </p:nvPr>
        </p:nvSpPr>
        <p:spPr>
          <a:xfrm>
            <a:off x="4514476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70" name="TextBox 1369"/>
          <p:cNvSpPr>
            <a:spLocks noGrp="1"/>
          </p:cNvSpPr>
          <p:nvPr>
            <p:ph/>
          </p:nvPr>
        </p:nvSpPr>
        <p:spPr>
          <a:xfrm>
            <a:off x="5097714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76" name="TextBox 1375"/>
          <p:cNvSpPr>
            <a:spLocks noGrp="1"/>
          </p:cNvSpPr>
          <p:nvPr>
            <p:ph/>
          </p:nvPr>
        </p:nvSpPr>
        <p:spPr>
          <a:xfrm>
            <a:off x="5680952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82" name="TextBox 1381"/>
          <p:cNvSpPr>
            <a:spLocks noGrp="1"/>
          </p:cNvSpPr>
          <p:nvPr>
            <p:ph/>
          </p:nvPr>
        </p:nvSpPr>
        <p:spPr>
          <a:xfrm>
            <a:off x="6264190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88" name="TextBox 1387"/>
          <p:cNvSpPr>
            <a:spLocks noGrp="1"/>
          </p:cNvSpPr>
          <p:nvPr>
            <p:ph/>
          </p:nvPr>
        </p:nvSpPr>
        <p:spPr>
          <a:xfrm>
            <a:off x="6847428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94" name="TextBox 1393"/>
          <p:cNvSpPr>
            <a:spLocks noGrp="1"/>
          </p:cNvSpPr>
          <p:nvPr>
            <p:ph/>
          </p:nvPr>
        </p:nvSpPr>
        <p:spPr>
          <a:xfrm>
            <a:off x="7430666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00" name="TextBox 1399"/>
          <p:cNvSpPr>
            <a:spLocks noGrp="1"/>
          </p:cNvSpPr>
          <p:nvPr>
            <p:ph/>
          </p:nvPr>
        </p:nvSpPr>
        <p:spPr>
          <a:xfrm>
            <a:off x="8013904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06" name="TextBox 1405"/>
          <p:cNvSpPr>
            <a:spLocks noGrp="1"/>
          </p:cNvSpPr>
          <p:nvPr>
            <p:ph/>
          </p:nvPr>
        </p:nvSpPr>
        <p:spPr>
          <a:xfrm>
            <a:off x="8597143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12" name="TextBox 1411"/>
          <p:cNvSpPr>
            <a:spLocks noGrp="1"/>
          </p:cNvSpPr>
          <p:nvPr>
            <p:ph/>
          </p:nvPr>
        </p:nvSpPr>
        <p:spPr>
          <a:xfrm>
            <a:off x="9180381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18" name="TextBox 1417"/>
          <p:cNvSpPr>
            <a:spLocks noGrp="1"/>
          </p:cNvSpPr>
          <p:nvPr>
            <p:ph/>
          </p:nvPr>
        </p:nvSpPr>
        <p:spPr>
          <a:xfrm>
            <a:off x="9763619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24" name="TextBox 1423"/>
          <p:cNvSpPr>
            <a:spLocks noGrp="1"/>
          </p:cNvSpPr>
          <p:nvPr>
            <p:ph/>
          </p:nvPr>
        </p:nvSpPr>
        <p:spPr>
          <a:xfrm>
            <a:off x="360000" y="2769143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30" name="TextBox 1429"/>
          <p:cNvSpPr>
            <a:spLocks noGrp="1"/>
          </p:cNvSpPr>
          <p:nvPr>
            <p:ph/>
          </p:nvPr>
        </p:nvSpPr>
        <p:spPr>
          <a:xfrm>
            <a:off x="360000" y="2907238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36" name="TextBox 1435"/>
          <p:cNvSpPr>
            <a:spLocks noGrp="1"/>
          </p:cNvSpPr>
          <p:nvPr>
            <p:ph/>
          </p:nvPr>
        </p:nvSpPr>
        <p:spPr>
          <a:xfrm>
            <a:off x="360000" y="2907238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Оплата послуг (крім комунальних)</a:t>
            </a:r>
            <a:r>
              <a:rPr lang="en-US" sz="700"/>
              <a:t> </a:t>
            </a:r>
          </a:p>
        </p:txBody>
      </p:sp>
      <p:sp>
        <p:nvSpPr>
          <p:cNvPr id="1442" name="TextBox 1441"/>
          <p:cNvSpPr>
            <a:spLocks noGrp="1"/>
          </p:cNvSpPr>
          <p:nvPr>
            <p:ph/>
          </p:nvPr>
        </p:nvSpPr>
        <p:spPr>
          <a:xfrm>
            <a:off x="2556000" y="2907238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2240</a:t>
            </a:r>
            <a:r>
              <a:rPr lang="en-US" sz="600"/>
              <a:t> </a:t>
            </a:r>
          </a:p>
        </p:txBody>
      </p:sp>
      <p:sp>
        <p:nvSpPr>
          <p:cNvPr id="1448" name="TextBox 1447"/>
          <p:cNvSpPr>
            <a:spLocks noGrp="1"/>
          </p:cNvSpPr>
          <p:nvPr>
            <p:ph/>
          </p:nvPr>
        </p:nvSpPr>
        <p:spPr>
          <a:xfrm>
            <a:off x="2988000" y="2907238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180</a:t>
            </a:r>
            <a:r>
              <a:rPr lang="en-US" sz="600"/>
              <a:t> </a:t>
            </a:r>
          </a:p>
        </p:txBody>
      </p:sp>
      <p:sp>
        <p:nvSpPr>
          <p:cNvPr id="1454" name="TextBox 1453"/>
          <p:cNvSpPr>
            <a:spLocks noGrp="1"/>
          </p:cNvSpPr>
          <p:nvPr>
            <p:ph/>
          </p:nvPr>
        </p:nvSpPr>
        <p:spPr>
          <a:xfrm>
            <a:off x="3348000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60" name="TextBox 1459"/>
          <p:cNvSpPr>
            <a:spLocks noGrp="1"/>
          </p:cNvSpPr>
          <p:nvPr>
            <p:ph/>
          </p:nvPr>
        </p:nvSpPr>
        <p:spPr>
          <a:xfrm>
            <a:off x="3931238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66" name="TextBox 1465"/>
          <p:cNvSpPr>
            <a:spLocks noGrp="1"/>
          </p:cNvSpPr>
          <p:nvPr>
            <p:ph/>
          </p:nvPr>
        </p:nvSpPr>
        <p:spPr>
          <a:xfrm>
            <a:off x="4514476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72" name="TextBox 1471"/>
          <p:cNvSpPr>
            <a:spLocks noGrp="1"/>
          </p:cNvSpPr>
          <p:nvPr>
            <p:ph/>
          </p:nvPr>
        </p:nvSpPr>
        <p:spPr>
          <a:xfrm>
            <a:off x="5097714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78" name="TextBox 1477"/>
          <p:cNvSpPr>
            <a:spLocks noGrp="1"/>
          </p:cNvSpPr>
          <p:nvPr>
            <p:ph/>
          </p:nvPr>
        </p:nvSpPr>
        <p:spPr>
          <a:xfrm>
            <a:off x="5680952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84" name="TextBox 1483"/>
          <p:cNvSpPr>
            <a:spLocks noGrp="1"/>
          </p:cNvSpPr>
          <p:nvPr>
            <p:ph/>
          </p:nvPr>
        </p:nvSpPr>
        <p:spPr>
          <a:xfrm>
            <a:off x="6264190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90" name="TextBox 1489"/>
          <p:cNvSpPr>
            <a:spLocks noGrp="1"/>
          </p:cNvSpPr>
          <p:nvPr>
            <p:ph/>
          </p:nvPr>
        </p:nvSpPr>
        <p:spPr>
          <a:xfrm>
            <a:off x="6847428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96" name="TextBox 1495"/>
          <p:cNvSpPr>
            <a:spLocks noGrp="1"/>
          </p:cNvSpPr>
          <p:nvPr>
            <p:ph/>
          </p:nvPr>
        </p:nvSpPr>
        <p:spPr>
          <a:xfrm>
            <a:off x="7430666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02" name="TextBox 1501"/>
          <p:cNvSpPr>
            <a:spLocks noGrp="1"/>
          </p:cNvSpPr>
          <p:nvPr>
            <p:ph/>
          </p:nvPr>
        </p:nvSpPr>
        <p:spPr>
          <a:xfrm>
            <a:off x="8013904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08" name="TextBox 1507"/>
          <p:cNvSpPr>
            <a:spLocks noGrp="1"/>
          </p:cNvSpPr>
          <p:nvPr>
            <p:ph/>
          </p:nvPr>
        </p:nvSpPr>
        <p:spPr>
          <a:xfrm>
            <a:off x="8597143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14" name="TextBox 1513"/>
          <p:cNvSpPr>
            <a:spLocks noGrp="1"/>
          </p:cNvSpPr>
          <p:nvPr>
            <p:ph/>
          </p:nvPr>
        </p:nvSpPr>
        <p:spPr>
          <a:xfrm>
            <a:off x="9180381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20" name="TextBox 1519"/>
          <p:cNvSpPr>
            <a:spLocks noGrp="1"/>
          </p:cNvSpPr>
          <p:nvPr>
            <p:ph/>
          </p:nvPr>
        </p:nvSpPr>
        <p:spPr>
          <a:xfrm>
            <a:off x="9763619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26" name="TextBox 1525"/>
          <p:cNvSpPr>
            <a:spLocks noGrp="1"/>
          </p:cNvSpPr>
          <p:nvPr>
            <p:ph/>
          </p:nvPr>
        </p:nvSpPr>
        <p:spPr>
          <a:xfrm>
            <a:off x="360000" y="2907238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32" name="TextBox 1531"/>
          <p:cNvSpPr>
            <a:spLocks noGrp="1"/>
          </p:cNvSpPr>
          <p:nvPr>
            <p:ph/>
          </p:nvPr>
        </p:nvSpPr>
        <p:spPr>
          <a:xfrm>
            <a:off x="360000" y="3045333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38" name="TextBox 1537"/>
          <p:cNvSpPr>
            <a:spLocks noGrp="1"/>
          </p:cNvSpPr>
          <p:nvPr>
            <p:ph/>
          </p:nvPr>
        </p:nvSpPr>
        <p:spPr>
          <a:xfrm>
            <a:off x="360000" y="3045333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Видатки на відрядження</a:t>
            </a:r>
            <a:r>
              <a:rPr lang="en-US" sz="700"/>
              <a:t> </a:t>
            </a:r>
          </a:p>
        </p:txBody>
      </p:sp>
      <p:sp>
        <p:nvSpPr>
          <p:cNvPr id="1544" name="TextBox 1543"/>
          <p:cNvSpPr>
            <a:spLocks noGrp="1"/>
          </p:cNvSpPr>
          <p:nvPr>
            <p:ph/>
          </p:nvPr>
        </p:nvSpPr>
        <p:spPr>
          <a:xfrm>
            <a:off x="2556000" y="3045333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2250</a:t>
            </a:r>
            <a:r>
              <a:rPr lang="en-US" sz="600"/>
              <a:t> </a:t>
            </a:r>
          </a:p>
        </p:txBody>
      </p:sp>
      <p:sp>
        <p:nvSpPr>
          <p:cNvPr id="1550" name="TextBox 1549"/>
          <p:cNvSpPr>
            <a:spLocks noGrp="1"/>
          </p:cNvSpPr>
          <p:nvPr>
            <p:ph/>
          </p:nvPr>
        </p:nvSpPr>
        <p:spPr>
          <a:xfrm>
            <a:off x="2988000" y="3045333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190</a:t>
            </a:r>
            <a:r>
              <a:rPr lang="en-US" sz="600"/>
              <a:t> </a:t>
            </a:r>
          </a:p>
        </p:txBody>
      </p:sp>
      <p:sp>
        <p:nvSpPr>
          <p:cNvPr id="1556" name="TextBox 1555"/>
          <p:cNvSpPr>
            <a:spLocks noGrp="1"/>
          </p:cNvSpPr>
          <p:nvPr>
            <p:ph/>
          </p:nvPr>
        </p:nvSpPr>
        <p:spPr>
          <a:xfrm>
            <a:off x="3348000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62" name="TextBox 1561"/>
          <p:cNvSpPr>
            <a:spLocks noGrp="1"/>
          </p:cNvSpPr>
          <p:nvPr>
            <p:ph/>
          </p:nvPr>
        </p:nvSpPr>
        <p:spPr>
          <a:xfrm>
            <a:off x="3931238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68" name="TextBox 1567"/>
          <p:cNvSpPr>
            <a:spLocks noGrp="1"/>
          </p:cNvSpPr>
          <p:nvPr>
            <p:ph/>
          </p:nvPr>
        </p:nvSpPr>
        <p:spPr>
          <a:xfrm>
            <a:off x="4514476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74" name="TextBox 1573"/>
          <p:cNvSpPr>
            <a:spLocks noGrp="1"/>
          </p:cNvSpPr>
          <p:nvPr>
            <p:ph/>
          </p:nvPr>
        </p:nvSpPr>
        <p:spPr>
          <a:xfrm>
            <a:off x="5097714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80" name="TextBox 1579"/>
          <p:cNvSpPr>
            <a:spLocks noGrp="1"/>
          </p:cNvSpPr>
          <p:nvPr>
            <p:ph/>
          </p:nvPr>
        </p:nvSpPr>
        <p:spPr>
          <a:xfrm>
            <a:off x="5680952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86" name="TextBox 1585"/>
          <p:cNvSpPr>
            <a:spLocks noGrp="1"/>
          </p:cNvSpPr>
          <p:nvPr>
            <p:ph/>
          </p:nvPr>
        </p:nvSpPr>
        <p:spPr>
          <a:xfrm>
            <a:off x="6264190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92" name="TextBox 1591"/>
          <p:cNvSpPr>
            <a:spLocks noGrp="1"/>
          </p:cNvSpPr>
          <p:nvPr>
            <p:ph/>
          </p:nvPr>
        </p:nvSpPr>
        <p:spPr>
          <a:xfrm>
            <a:off x="6847428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98" name="TextBox 1597"/>
          <p:cNvSpPr>
            <a:spLocks noGrp="1"/>
          </p:cNvSpPr>
          <p:nvPr>
            <p:ph/>
          </p:nvPr>
        </p:nvSpPr>
        <p:spPr>
          <a:xfrm>
            <a:off x="7430666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04" name="TextBox 1603"/>
          <p:cNvSpPr>
            <a:spLocks noGrp="1"/>
          </p:cNvSpPr>
          <p:nvPr>
            <p:ph/>
          </p:nvPr>
        </p:nvSpPr>
        <p:spPr>
          <a:xfrm>
            <a:off x="8013904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10" name="TextBox 1609"/>
          <p:cNvSpPr>
            <a:spLocks noGrp="1"/>
          </p:cNvSpPr>
          <p:nvPr>
            <p:ph/>
          </p:nvPr>
        </p:nvSpPr>
        <p:spPr>
          <a:xfrm>
            <a:off x="8597143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16" name="TextBox 1615"/>
          <p:cNvSpPr>
            <a:spLocks noGrp="1"/>
          </p:cNvSpPr>
          <p:nvPr>
            <p:ph/>
          </p:nvPr>
        </p:nvSpPr>
        <p:spPr>
          <a:xfrm>
            <a:off x="9180381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22" name="TextBox 1621"/>
          <p:cNvSpPr>
            <a:spLocks noGrp="1"/>
          </p:cNvSpPr>
          <p:nvPr>
            <p:ph/>
          </p:nvPr>
        </p:nvSpPr>
        <p:spPr>
          <a:xfrm>
            <a:off x="9763619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28" name="TextBox 1627"/>
          <p:cNvSpPr>
            <a:spLocks noGrp="1"/>
          </p:cNvSpPr>
          <p:nvPr>
            <p:ph/>
          </p:nvPr>
        </p:nvSpPr>
        <p:spPr>
          <a:xfrm>
            <a:off x="360000" y="3045333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634" name="TextBox 1633"/>
          <p:cNvSpPr>
            <a:spLocks noGrp="1"/>
          </p:cNvSpPr>
          <p:nvPr>
            <p:ph/>
          </p:nvPr>
        </p:nvSpPr>
        <p:spPr>
          <a:xfrm>
            <a:off x="360000" y="3183428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640" name="TextBox 1639"/>
          <p:cNvSpPr>
            <a:spLocks noGrp="1"/>
          </p:cNvSpPr>
          <p:nvPr>
            <p:ph/>
          </p:nvPr>
        </p:nvSpPr>
        <p:spPr>
          <a:xfrm>
            <a:off x="360000" y="3183428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Видатки та заходи спеціального призначення</a:t>
            </a:r>
            <a:r>
              <a:rPr lang="en-US" sz="700"/>
              <a:t> </a:t>
            </a:r>
          </a:p>
        </p:txBody>
      </p:sp>
      <p:sp>
        <p:nvSpPr>
          <p:cNvPr id="1646" name="TextBox 1645"/>
          <p:cNvSpPr>
            <a:spLocks noGrp="1"/>
          </p:cNvSpPr>
          <p:nvPr>
            <p:ph/>
          </p:nvPr>
        </p:nvSpPr>
        <p:spPr>
          <a:xfrm>
            <a:off x="2556000" y="3183428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2260</a:t>
            </a:r>
            <a:r>
              <a:rPr lang="en-US" sz="600"/>
              <a:t> </a:t>
            </a:r>
          </a:p>
        </p:txBody>
      </p:sp>
      <p:sp>
        <p:nvSpPr>
          <p:cNvPr id="1652" name="TextBox 1651"/>
          <p:cNvSpPr>
            <a:spLocks noGrp="1"/>
          </p:cNvSpPr>
          <p:nvPr>
            <p:ph/>
          </p:nvPr>
        </p:nvSpPr>
        <p:spPr>
          <a:xfrm>
            <a:off x="2988000" y="3183428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200</a:t>
            </a:r>
            <a:r>
              <a:rPr lang="en-US" sz="600"/>
              <a:t> </a:t>
            </a:r>
          </a:p>
        </p:txBody>
      </p:sp>
      <p:sp>
        <p:nvSpPr>
          <p:cNvPr id="1658" name="TextBox 1657"/>
          <p:cNvSpPr>
            <a:spLocks noGrp="1"/>
          </p:cNvSpPr>
          <p:nvPr>
            <p:ph/>
          </p:nvPr>
        </p:nvSpPr>
        <p:spPr>
          <a:xfrm>
            <a:off x="3348000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64" name="TextBox 1663"/>
          <p:cNvSpPr>
            <a:spLocks noGrp="1"/>
          </p:cNvSpPr>
          <p:nvPr>
            <p:ph/>
          </p:nvPr>
        </p:nvSpPr>
        <p:spPr>
          <a:xfrm>
            <a:off x="3931238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70" name="TextBox 1669"/>
          <p:cNvSpPr>
            <a:spLocks noGrp="1"/>
          </p:cNvSpPr>
          <p:nvPr>
            <p:ph/>
          </p:nvPr>
        </p:nvSpPr>
        <p:spPr>
          <a:xfrm>
            <a:off x="4514476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76" name="TextBox 1675"/>
          <p:cNvSpPr>
            <a:spLocks noGrp="1"/>
          </p:cNvSpPr>
          <p:nvPr>
            <p:ph/>
          </p:nvPr>
        </p:nvSpPr>
        <p:spPr>
          <a:xfrm>
            <a:off x="5097714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82" name="TextBox 1681"/>
          <p:cNvSpPr>
            <a:spLocks noGrp="1"/>
          </p:cNvSpPr>
          <p:nvPr>
            <p:ph/>
          </p:nvPr>
        </p:nvSpPr>
        <p:spPr>
          <a:xfrm>
            <a:off x="5680952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88" name="TextBox 1687"/>
          <p:cNvSpPr>
            <a:spLocks noGrp="1"/>
          </p:cNvSpPr>
          <p:nvPr>
            <p:ph/>
          </p:nvPr>
        </p:nvSpPr>
        <p:spPr>
          <a:xfrm>
            <a:off x="6264190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94" name="TextBox 1693"/>
          <p:cNvSpPr>
            <a:spLocks noGrp="1"/>
          </p:cNvSpPr>
          <p:nvPr>
            <p:ph/>
          </p:nvPr>
        </p:nvSpPr>
        <p:spPr>
          <a:xfrm>
            <a:off x="6847428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00" name="TextBox 1699"/>
          <p:cNvSpPr>
            <a:spLocks noGrp="1"/>
          </p:cNvSpPr>
          <p:nvPr>
            <p:ph/>
          </p:nvPr>
        </p:nvSpPr>
        <p:spPr>
          <a:xfrm>
            <a:off x="7430666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06" name="TextBox 1705"/>
          <p:cNvSpPr>
            <a:spLocks noGrp="1"/>
          </p:cNvSpPr>
          <p:nvPr>
            <p:ph/>
          </p:nvPr>
        </p:nvSpPr>
        <p:spPr>
          <a:xfrm>
            <a:off x="8013904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12" name="TextBox 1711"/>
          <p:cNvSpPr>
            <a:spLocks noGrp="1"/>
          </p:cNvSpPr>
          <p:nvPr>
            <p:ph/>
          </p:nvPr>
        </p:nvSpPr>
        <p:spPr>
          <a:xfrm>
            <a:off x="8597143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18" name="TextBox 1717"/>
          <p:cNvSpPr>
            <a:spLocks noGrp="1"/>
          </p:cNvSpPr>
          <p:nvPr>
            <p:ph/>
          </p:nvPr>
        </p:nvSpPr>
        <p:spPr>
          <a:xfrm>
            <a:off x="9180381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24" name="TextBox 1723"/>
          <p:cNvSpPr>
            <a:spLocks noGrp="1"/>
          </p:cNvSpPr>
          <p:nvPr>
            <p:ph/>
          </p:nvPr>
        </p:nvSpPr>
        <p:spPr>
          <a:xfrm>
            <a:off x="9763619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30" name="TextBox 1729"/>
          <p:cNvSpPr>
            <a:spLocks noGrp="1"/>
          </p:cNvSpPr>
          <p:nvPr>
            <p:ph/>
          </p:nvPr>
        </p:nvSpPr>
        <p:spPr>
          <a:xfrm>
            <a:off x="360000" y="3183428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36" name="TextBox 1735"/>
          <p:cNvSpPr>
            <a:spLocks noGrp="1"/>
          </p:cNvSpPr>
          <p:nvPr>
            <p:ph/>
          </p:nvPr>
        </p:nvSpPr>
        <p:spPr>
          <a:xfrm>
            <a:off x="360000" y="3321523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42" name="TextBox 1741"/>
          <p:cNvSpPr>
            <a:spLocks noGrp="1"/>
          </p:cNvSpPr>
          <p:nvPr>
            <p:ph/>
          </p:nvPr>
        </p:nvSpPr>
        <p:spPr>
          <a:xfrm>
            <a:off x="360000" y="3321523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Оплата комунальних послуг та енергоносіїв  </a:t>
            </a:r>
            <a:r>
              <a:rPr lang="en-US" sz="700"/>
              <a:t> </a:t>
            </a:r>
          </a:p>
        </p:txBody>
      </p:sp>
      <p:sp>
        <p:nvSpPr>
          <p:cNvPr id="1748" name="TextBox 1747"/>
          <p:cNvSpPr>
            <a:spLocks noGrp="1"/>
          </p:cNvSpPr>
          <p:nvPr>
            <p:ph/>
          </p:nvPr>
        </p:nvSpPr>
        <p:spPr>
          <a:xfrm>
            <a:off x="2556000" y="3321523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2270</a:t>
            </a:r>
            <a:r>
              <a:rPr lang="en-US" sz="600"/>
              <a:t> </a:t>
            </a:r>
          </a:p>
        </p:txBody>
      </p:sp>
      <p:sp>
        <p:nvSpPr>
          <p:cNvPr id="1754" name="TextBox 1753"/>
          <p:cNvSpPr>
            <a:spLocks noGrp="1"/>
          </p:cNvSpPr>
          <p:nvPr>
            <p:ph/>
          </p:nvPr>
        </p:nvSpPr>
        <p:spPr>
          <a:xfrm>
            <a:off x="2988000" y="3321523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210</a:t>
            </a:r>
            <a:r>
              <a:rPr lang="en-US" sz="600"/>
              <a:t> </a:t>
            </a:r>
          </a:p>
        </p:txBody>
      </p:sp>
      <p:sp>
        <p:nvSpPr>
          <p:cNvPr id="1760" name="TextBox 1759"/>
          <p:cNvSpPr>
            <a:spLocks noGrp="1"/>
          </p:cNvSpPr>
          <p:nvPr>
            <p:ph/>
          </p:nvPr>
        </p:nvSpPr>
        <p:spPr>
          <a:xfrm>
            <a:off x="3348000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66" name="TextBox 1765"/>
          <p:cNvSpPr>
            <a:spLocks noGrp="1"/>
          </p:cNvSpPr>
          <p:nvPr>
            <p:ph/>
          </p:nvPr>
        </p:nvSpPr>
        <p:spPr>
          <a:xfrm>
            <a:off x="3931238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72" name="TextBox 1771"/>
          <p:cNvSpPr>
            <a:spLocks noGrp="1"/>
          </p:cNvSpPr>
          <p:nvPr>
            <p:ph/>
          </p:nvPr>
        </p:nvSpPr>
        <p:spPr>
          <a:xfrm>
            <a:off x="4514476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78" name="TextBox 1777"/>
          <p:cNvSpPr>
            <a:spLocks noGrp="1"/>
          </p:cNvSpPr>
          <p:nvPr>
            <p:ph/>
          </p:nvPr>
        </p:nvSpPr>
        <p:spPr>
          <a:xfrm>
            <a:off x="5097714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84" name="TextBox 1783"/>
          <p:cNvSpPr>
            <a:spLocks noGrp="1"/>
          </p:cNvSpPr>
          <p:nvPr>
            <p:ph/>
          </p:nvPr>
        </p:nvSpPr>
        <p:spPr>
          <a:xfrm>
            <a:off x="5680952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90" name="TextBox 1789"/>
          <p:cNvSpPr>
            <a:spLocks noGrp="1"/>
          </p:cNvSpPr>
          <p:nvPr>
            <p:ph/>
          </p:nvPr>
        </p:nvSpPr>
        <p:spPr>
          <a:xfrm>
            <a:off x="6264190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96" name="TextBox 1795"/>
          <p:cNvSpPr>
            <a:spLocks noGrp="1"/>
          </p:cNvSpPr>
          <p:nvPr>
            <p:ph/>
          </p:nvPr>
        </p:nvSpPr>
        <p:spPr>
          <a:xfrm>
            <a:off x="6847428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02" name="TextBox 1801"/>
          <p:cNvSpPr>
            <a:spLocks noGrp="1"/>
          </p:cNvSpPr>
          <p:nvPr>
            <p:ph/>
          </p:nvPr>
        </p:nvSpPr>
        <p:spPr>
          <a:xfrm>
            <a:off x="7430666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08" name="TextBox 1807"/>
          <p:cNvSpPr>
            <a:spLocks noGrp="1"/>
          </p:cNvSpPr>
          <p:nvPr>
            <p:ph/>
          </p:nvPr>
        </p:nvSpPr>
        <p:spPr>
          <a:xfrm>
            <a:off x="8013904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14" name="TextBox 1813"/>
          <p:cNvSpPr>
            <a:spLocks noGrp="1"/>
          </p:cNvSpPr>
          <p:nvPr>
            <p:ph/>
          </p:nvPr>
        </p:nvSpPr>
        <p:spPr>
          <a:xfrm>
            <a:off x="8597143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20" name="TextBox 1819"/>
          <p:cNvSpPr>
            <a:spLocks noGrp="1"/>
          </p:cNvSpPr>
          <p:nvPr>
            <p:ph/>
          </p:nvPr>
        </p:nvSpPr>
        <p:spPr>
          <a:xfrm>
            <a:off x="9180381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26" name="TextBox 1825"/>
          <p:cNvSpPr>
            <a:spLocks noGrp="1"/>
          </p:cNvSpPr>
          <p:nvPr>
            <p:ph/>
          </p:nvPr>
        </p:nvSpPr>
        <p:spPr>
          <a:xfrm>
            <a:off x="9763619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32" name="TextBox 1831"/>
          <p:cNvSpPr>
            <a:spLocks noGrp="1"/>
          </p:cNvSpPr>
          <p:nvPr>
            <p:ph/>
          </p:nvPr>
        </p:nvSpPr>
        <p:spPr>
          <a:xfrm>
            <a:off x="360000" y="3321523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38" name="TextBox 1837"/>
          <p:cNvSpPr>
            <a:spLocks noGrp="1"/>
          </p:cNvSpPr>
          <p:nvPr>
            <p:ph/>
          </p:nvPr>
        </p:nvSpPr>
        <p:spPr>
          <a:xfrm>
            <a:off x="360000" y="3459619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44" name="TextBox 1843"/>
          <p:cNvSpPr>
            <a:spLocks noGrp="1"/>
          </p:cNvSpPr>
          <p:nvPr>
            <p:ph/>
          </p:nvPr>
        </p:nvSpPr>
        <p:spPr>
          <a:xfrm>
            <a:off x="360000" y="3459619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Оплата теплопостачання</a:t>
            </a:r>
            <a:r>
              <a:rPr lang="en-US" sz="700"/>
              <a:t> </a:t>
            </a:r>
          </a:p>
        </p:txBody>
      </p:sp>
      <p:sp>
        <p:nvSpPr>
          <p:cNvPr id="1850" name="TextBox 1849"/>
          <p:cNvSpPr>
            <a:spLocks noGrp="1"/>
          </p:cNvSpPr>
          <p:nvPr>
            <p:ph/>
          </p:nvPr>
        </p:nvSpPr>
        <p:spPr>
          <a:xfrm>
            <a:off x="2556000" y="3459619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2271</a:t>
            </a:r>
            <a:r>
              <a:rPr lang="en-US" sz="600"/>
              <a:t> </a:t>
            </a:r>
          </a:p>
        </p:txBody>
      </p:sp>
      <p:sp>
        <p:nvSpPr>
          <p:cNvPr id="1856" name="TextBox 1855"/>
          <p:cNvSpPr>
            <a:spLocks noGrp="1"/>
          </p:cNvSpPr>
          <p:nvPr>
            <p:ph/>
          </p:nvPr>
        </p:nvSpPr>
        <p:spPr>
          <a:xfrm>
            <a:off x="2988000" y="3459619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220</a:t>
            </a:r>
            <a:r>
              <a:rPr lang="en-US" sz="600"/>
              <a:t> </a:t>
            </a:r>
          </a:p>
        </p:txBody>
      </p:sp>
      <p:sp>
        <p:nvSpPr>
          <p:cNvPr id="1862" name="TextBox 1861"/>
          <p:cNvSpPr>
            <a:spLocks noGrp="1"/>
          </p:cNvSpPr>
          <p:nvPr>
            <p:ph/>
          </p:nvPr>
        </p:nvSpPr>
        <p:spPr>
          <a:xfrm>
            <a:off x="3348000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68" name="TextBox 1867"/>
          <p:cNvSpPr>
            <a:spLocks noGrp="1"/>
          </p:cNvSpPr>
          <p:nvPr>
            <p:ph/>
          </p:nvPr>
        </p:nvSpPr>
        <p:spPr>
          <a:xfrm>
            <a:off x="3931238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74" name="TextBox 1873"/>
          <p:cNvSpPr>
            <a:spLocks noGrp="1"/>
          </p:cNvSpPr>
          <p:nvPr>
            <p:ph/>
          </p:nvPr>
        </p:nvSpPr>
        <p:spPr>
          <a:xfrm>
            <a:off x="4514476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80" name="TextBox 1879"/>
          <p:cNvSpPr>
            <a:spLocks noGrp="1"/>
          </p:cNvSpPr>
          <p:nvPr>
            <p:ph/>
          </p:nvPr>
        </p:nvSpPr>
        <p:spPr>
          <a:xfrm>
            <a:off x="5097714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86" name="TextBox 1885"/>
          <p:cNvSpPr>
            <a:spLocks noGrp="1"/>
          </p:cNvSpPr>
          <p:nvPr>
            <p:ph/>
          </p:nvPr>
        </p:nvSpPr>
        <p:spPr>
          <a:xfrm>
            <a:off x="5680952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92" name="TextBox 1891"/>
          <p:cNvSpPr>
            <a:spLocks noGrp="1"/>
          </p:cNvSpPr>
          <p:nvPr>
            <p:ph/>
          </p:nvPr>
        </p:nvSpPr>
        <p:spPr>
          <a:xfrm>
            <a:off x="6264190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98" name="TextBox 1897"/>
          <p:cNvSpPr>
            <a:spLocks noGrp="1"/>
          </p:cNvSpPr>
          <p:nvPr>
            <p:ph/>
          </p:nvPr>
        </p:nvSpPr>
        <p:spPr>
          <a:xfrm>
            <a:off x="6847428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04" name="TextBox 1903"/>
          <p:cNvSpPr>
            <a:spLocks noGrp="1"/>
          </p:cNvSpPr>
          <p:nvPr>
            <p:ph/>
          </p:nvPr>
        </p:nvSpPr>
        <p:spPr>
          <a:xfrm>
            <a:off x="7430666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10" name="TextBox 1909"/>
          <p:cNvSpPr>
            <a:spLocks noGrp="1"/>
          </p:cNvSpPr>
          <p:nvPr>
            <p:ph/>
          </p:nvPr>
        </p:nvSpPr>
        <p:spPr>
          <a:xfrm>
            <a:off x="8013904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16" name="TextBox 1915"/>
          <p:cNvSpPr>
            <a:spLocks noGrp="1"/>
          </p:cNvSpPr>
          <p:nvPr>
            <p:ph/>
          </p:nvPr>
        </p:nvSpPr>
        <p:spPr>
          <a:xfrm>
            <a:off x="8597143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22" name="TextBox 1921"/>
          <p:cNvSpPr>
            <a:spLocks noGrp="1"/>
          </p:cNvSpPr>
          <p:nvPr>
            <p:ph/>
          </p:nvPr>
        </p:nvSpPr>
        <p:spPr>
          <a:xfrm>
            <a:off x="9180381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28" name="TextBox 1927"/>
          <p:cNvSpPr>
            <a:spLocks noGrp="1"/>
          </p:cNvSpPr>
          <p:nvPr>
            <p:ph/>
          </p:nvPr>
        </p:nvSpPr>
        <p:spPr>
          <a:xfrm>
            <a:off x="9763619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34" name="TextBox 1933"/>
          <p:cNvSpPr>
            <a:spLocks noGrp="1"/>
          </p:cNvSpPr>
          <p:nvPr>
            <p:ph/>
          </p:nvPr>
        </p:nvSpPr>
        <p:spPr>
          <a:xfrm>
            <a:off x="360000" y="3459619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40" name="TextBox 1939"/>
          <p:cNvSpPr>
            <a:spLocks noGrp="1"/>
          </p:cNvSpPr>
          <p:nvPr>
            <p:ph/>
          </p:nvPr>
        </p:nvSpPr>
        <p:spPr>
          <a:xfrm>
            <a:off x="360000" y="3597714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46" name="TextBox 1945"/>
          <p:cNvSpPr>
            <a:spLocks noGrp="1"/>
          </p:cNvSpPr>
          <p:nvPr>
            <p:ph/>
          </p:nvPr>
        </p:nvSpPr>
        <p:spPr>
          <a:xfrm>
            <a:off x="360000" y="3597714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Оплата водопостачання  та  водовідведення</a:t>
            </a:r>
            <a:r>
              <a:rPr lang="en-US" sz="700"/>
              <a:t> </a:t>
            </a:r>
          </a:p>
        </p:txBody>
      </p:sp>
      <p:sp>
        <p:nvSpPr>
          <p:cNvPr id="1952" name="TextBox 1951"/>
          <p:cNvSpPr>
            <a:spLocks noGrp="1"/>
          </p:cNvSpPr>
          <p:nvPr>
            <p:ph/>
          </p:nvPr>
        </p:nvSpPr>
        <p:spPr>
          <a:xfrm>
            <a:off x="2556000" y="3597714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2272</a:t>
            </a:r>
            <a:r>
              <a:rPr lang="en-US" sz="600"/>
              <a:t> </a:t>
            </a:r>
          </a:p>
        </p:txBody>
      </p:sp>
      <p:sp>
        <p:nvSpPr>
          <p:cNvPr id="1958" name="TextBox 1957"/>
          <p:cNvSpPr>
            <a:spLocks noGrp="1"/>
          </p:cNvSpPr>
          <p:nvPr>
            <p:ph/>
          </p:nvPr>
        </p:nvSpPr>
        <p:spPr>
          <a:xfrm>
            <a:off x="2988000" y="3597714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230</a:t>
            </a:r>
            <a:r>
              <a:rPr lang="en-US" sz="600"/>
              <a:t> </a:t>
            </a:r>
          </a:p>
        </p:txBody>
      </p:sp>
      <p:sp>
        <p:nvSpPr>
          <p:cNvPr id="1964" name="TextBox 1963"/>
          <p:cNvSpPr>
            <a:spLocks noGrp="1"/>
          </p:cNvSpPr>
          <p:nvPr>
            <p:ph/>
          </p:nvPr>
        </p:nvSpPr>
        <p:spPr>
          <a:xfrm>
            <a:off x="3348000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70" name="TextBox 1969"/>
          <p:cNvSpPr>
            <a:spLocks noGrp="1"/>
          </p:cNvSpPr>
          <p:nvPr>
            <p:ph/>
          </p:nvPr>
        </p:nvSpPr>
        <p:spPr>
          <a:xfrm>
            <a:off x="3931238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76" name="TextBox 1975"/>
          <p:cNvSpPr>
            <a:spLocks noGrp="1"/>
          </p:cNvSpPr>
          <p:nvPr>
            <p:ph/>
          </p:nvPr>
        </p:nvSpPr>
        <p:spPr>
          <a:xfrm>
            <a:off x="4514476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82" name="TextBox 1981"/>
          <p:cNvSpPr>
            <a:spLocks noGrp="1"/>
          </p:cNvSpPr>
          <p:nvPr>
            <p:ph/>
          </p:nvPr>
        </p:nvSpPr>
        <p:spPr>
          <a:xfrm>
            <a:off x="5097714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88" name="TextBox 1987"/>
          <p:cNvSpPr>
            <a:spLocks noGrp="1"/>
          </p:cNvSpPr>
          <p:nvPr>
            <p:ph/>
          </p:nvPr>
        </p:nvSpPr>
        <p:spPr>
          <a:xfrm>
            <a:off x="5680952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94" name="TextBox 1993"/>
          <p:cNvSpPr>
            <a:spLocks noGrp="1"/>
          </p:cNvSpPr>
          <p:nvPr>
            <p:ph/>
          </p:nvPr>
        </p:nvSpPr>
        <p:spPr>
          <a:xfrm>
            <a:off x="6264190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00" name="TextBox 1999"/>
          <p:cNvSpPr>
            <a:spLocks noGrp="1"/>
          </p:cNvSpPr>
          <p:nvPr>
            <p:ph/>
          </p:nvPr>
        </p:nvSpPr>
        <p:spPr>
          <a:xfrm>
            <a:off x="6847428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06" name="TextBox 2005"/>
          <p:cNvSpPr>
            <a:spLocks noGrp="1"/>
          </p:cNvSpPr>
          <p:nvPr>
            <p:ph/>
          </p:nvPr>
        </p:nvSpPr>
        <p:spPr>
          <a:xfrm>
            <a:off x="7430666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12" name="TextBox 2011"/>
          <p:cNvSpPr>
            <a:spLocks noGrp="1"/>
          </p:cNvSpPr>
          <p:nvPr>
            <p:ph/>
          </p:nvPr>
        </p:nvSpPr>
        <p:spPr>
          <a:xfrm>
            <a:off x="8013904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18" name="TextBox 2017"/>
          <p:cNvSpPr>
            <a:spLocks noGrp="1"/>
          </p:cNvSpPr>
          <p:nvPr>
            <p:ph/>
          </p:nvPr>
        </p:nvSpPr>
        <p:spPr>
          <a:xfrm>
            <a:off x="8597143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24" name="TextBox 2023"/>
          <p:cNvSpPr>
            <a:spLocks noGrp="1"/>
          </p:cNvSpPr>
          <p:nvPr>
            <p:ph/>
          </p:nvPr>
        </p:nvSpPr>
        <p:spPr>
          <a:xfrm>
            <a:off x="9180381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30" name="TextBox 2029"/>
          <p:cNvSpPr>
            <a:spLocks noGrp="1"/>
          </p:cNvSpPr>
          <p:nvPr>
            <p:ph/>
          </p:nvPr>
        </p:nvSpPr>
        <p:spPr>
          <a:xfrm>
            <a:off x="9763619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36" name="TextBox 2035"/>
          <p:cNvSpPr>
            <a:spLocks noGrp="1"/>
          </p:cNvSpPr>
          <p:nvPr>
            <p:ph/>
          </p:nvPr>
        </p:nvSpPr>
        <p:spPr>
          <a:xfrm>
            <a:off x="360000" y="3597714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42" name="TextBox 2041"/>
          <p:cNvSpPr>
            <a:spLocks noGrp="1"/>
          </p:cNvSpPr>
          <p:nvPr>
            <p:ph/>
          </p:nvPr>
        </p:nvSpPr>
        <p:spPr>
          <a:xfrm>
            <a:off x="360000" y="3735809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48" name="TextBox 2047"/>
          <p:cNvSpPr>
            <a:spLocks noGrp="1"/>
          </p:cNvSpPr>
          <p:nvPr>
            <p:ph/>
          </p:nvPr>
        </p:nvSpPr>
        <p:spPr>
          <a:xfrm>
            <a:off x="360000" y="3735809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Оплата електроенергії</a:t>
            </a:r>
            <a:r>
              <a:rPr lang="en-US" sz="700"/>
              <a:t> </a:t>
            </a:r>
          </a:p>
        </p:txBody>
      </p:sp>
      <p:sp>
        <p:nvSpPr>
          <p:cNvPr id="2054" name="TextBox 2053"/>
          <p:cNvSpPr>
            <a:spLocks noGrp="1"/>
          </p:cNvSpPr>
          <p:nvPr>
            <p:ph/>
          </p:nvPr>
        </p:nvSpPr>
        <p:spPr>
          <a:xfrm>
            <a:off x="2556000" y="3735809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2273</a:t>
            </a:r>
            <a:r>
              <a:rPr lang="en-US" sz="600"/>
              <a:t> </a:t>
            </a:r>
          </a:p>
        </p:txBody>
      </p:sp>
      <p:sp>
        <p:nvSpPr>
          <p:cNvPr id="2060" name="TextBox 2059"/>
          <p:cNvSpPr>
            <a:spLocks noGrp="1"/>
          </p:cNvSpPr>
          <p:nvPr>
            <p:ph/>
          </p:nvPr>
        </p:nvSpPr>
        <p:spPr>
          <a:xfrm>
            <a:off x="2988000" y="3735809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240</a:t>
            </a:r>
            <a:r>
              <a:rPr lang="en-US" sz="600"/>
              <a:t> </a:t>
            </a:r>
          </a:p>
        </p:txBody>
      </p:sp>
      <p:sp>
        <p:nvSpPr>
          <p:cNvPr id="2066" name="TextBox 2065"/>
          <p:cNvSpPr>
            <a:spLocks noGrp="1"/>
          </p:cNvSpPr>
          <p:nvPr>
            <p:ph/>
          </p:nvPr>
        </p:nvSpPr>
        <p:spPr>
          <a:xfrm>
            <a:off x="3348000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72" name="TextBox 2071"/>
          <p:cNvSpPr>
            <a:spLocks noGrp="1"/>
          </p:cNvSpPr>
          <p:nvPr>
            <p:ph/>
          </p:nvPr>
        </p:nvSpPr>
        <p:spPr>
          <a:xfrm>
            <a:off x="3931238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78" name="TextBox 2077"/>
          <p:cNvSpPr>
            <a:spLocks noGrp="1"/>
          </p:cNvSpPr>
          <p:nvPr>
            <p:ph/>
          </p:nvPr>
        </p:nvSpPr>
        <p:spPr>
          <a:xfrm>
            <a:off x="4514476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84" name="TextBox 2083"/>
          <p:cNvSpPr>
            <a:spLocks noGrp="1"/>
          </p:cNvSpPr>
          <p:nvPr>
            <p:ph/>
          </p:nvPr>
        </p:nvSpPr>
        <p:spPr>
          <a:xfrm>
            <a:off x="5097714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90" name="TextBox 2089"/>
          <p:cNvSpPr>
            <a:spLocks noGrp="1"/>
          </p:cNvSpPr>
          <p:nvPr>
            <p:ph/>
          </p:nvPr>
        </p:nvSpPr>
        <p:spPr>
          <a:xfrm>
            <a:off x="5680952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96" name="TextBox 2095"/>
          <p:cNvSpPr>
            <a:spLocks noGrp="1"/>
          </p:cNvSpPr>
          <p:nvPr>
            <p:ph/>
          </p:nvPr>
        </p:nvSpPr>
        <p:spPr>
          <a:xfrm>
            <a:off x="6264190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02" name="TextBox 2101"/>
          <p:cNvSpPr>
            <a:spLocks noGrp="1"/>
          </p:cNvSpPr>
          <p:nvPr>
            <p:ph/>
          </p:nvPr>
        </p:nvSpPr>
        <p:spPr>
          <a:xfrm>
            <a:off x="6847428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08" name="TextBox 2107"/>
          <p:cNvSpPr>
            <a:spLocks noGrp="1"/>
          </p:cNvSpPr>
          <p:nvPr>
            <p:ph/>
          </p:nvPr>
        </p:nvSpPr>
        <p:spPr>
          <a:xfrm>
            <a:off x="7430666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14" name="TextBox 2113"/>
          <p:cNvSpPr>
            <a:spLocks noGrp="1"/>
          </p:cNvSpPr>
          <p:nvPr>
            <p:ph/>
          </p:nvPr>
        </p:nvSpPr>
        <p:spPr>
          <a:xfrm>
            <a:off x="8013904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20" name="TextBox 2119"/>
          <p:cNvSpPr>
            <a:spLocks noGrp="1"/>
          </p:cNvSpPr>
          <p:nvPr>
            <p:ph/>
          </p:nvPr>
        </p:nvSpPr>
        <p:spPr>
          <a:xfrm>
            <a:off x="8597143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26" name="TextBox 2125"/>
          <p:cNvSpPr>
            <a:spLocks noGrp="1"/>
          </p:cNvSpPr>
          <p:nvPr>
            <p:ph/>
          </p:nvPr>
        </p:nvSpPr>
        <p:spPr>
          <a:xfrm>
            <a:off x="9180381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32" name="TextBox 2131"/>
          <p:cNvSpPr>
            <a:spLocks noGrp="1"/>
          </p:cNvSpPr>
          <p:nvPr>
            <p:ph/>
          </p:nvPr>
        </p:nvSpPr>
        <p:spPr>
          <a:xfrm>
            <a:off x="9763619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38" name="TextBox 2137"/>
          <p:cNvSpPr>
            <a:spLocks noGrp="1"/>
          </p:cNvSpPr>
          <p:nvPr>
            <p:ph/>
          </p:nvPr>
        </p:nvSpPr>
        <p:spPr>
          <a:xfrm>
            <a:off x="360000" y="3735809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44" name="TextBox 2143"/>
          <p:cNvSpPr>
            <a:spLocks noGrp="1"/>
          </p:cNvSpPr>
          <p:nvPr>
            <p:ph/>
          </p:nvPr>
        </p:nvSpPr>
        <p:spPr>
          <a:xfrm>
            <a:off x="360000" y="3873904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50" name="TextBox 2149"/>
          <p:cNvSpPr>
            <a:spLocks noGrp="1"/>
          </p:cNvSpPr>
          <p:nvPr>
            <p:ph/>
          </p:nvPr>
        </p:nvSpPr>
        <p:spPr>
          <a:xfrm>
            <a:off x="360000" y="3873904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Оплата природного газу</a:t>
            </a:r>
            <a:r>
              <a:rPr lang="en-US" sz="700"/>
              <a:t> </a:t>
            </a:r>
          </a:p>
        </p:txBody>
      </p:sp>
      <p:sp>
        <p:nvSpPr>
          <p:cNvPr id="2156" name="TextBox 2155"/>
          <p:cNvSpPr>
            <a:spLocks noGrp="1"/>
          </p:cNvSpPr>
          <p:nvPr>
            <p:ph/>
          </p:nvPr>
        </p:nvSpPr>
        <p:spPr>
          <a:xfrm>
            <a:off x="2556000" y="3873904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2274</a:t>
            </a:r>
            <a:r>
              <a:rPr lang="en-US" sz="600"/>
              <a:t> </a:t>
            </a:r>
          </a:p>
        </p:txBody>
      </p:sp>
      <p:sp>
        <p:nvSpPr>
          <p:cNvPr id="2162" name="TextBox 2161"/>
          <p:cNvSpPr>
            <a:spLocks noGrp="1"/>
          </p:cNvSpPr>
          <p:nvPr>
            <p:ph/>
          </p:nvPr>
        </p:nvSpPr>
        <p:spPr>
          <a:xfrm>
            <a:off x="2988000" y="3873904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250</a:t>
            </a:r>
            <a:r>
              <a:rPr lang="en-US" sz="600"/>
              <a:t> </a:t>
            </a:r>
          </a:p>
        </p:txBody>
      </p:sp>
      <p:sp>
        <p:nvSpPr>
          <p:cNvPr id="2168" name="TextBox 2167"/>
          <p:cNvSpPr>
            <a:spLocks noGrp="1"/>
          </p:cNvSpPr>
          <p:nvPr>
            <p:ph/>
          </p:nvPr>
        </p:nvSpPr>
        <p:spPr>
          <a:xfrm>
            <a:off x="3348000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74" name="TextBox 2173"/>
          <p:cNvSpPr>
            <a:spLocks noGrp="1"/>
          </p:cNvSpPr>
          <p:nvPr>
            <p:ph/>
          </p:nvPr>
        </p:nvSpPr>
        <p:spPr>
          <a:xfrm>
            <a:off x="3931238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80" name="TextBox 2179"/>
          <p:cNvSpPr>
            <a:spLocks noGrp="1"/>
          </p:cNvSpPr>
          <p:nvPr>
            <p:ph/>
          </p:nvPr>
        </p:nvSpPr>
        <p:spPr>
          <a:xfrm>
            <a:off x="4514476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86" name="TextBox 2185"/>
          <p:cNvSpPr>
            <a:spLocks noGrp="1"/>
          </p:cNvSpPr>
          <p:nvPr>
            <p:ph/>
          </p:nvPr>
        </p:nvSpPr>
        <p:spPr>
          <a:xfrm>
            <a:off x="5097714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92" name="TextBox 2191"/>
          <p:cNvSpPr>
            <a:spLocks noGrp="1"/>
          </p:cNvSpPr>
          <p:nvPr>
            <p:ph/>
          </p:nvPr>
        </p:nvSpPr>
        <p:spPr>
          <a:xfrm>
            <a:off x="5680952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98" name="TextBox 2197"/>
          <p:cNvSpPr>
            <a:spLocks noGrp="1"/>
          </p:cNvSpPr>
          <p:nvPr>
            <p:ph/>
          </p:nvPr>
        </p:nvSpPr>
        <p:spPr>
          <a:xfrm>
            <a:off x="6264190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04" name="TextBox 2203"/>
          <p:cNvSpPr>
            <a:spLocks noGrp="1"/>
          </p:cNvSpPr>
          <p:nvPr>
            <p:ph/>
          </p:nvPr>
        </p:nvSpPr>
        <p:spPr>
          <a:xfrm>
            <a:off x="6847428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10" name="TextBox 2209"/>
          <p:cNvSpPr>
            <a:spLocks noGrp="1"/>
          </p:cNvSpPr>
          <p:nvPr>
            <p:ph/>
          </p:nvPr>
        </p:nvSpPr>
        <p:spPr>
          <a:xfrm>
            <a:off x="7430666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16" name="TextBox 2215"/>
          <p:cNvSpPr>
            <a:spLocks noGrp="1"/>
          </p:cNvSpPr>
          <p:nvPr>
            <p:ph/>
          </p:nvPr>
        </p:nvSpPr>
        <p:spPr>
          <a:xfrm>
            <a:off x="8013904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22" name="TextBox 2221"/>
          <p:cNvSpPr>
            <a:spLocks noGrp="1"/>
          </p:cNvSpPr>
          <p:nvPr>
            <p:ph/>
          </p:nvPr>
        </p:nvSpPr>
        <p:spPr>
          <a:xfrm>
            <a:off x="8597143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28" name="TextBox 2227"/>
          <p:cNvSpPr>
            <a:spLocks noGrp="1"/>
          </p:cNvSpPr>
          <p:nvPr>
            <p:ph/>
          </p:nvPr>
        </p:nvSpPr>
        <p:spPr>
          <a:xfrm>
            <a:off x="9180381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34" name="TextBox 2233"/>
          <p:cNvSpPr>
            <a:spLocks noGrp="1"/>
          </p:cNvSpPr>
          <p:nvPr>
            <p:ph/>
          </p:nvPr>
        </p:nvSpPr>
        <p:spPr>
          <a:xfrm>
            <a:off x="9763619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40" name="TextBox 2239"/>
          <p:cNvSpPr>
            <a:spLocks noGrp="1"/>
          </p:cNvSpPr>
          <p:nvPr>
            <p:ph/>
          </p:nvPr>
        </p:nvSpPr>
        <p:spPr>
          <a:xfrm>
            <a:off x="360000" y="3873904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46" name="TextBox 2245"/>
          <p:cNvSpPr>
            <a:spLocks noGrp="1"/>
          </p:cNvSpPr>
          <p:nvPr>
            <p:ph/>
          </p:nvPr>
        </p:nvSpPr>
        <p:spPr>
          <a:xfrm>
            <a:off x="360000" y="4012000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52" name="TextBox 2251"/>
          <p:cNvSpPr>
            <a:spLocks noGrp="1"/>
          </p:cNvSpPr>
          <p:nvPr>
            <p:ph/>
          </p:nvPr>
        </p:nvSpPr>
        <p:spPr>
          <a:xfrm>
            <a:off x="360000" y="4012000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Оплата інших енергоносіїв та інших комунальних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послуг</a:t>
            </a:r>
            <a:r>
              <a:rPr lang="en-US" sz="700"/>
              <a:t> </a:t>
            </a:r>
          </a:p>
        </p:txBody>
      </p:sp>
      <p:sp>
        <p:nvSpPr>
          <p:cNvPr id="2258" name="TextBox 2257"/>
          <p:cNvSpPr>
            <a:spLocks noGrp="1"/>
          </p:cNvSpPr>
          <p:nvPr>
            <p:ph/>
          </p:nvPr>
        </p:nvSpPr>
        <p:spPr>
          <a:xfrm>
            <a:off x="2556000" y="4012000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2275</a:t>
            </a:r>
            <a:r>
              <a:rPr lang="en-US" sz="600"/>
              <a:t> </a:t>
            </a:r>
          </a:p>
        </p:txBody>
      </p:sp>
      <p:sp>
        <p:nvSpPr>
          <p:cNvPr id="2264" name="TextBox 2263"/>
          <p:cNvSpPr>
            <a:spLocks noGrp="1"/>
          </p:cNvSpPr>
          <p:nvPr>
            <p:ph/>
          </p:nvPr>
        </p:nvSpPr>
        <p:spPr>
          <a:xfrm>
            <a:off x="2988000" y="4012000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260</a:t>
            </a:r>
            <a:r>
              <a:rPr lang="en-US" sz="600"/>
              <a:t> </a:t>
            </a:r>
          </a:p>
        </p:txBody>
      </p:sp>
      <p:sp>
        <p:nvSpPr>
          <p:cNvPr id="2270" name="TextBox 2269"/>
          <p:cNvSpPr>
            <a:spLocks noGrp="1"/>
          </p:cNvSpPr>
          <p:nvPr>
            <p:ph/>
          </p:nvPr>
        </p:nvSpPr>
        <p:spPr>
          <a:xfrm>
            <a:off x="3348000" y="4012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76" name="TextBox 2275"/>
          <p:cNvSpPr>
            <a:spLocks noGrp="1"/>
          </p:cNvSpPr>
          <p:nvPr>
            <p:ph/>
          </p:nvPr>
        </p:nvSpPr>
        <p:spPr>
          <a:xfrm>
            <a:off x="3931238" y="4012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82" name="TextBox 2281"/>
          <p:cNvSpPr>
            <a:spLocks noGrp="1"/>
          </p:cNvSpPr>
          <p:nvPr>
            <p:ph/>
          </p:nvPr>
        </p:nvSpPr>
        <p:spPr>
          <a:xfrm>
            <a:off x="4514476" y="4012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88" name="TextBox 2287"/>
          <p:cNvSpPr>
            <a:spLocks noGrp="1"/>
          </p:cNvSpPr>
          <p:nvPr>
            <p:ph/>
          </p:nvPr>
        </p:nvSpPr>
        <p:spPr>
          <a:xfrm>
            <a:off x="5097714" y="4012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94" name="TextBox 2293"/>
          <p:cNvSpPr>
            <a:spLocks noGrp="1"/>
          </p:cNvSpPr>
          <p:nvPr>
            <p:ph/>
          </p:nvPr>
        </p:nvSpPr>
        <p:spPr>
          <a:xfrm>
            <a:off x="5680952" y="4012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00" name="TextBox 2299"/>
          <p:cNvSpPr>
            <a:spLocks noGrp="1"/>
          </p:cNvSpPr>
          <p:nvPr>
            <p:ph/>
          </p:nvPr>
        </p:nvSpPr>
        <p:spPr>
          <a:xfrm>
            <a:off x="6264190" y="4012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06" name="TextBox 2305"/>
          <p:cNvSpPr>
            <a:spLocks noGrp="1"/>
          </p:cNvSpPr>
          <p:nvPr>
            <p:ph/>
          </p:nvPr>
        </p:nvSpPr>
        <p:spPr>
          <a:xfrm>
            <a:off x="6847428" y="4012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12" name="TextBox 2311"/>
          <p:cNvSpPr>
            <a:spLocks noGrp="1"/>
          </p:cNvSpPr>
          <p:nvPr>
            <p:ph/>
          </p:nvPr>
        </p:nvSpPr>
        <p:spPr>
          <a:xfrm>
            <a:off x="7430666" y="4012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18" name="TextBox 2317"/>
          <p:cNvSpPr>
            <a:spLocks noGrp="1"/>
          </p:cNvSpPr>
          <p:nvPr>
            <p:ph/>
          </p:nvPr>
        </p:nvSpPr>
        <p:spPr>
          <a:xfrm>
            <a:off x="8013904" y="4012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24" name="TextBox 2323"/>
          <p:cNvSpPr>
            <a:spLocks noGrp="1"/>
          </p:cNvSpPr>
          <p:nvPr>
            <p:ph/>
          </p:nvPr>
        </p:nvSpPr>
        <p:spPr>
          <a:xfrm>
            <a:off x="8597143" y="4012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30" name="TextBox 2329"/>
          <p:cNvSpPr>
            <a:spLocks noGrp="1"/>
          </p:cNvSpPr>
          <p:nvPr>
            <p:ph/>
          </p:nvPr>
        </p:nvSpPr>
        <p:spPr>
          <a:xfrm>
            <a:off x="9180381" y="4012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36" name="TextBox 2335"/>
          <p:cNvSpPr>
            <a:spLocks noGrp="1"/>
          </p:cNvSpPr>
          <p:nvPr>
            <p:ph/>
          </p:nvPr>
        </p:nvSpPr>
        <p:spPr>
          <a:xfrm>
            <a:off x="9763619" y="4012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42" name="TextBox 2341"/>
          <p:cNvSpPr>
            <a:spLocks noGrp="1"/>
          </p:cNvSpPr>
          <p:nvPr>
            <p:ph/>
          </p:nvPr>
        </p:nvSpPr>
        <p:spPr>
          <a:xfrm>
            <a:off x="360000" y="4012000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348" name="TextBox 2347"/>
          <p:cNvSpPr>
            <a:spLocks noGrp="1"/>
          </p:cNvSpPr>
          <p:nvPr>
            <p:ph/>
          </p:nvPr>
        </p:nvSpPr>
        <p:spPr>
          <a:xfrm>
            <a:off x="360000" y="4256095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354" name="TextBox 2353"/>
          <p:cNvSpPr>
            <a:spLocks noGrp="1"/>
          </p:cNvSpPr>
          <p:nvPr>
            <p:ph/>
          </p:nvPr>
        </p:nvSpPr>
        <p:spPr>
          <a:xfrm>
            <a:off x="360000" y="4256095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 Оплата енергосервісу</a:t>
            </a:r>
            <a:r>
              <a:rPr lang="en-US" sz="700"/>
              <a:t> </a:t>
            </a:r>
          </a:p>
        </p:txBody>
      </p:sp>
      <p:sp>
        <p:nvSpPr>
          <p:cNvPr id="2360" name="TextBox 2359"/>
          <p:cNvSpPr>
            <a:spLocks noGrp="1"/>
          </p:cNvSpPr>
          <p:nvPr>
            <p:ph/>
          </p:nvPr>
        </p:nvSpPr>
        <p:spPr>
          <a:xfrm>
            <a:off x="2556000" y="425609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2276</a:t>
            </a:r>
            <a:r>
              <a:rPr lang="en-US" sz="600"/>
              <a:t> </a:t>
            </a:r>
          </a:p>
        </p:txBody>
      </p:sp>
      <p:sp>
        <p:nvSpPr>
          <p:cNvPr id="2366" name="TextBox 2365"/>
          <p:cNvSpPr>
            <a:spLocks noGrp="1"/>
          </p:cNvSpPr>
          <p:nvPr>
            <p:ph/>
          </p:nvPr>
        </p:nvSpPr>
        <p:spPr>
          <a:xfrm>
            <a:off x="2988000" y="425609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270</a:t>
            </a:r>
            <a:r>
              <a:rPr lang="en-US" sz="600"/>
              <a:t> </a:t>
            </a:r>
          </a:p>
        </p:txBody>
      </p:sp>
      <p:sp>
        <p:nvSpPr>
          <p:cNvPr id="2372" name="TextBox 2371"/>
          <p:cNvSpPr>
            <a:spLocks noGrp="1"/>
          </p:cNvSpPr>
          <p:nvPr>
            <p:ph/>
          </p:nvPr>
        </p:nvSpPr>
        <p:spPr>
          <a:xfrm>
            <a:off x="3348000" y="4256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78" name="TextBox 2377"/>
          <p:cNvSpPr>
            <a:spLocks noGrp="1"/>
          </p:cNvSpPr>
          <p:nvPr>
            <p:ph/>
          </p:nvPr>
        </p:nvSpPr>
        <p:spPr>
          <a:xfrm>
            <a:off x="3931238" y="4256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84" name="TextBox 2383"/>
          <p:cNvSpPr>
            <a:spLocks noGrp="1"/>
          </p:cNvSpPr>
          <p:nvPr>
            <p:ph/>
          </p:nvPr>
        </p:nvSpPr>
        <p:spPr>
          <a:xfrm>
            <a:off x="4514476" y="4256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90" name="TextBox 2389"/>
          <p:cNvSpPr>
            <a:spLocks noGrp="1"/>
          </p:cNvSpPr>
          <p:nvPr>
            <p:ph/>
          </p:nvPr>
        </p:nvSpPr>
        <p:spPr>
          <a:xfrm>
            <a:off x="5097714" y="4256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96" name="TextBox 2395"/>
          <p:cNvSpPr>
            <a:spLocks noGrp="1"/>
          </p:cNvSpPr>
          <p:nvPr>
            <p:ph/>
          </p:nvPr>
        </p:nvSpPr>
        <p:spPr>
          <a:xfrm>
            <a:off x="5680952" y="4256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02" name="TextBox 2401"/>
          <p:cNvSpPr>
            <a:spLocks noGrp="1"/>
          </p:cNvSpPr>
          <p:nvPr>
            <p:ph/>
          </p:nvPr>
        </p:nvSpPr>
        <p:spPr>
          <a:xfrm>
            <a:off x="6264190" y="4256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08" name="TextBox 2407"/>
          <p:cNvSpPr>
            <a:spLocks noGrp="1"/>
          </p:cNvSpPr>
          <p:nvPr>
            <p:ph/>
          </p:nvPr>
        </p:nvSpPr>
        <p:spPr>
          <a:xfrm>
            <a:off x="6847428" y="4256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14" name="TextBox 2413"/>
          <p:cNvSpPr>
            <a:spLocks noGrp="1"/>
          </p:cNvSpPr>
          <p:nvPr>
            <p:ph/>
          </p:nvPr>
        </p:nvSpPr>
        <p:spPr>
          <a:xfrm>
            <a:off x="7430666" y="4256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20" name="TextBox 2419"/>
          <p:cNvSpPr>
            <a:spLocks noGrp="1"/>
          </p:cNvSpPr>
          <p:nvPr>
            <p:ph/>
          </p:nvPr>
        </p:nvSpPr>
        <p:spPr>
          <a:xfrm>
            <a:off x="8013904" y="4256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26" name="TextBox 2425"/>
          <p:cNvSpPr>
            <a:spLocks noGrp="1"/>
          </p:cNvSpPr>
          <p:nvPr>
            <p:ph/>
          </p:nvPr>
        </p:nvSpPr>
        <p:spPr>
          <a:xfrm>
            <a:off x="8597143" y="4256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32" name="TextBox 2431"/>
          <p:cNvSpPr>
            <a:spLocks noGrp="1"/>
          </p:cNvSpPr>
          <p:nvPr>
            <p:ph/>
          </p:nvPr>
        </p:nvSpPr>
        <p:spPr>
          <a:xfrm>
            <a:off x="9180381" y="4256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38" name="TextBox 2437"/>
          <p:cNvSpPr>
            <a:spLocks noGrp="1"/>
          </p:cNvSpPr>
          <p:nvPr>
            <p:ph/>
          </p:nvPr>
        </p:nvSpPr>
        <p:spPr>
          <a:xfrm>
            <a:off x="9763619" y="4256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44" name="TextBox 2443"/>
          <p:cNvSpPr>
            <a:spLocks noGrp="1"/>
          </p:cNvSpPr>
          <p:nvPr>
            <p:ph/>
          </p:nvPr>
        </p:nvSpPr>
        <p:spPr>
          <a:xfrm>
            <a:off x="360000" y="4256095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50" name="TextBox 2449"/>
          <p:cNvSpPr>
            <a:spLocks noGrp="1"/>
          </p:cNvSpPr>
          <p:nvPr>
            <p:ph/>
          </p:nvPr>
        </p:nvSpPr>
        <p:spPr>
          <a:xfrm>
            <a:off x="360000" y="4394190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56" name="TextBox 2455"/>
          <p:cNvSpPr>
            <a:spLocks noGrp="1"/>
          </p:cNvSpPr>
          <p:nvPr>
            <p:ph/>
          </p:nvPr>
        </p:nvSpPr>
        <p:spPr>
          <a:xfrm>
            <a:off x="360000" y="4394190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Дослідження і розробки,  окремі заходи по реалізації</a:t>
            </a:r>
            <a:r>
              <a:rPr lang="en-US" sz="700"/>
              <a:t> </a:t>
            </a:r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державних (регіональних) програм</a:t>
            </a:r>
            <a:r>
              <a:rPr lang="en-US" sz="700"/>
              <a:t> </a:t>
            </a:r>
          </a:p>
        </p:txBody>
      </p:sp>
      <p:sp>
        <p:nvSpPr>
          <p:cNvPr id="2462" name="TextBox 2461"/>
          <p:cNvSpPr>
            <a:spLocks noGrp="1"/>
          </p:cNvSpPr>
          <p:nvPr>
            <p:ph/>
          </p:nvPr>
        </p:nvSpPr>
        <p:spPr>
          <a:xfrm>
            <a:off x="2556000" y="4394190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2280</a:t>
            </a:r>
            <a:r>
              <a:rPr lang="en-US" sz="600"/>
              <a:t> </a:t>
            </a:r>
          </a:p>
        </p:txBody>
      </p:sp>
      <p:sp>
        <p:nvSpPr>
          <p:cNvPr id="2468" name="TextBox 2467"/>
          <p:cNvSpPr>
            <a:spLocks noGrp="1"/>
          </p:cNvSpPr>
          <p:nvPr>
            <p:ph/>
          </p:nvPr>
        </p:nvSpPr>
        <p:spPr>
          <a:xfrm>
            <a:off x="2988000" y="4394190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280</a:t>
            </a:r>
            <a:r>
              <a:rPr lang="en-US" sz="600"/>
              <a:t> </a:t>
            </a:r>
          </a:p>
        </p:txBody>
      </p:sp>
      <p:sp>
        <p:nvSpPr>
          <p:cNvPr id="2474" name="TextBox 2473"/>
          <p:cNvSpPr>
            <a:spLocks noGrp="1"/>
          </p:cNvSpPr>
          <p:nvPr>
            <p:ph/>
          </p:nvPr>
        </p:nvSpPr>
        <p:spPr>
          <a:xfrm>
            <a:off x="3348000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80" name="TextBox 2479"/>
          <p:cNvSpPr>
            <a:spLocks noGrp="1"/>
          </p:cNvSpPr>
          <p:nvPr>
            <p:ph/>
          </p:nvPr>
        </p:nvSpPr>
        <p:spPr>
          <a:xfrm>
            <a:off x="3931238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86" name="TextBox 2485"/>
          <p:cNvSpPr>
            <a:spLocks noGrp="1"/>
          </p:cNvSpPr>
          <p:nvPr>
            <p:ph/>
          </p:nvPr>
        </p:nvSpPr>
        <p:spPr>
          <a:xfrm>
            <a:off x="4514476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92" name="TextBox 2491"/>
          <p:cNvSpPr>
            <a:spLocks noGrp="1"/>
          </p:cNvSpPr>
          <p:nvPr>
            <p:ph/>
          </p:nvPr>
        </p:nvSpPr>
        <p:spPr>
          <a:xfrm>
            <a:off x="5097714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98" name="TextBox 2497"/>
          <p:cNvSpPr>
            <a:spLocks noGrp="1"/>
          </p:cNvSpPr>
          <p:nvPr>
            <p:ph/>
          </p:nvPr>
        </p:nvSpPr>
        <p:spPr>
          <a:xfrm>
            <a:off x="5680952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04" name="TextBox 2503"/>
          <p:cNvSpPr>
            <a:spLocks noGrp="1"/>
          </p:cNvSpPr>
          <p:nvPr>
            <p:ph/>
          </p:nvPr>
        </p:nvSpPr>
        <p:spPr>
          <a:xfrm>
            <a:off x="6264190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10" name="TextBox 2509"/>
          <p:cNvSpPr>
            <a:spLocks noGrp="1"/>
          </p:cNvSpPr>
          <p:nvPr>
            <p:ph/>
          </p:nvPr>
        </p:nvSpPr>
        <p:spPr>
          <a:xfrm>
            <a:off x="6847428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16" name="TextBox 2515"/>
          <p:cNvSpPr>
            <a:spLocks noGrp="1"/>
          </p:cNvSpPr>
          <p:nvPr>
            <p:ph/>
          </p:nvPr>
        </p:nvSpPr>
        <p:spPr>
          <a:xfrm>
            <a:off x="7430666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22" name="TextBox 2521"/>
          <p:cNvSpPr>
            <a:spLocks noGrp="1"/>
          </p:cNvSpPr>
          <p:nvPr>
            <p:ph/>
          </p:nvPr>
        </p:nvSpPr>
        <p:spPr>
          <a:xfrm>
            <a:off x="8013904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28" name="TextBox 2527"/>
          <p:cNvSpPr>
            <a:spLocks noGrp="1"/>
          </p:cNvSpPr>
          <p:nvPr>
            <p:ph/>
          </p:nvPr>
        </p:nvSpPr>
        <p:spPr>
          <a:xfrm>
            <a:off x="8597143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34" name="TextBox 2533"/>
          <p:cNvSpPr>
            <a:spLocks noGrp="1"/>
          </p:cNvSpPr>
          <p:nvPr>
            <p:ph/>
          </p:nvPr>
        </p:nvSpPr>
        <p:spPr>
          <a:xfrm>
            <a:off x="9180381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40" name="TextBox 2539"/>
          <p:cNvSpPr>
            <a:spLocks noGrp="1"/>
          </p:cNvSpPr>
          <p:nvPr>
            <p:ph/>
          </p:nvPr>
        </p:nvSpPr>
        <p:spPr>
          <a:xfrm>
            <a:off x="9763619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46" name="TextBox 2545"/>
          <p:cNvSpPr>
            <a:spLocks noGrp="1"/>
          </p:cNvSpPr>
          <p:nvPr>
            <p:ph/>
          </p:nvPr>
        </p:nvSpPr>
        <p:spPr>
          <a:xfrm>
            <a:off x="360000" y="4394190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552" name="TextBox 2551"/>
          <p:cNvSpPr>
            <a:spLocks noGrp="1"/>
          </p:cNvSpPr>
          <p:nvPr>
            <p:ph/>
          </p:nvPr>
        </p:nvSpPr>
        <p:spPr>
          <a:xfrm>
            <a:off x="360000" y="4638286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558" name="TextBox 2557"/>
          <p:cNvSpPr>
            <a:spLocks noGrp="1"/>
          </p:cNvSpPr>
          <p:nvPr>
            <p:ph/>
          </p:nvPr>
        </p:nvSpPr>
        <p:spPr>
          <a:xfrm>
            <a:off x="360000" y="4638286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Дослідження і розробки, окремі заходи розвитку по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реалізації державних (регіональних) програм</a:t>
            </a:r>
            <a:r>
              <a:rPr lang="en-US" sz="700"/>
              <a:t> </a:t>
            </a:r>
          </a:p>
        </p:txBody>
      </p:sp>
      <p:sp>
        <p:nvSpPr>
          <p:cNvPr id="2564" name="TextBox 2563"/>
          <p:cNvSpPr>
            <a:spLocks noGrp="1"/>
          </p:cNvSpPr>
          <p:nvPr>
            <p:ph/>
          </p:nvPr>
        </p:nvSpPr>
        <p:spPr>
          <a:xfrm>
            <a:off x="2556000" y="4638286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2281</a:t>
            </a:r>
            <a:r>
              <a:rPr lang="en-US" sz="600"/>
              <a:t> </a:t>
            </a:r>
          </a:p>
        </p:txBody>
      </p:sp>
      <p:sp>
        <p:nvSpPr>
          <p:cNvPr id="2570" name="TextBox 2569"/>
          <p:cNvSpPr>
            <a:spLocks noGrp="1"/>
          </p:cNvSpPr>
          <p:nvPr>
            <p:ph/>
          </p:nvPr>
        </p:nvSpPr>
        <p:spPr>
          <a:xfrm>
            <a:off x="2988000" y="4638286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290</a:t>
            </a:r>
            <a:r>
              <a:rPr lang="en-US" sz="600"/>
              <a:t> </a:t>
            </a:r>
          </a:p>
        </p:txBody>
      </p:sp>
      <p:sp>
        <p:nvSpPr>
          <p:cNvPr id="2576" name="TextBox 2575"/>
          <p:cNvSpPr>
            <a:spLocks noGrp="1"/>
          </p:cNvSpPr>
          <p:nvPr>
            <p:ph/>
          </p:nvPr>
        </p:nvSpPr>
        <p:spPr>
          <a:xfrm>
            <a:off x="3348000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82" name="TextBox 2581"/>
          <p:cNvSpPr>
            <a:spLocks noGrp="1"/>
          </p:cNvSpPr>
          <p:nvPr>
            <p:ph/>
          </p:nvPr>
        </p:nvSpPr>
        <p:spPr>
          <a:xfrm>
            <a:off x="3931238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88" name="TextBox 2587"/>
          <p:cNvSpPr>
            <a:spLocks noGrp="1"/>
          </p:cNvSpPr>
          <p:nvPr>
            <p:ph/>
          </p:nvPr>
        </p:nvSpPr>
        <p:spPr>
          <a:xfrm>
            <a:off x="4514476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94" name="TextBox 2593"/>
          <p:cNvSpPr>
            <a:spLocks noGrp="1"/>
          </p:cNvSpPr>
          <p:nvPr>
            <p:ph/>
          </p:nvPr>
        </p:nvSpPr>
        <p:spPr>
          <a:xfrm>
            <a:off x="5097714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00" name="TextBox 2599"/>
          <p:cNvSpPr>
            <a:spLocks noGrp="1"/>
          </p:cNvSpPr>
          <p:nvPr>
            <p:ph/>
          </p:nvPr>
        </p:nvSpPr>
        <p:spPr>
          <a:xfrm>
            <a:off x="5680952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06" name="TextBox 2605"/>
          <p:cNvSpPr>
            <a:spLocks noGrp="1"/>
          </p:cNvSpPr>
          <p:nvPr>
            <p:ph/>
          </p:nvPr>
        </p:nvSpPr>
        <p:spPr>
          <a:xfrm>
            <a:off x="6264190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12" name="TextBox 2611"/>
          <p:cNvSpPr>
            <a:spLocks noGrp="1"/>
          </p:cNvSpPr>
          <p:nvPr>
            <p:ph/>
          </p:nvPr>
        </p:nvSpPr>
        <p:spPr>
          <a:xfrm>
            <a:off x="6847428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618" name="TextBox 2617"/>
          <p:cNvSpPr>
            <a:spLocks noGrp="1"/>
          </p:cNvSpPr>
          <p:nvPr>
            <p:ph/>
          </p:nvPr>
        </p:nvSpPr>
        <p:spPr>
          <a:xfrm>
            <a:off x="7430666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624" name="TextBox 2623"/>
          <p:cNvSpPr>
            <a:spLocks noGrp="1"/>
          </p:cNvSpPr>
          <p:nvPr>
            <p:ph/>
          </p:nvPr>
        </p:nvSpPr>
        <p:spPr>
          <a:xfrm>
            <a:off x="8013904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630" name="TextBox 2629"/>
          <p:cNvSpPr>
            <a:spLocks noGrp="1"/>
          </p:cNvSpPr>
          <p:nvPr>
            <p:ph/>
          </p:nvPr>
        </p:nvSpPr>
        <p:spPr>
          <a:xfrm>
            <a:off x="8597143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636" name="TextBox 2635"/>
          <p:cNvSpPr>
            <a:spLocks noGrp="1"/>
          </p:cNvSpPr>
          <p:nvPr>
            <p:ph/>
          </p:nvPr>
        </p:nvSpPr>
        <p:spPr>
          <a:xfrm>
            <a:off x="9180381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42" name="TextBox 2641"/>
          <p:cNvSpPr>
            <a:spLocks noGrp="1"/>
          </p:cNvSpPr>
          <p:nvPr>
            <p:ph/>
          </p:nvPr>
        </p:nvSpPr>
        <p:spPr>
          <a:xfrm>
            <a:off x="9763619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48" name="TextBox 2647"/>
          <p:cNvSpPr>
            <a:spLocks noGrp="1"/>
          </p:cNvSpPr>
          <p:nvPr>
            <p:ph/>
          </p:nvPr>
        </p:nvSpPr>
        <p:spPr>
          <a:xfrm>
            <a:off x="360000" y="4638286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54" name="TextBox 2653"/>
          <p:cNvSpPr>
            <a:spLocks noGrp="1"/>
          </p:cNvSpPr>
          <p:nvPr>
            <p:ph/>
          </p:nvPr>
        </p:nvSpPr>
        <p:spPr>
          <a:xfrm>
            <a:off x="360000" y="4882381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60" name="TextBox 2659"/>
          <p:cNvSpPr>
            <a:spLocks noGrp="1"/>
          </p:cNvSpPr>
          <p:nvPr>
            <p:ph/>
          </p:nvPr>
        </p:nvSpPr>
        <p:spPr>
          <a:xfrm>
            <a:off x="360000" y="4882381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Окремі заходи по реалізації державних (регіональних)</a:t>
            </a:r>
            <a:r>
              <a:rPr lang="en-US" sz="700"/>
              <a:t> </a:t>
            </a:r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програм, не віднесені до заходів розвитку</a:t>
            </a:r>
            <a:r>
              <a:rPr lang="en-US" sz="700"/>
              <a:t> </a:t>
            </a:r>
          </a:p>
        </p:txBody>
      </p:sp>
      <p:sp>
        <p:nvSpPr>
          <p:cNvPr id="2666" name="TextBox 2665"/>
          <p:cNvSpPr>
            <a:spLocks noGrp="1"/>
          </p:cNvSpPr>
          <p:nvPr>
            <p:ph/>
          </p:nvPr>
        </p:nvSpPr>
        <p:spPr>
          <a:xfrm>
            <a:off x="2556000" y="4882381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2282</a:t>
            </a:r>
            <a:r>
              <a:rPr lang="en-US" sz="600"/>
              <a:t> </a:t>
            </a:r>
          </a:p>
        </p:txBody>
      </p:sp>
      <p:sp>
        <p:nvSpPr>
          <p:cNvPr id="2672" name="TextBox 2671"/>
          <p:cNvSpPr>
            <a:spLocks noGrp="1"/>
          </p:cNvSpPr>
          <p:nvPr>
            <p:ph/>
          </p:nvPr>
        </p:nvSpPr>
        <p:spPr>
          <a:xfrm>
            <a:off x="2988000" y="4882381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300</a:t>
            </a:r>
            <a:r>
              <a:rPr lang="en-US" sz="600"/>
              <a:t> </a:t>
            </a:r>
          </a:p>
        </p:txBody>
      </p:sp>
      <p:sp>
        <p:nvSpPr>
          <p:cNvPr id="2678" name="TextBox 2677"/>
          <p:cNvSpPr>
            <a:spLocks noGrp="1"/>
          </p:cNvSpPr>
          <p:nvPr>
            <p:ph/>
          </p:nvPr>
        </p:nvSpPr>
        <p:spPr>
          <a:xfrm>
            <a:off x="3348000" y="4882381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684" name="TextBox 2683"/>
          <p:cNvSpPr>
            <a:spLocks noGrp="1"/>
          </p:cNvSpPr>
          <p:nvPr>
            <p:ph/>
          </p:nvPr>
        </p:nvSpPr>
        <p:spPr>
          <a:xfrm>
            <a:off x="3931238" y="4882381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90" name="TextBox 2689"/>
          <p:cNvSpPr>
            <a:spLocks noGrp="1"/>
          </p:cNvSpPr>
          <p:nvPr>
            <p:ph/>
          </p:nvPr>
        </p:nvSpPr>
        <p:spPr>
          <a:xfrm>
            <a:off x="4514476" y="4882381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96" name="TextBox 2695"/>
          <p:cNvSpPr>
            <a:spLocks noGrp="1"/>
          </p:cNvSpPr>
          <p:nvPr>
            <p:ph/>
          </p:nvPr>
        </p:nvSpPr>
        <p:spPr>
          <a:xfrm>
            <a:off x="5097714" y="4882381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02" name="TextBox 2701"/>
          <p:cNvSpPr>
            <a:spLocks noGrp="1"/>
          </p:cNvSpPr>
          <p:nvPr>
            <p:ph/>
          </p:nvPr>
        </p:nvSpPr>
        <p:spPr>
          <a:xfrm>
            <a:off x="5680952" y="4882381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08" name="TextBox 2707"/>
          <p:cNvSpPr>
            <a:spLocks noGrp="1"/>
          </p:cNvSpPr>
          <p:nvPr>
            <p:ph/>
          </p:nvPr>
        </p:nvSpPr>
        <p:spPr>
          <a:xfrm>
            <a:off x="6264190" y="4882381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14" name="TextBox 2713"/>
          <p:cNvSpPr>
            <a:spLocks noGrp="1"/>
          </p:cNvSpPr>
          <p:nvPr>
            <p:ph/>
          </p:nvPr>
        </p:nvSpPr>
        <p:spPr>
          <a:xfrm>
            <a:off x="6847428" y="4882381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720" name="TextBox 2719"/>
          <p:cNvSpPr>
            <a:spLocks noGrp="1"/>
          </p:cNvSpPr>
          <p:nvPr>
            <p:ph/>
          </p:nvPr>
        </p:nvSpPr>
        <p:spPr>
          <a:xfrm>
            <a:off x="7430666" y="4882381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726" name="TextBox 2725"/>
          <p:cNvSpPr>
            <a:spLocks noGrp="1"/>
          </p:cNvSpPr>
          <p:nvPr>
            <p:ph/>
          </p:nvPr>
        </p:nvSpPr>
        <p:spPr>
          <a:xfrm>
            <a:off x="8013904" y="4882381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732" name="TextBox 2731"/>
          <p:cNvSpPr>
            <a:spLocks noGrp="1"/>
          </p:cNvSpPr>
          <p:nvPr>
            <p:ph/>
          </p:nvPr>
        </p:nvSpPr>
        <p:spPr>
          <a:xfrm>
            <a:off x="8597143" y="4882381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738" name="TextBox 2737"/>
          <p:cNvSpPr>
            <a:spLocks noGrp="1"/>
          </p:cNvSpPr>
          <p:nvPr>
            <p:ph/>
          </p:nvPr>
        </p:nvSpPr>
        <p:spPr>
          <a:xfrm>
            <a:off x="9180381" y="4882381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44" name="TextBox 2743"/>
          <p:cNvSpPr>
            <a:spLocks noGrp="1"/>
          </p:cNvSpPr>
          <p:nvPr>
            <p:ph/>
          </p:nvPr>
        </p:nvSpPr>
        <p:spPr>
          <a:xfrm>
            <a:off x="9763619" y="4882381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50" name="TextBox 2749"/>
          <p:cNvSpPr>
            <a:spLocks noGrp="1"/>
          </p:cNvSpPr>
          <p:nvPr>
            <p:ph/>
          </p:nvPr>
        </p:nvSpPr>
        <p:spPr>
          <a:xfrm>
            <a:off x="360000" y="4882381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56" name="TextBox 2755"/>
          <p:cNvSpPr>
            <a:spLocks noGrp="1"/>
          </p:cNvSpPr>
          <p:nvPr>
            <p:ph/>
          </p:nvPr>
        </p:nvSpPr>
        <p:spPr>
          <a:xfrm>
            <a:off x="360000" y="5126476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62" name="TextBox 2761"/>
          <p:cNvSpPr>
            <a:spLocks noGrp="1"/>
          </p:cNvSpPr>
          <p:nvPr>
            <p:ph/>
          </p:nvPr>
        </p:nvSpPr>
        <p:spPr>
          <a:xfrm>
            <a:off x="360000" y="5126476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Обслуговування боргових зобов’язань </a:t>
            </a:r>
            <a:r>
              <a:rPr lang="en-US" sz="700"/>
              <a:t> </a:t>
            </a:r>
          </a:p>
        </p:txBody>
      </p:sp>
      <p:sp>
        <p:nvSpPr>
          <p:cNvPr id="2768" name="TextBox 2767"/>
          <p:cNvSpPr>
            <a:spLocks noGrp="1"/>
          </p:cNvSpPr>
          <p:nvPr>
            <p:ph/>
          </p:nvPr>
        </p:nvSpPr>
        <p:spPr>
          <a:xfrm>
            <a:off x="2556000" y="512647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2400</a:t>
            </a:r>
            <a:r>
              <a:rPr lang="en-US" sz="600"/>
              <a:t> </a:t>
            </a:r>
          </a:p>
        </p:txBody>
      </p:sp>
      <p:sp>
        <p:nvSpPr>
          <p:cNvPr id="2774" name="TextBox 2773"/>
          <p:cNvSpPr>
            <a:spLocks noGrp="1"/>
          </p:cNvSpPr>
          <p:nvPr>
            <p:ph/>
          </p:nvPr>
        </p:nvSpPr>
        <p:spPr>
          <a:xfrm>
            <a:off x="2988000" y="512647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310</a:t>
            </a:r>
            <a:r>
              <a:rPr lang="en-US" sz="600"/>
              <a:t> </a:t>
            </a:r>
          </a:p>
        </p:txBody>
      </p:sp>
      <p:sp>
        <p:nvSpPr>
          <p:cNvPr id="2780" name="TextBox 2779"/>
          <p:cNvSpPr>
            <a:spLocks noGrp="1"/>
          </p:cNvSpPr>
          <p:nvPr>
            <p:ph/>
          </p:nvPr>
        </p:nvSpPr>
        <p:spPr>
          <a:xfrm>
            <a:off x="3348000" y="512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786" name="TextBox 2785"/>
          <p:cNvSpPr>
            <a:spLocks noGrp="1"/>
          </p:cNvSpPr>
          <p:nvPr>
            <p:ph/>
          </p:nvPr>
        </p:nvSpPr>
        <p:spPr>
          <a:xfrm>
            <a:off x="3931238" y="512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92" name="TextBox 2791"/>
          <p:cNvSpPr>
            <a:spLocks noGrp="1"/>
          </p:cNvSpPr>
          <p:nvPr>
            <p:ph/>
          </p:nvPr>
        </p:nvSpPr>
        <p:spPr>
          <a:xfrm>
            <a:off x="4514476" y="512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798" name="TextBox 2797"/>
          <p:cNvSpPr>
            <a:spLocks noGrp="1"/>
          </p:cNvSpPr>
          <p:nvPr>
            <p:ph/>
          </p:nvPr>
        </p:nvSpPr>
        <p:spPr>
          <a:xfrm>
            <a:off x="5097714" y="512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04" name="TextBox 2803"/>
          <p:cNvSpPr>
            <a:spLocks noGrp="1"/>
          </p:cNvSpPr>
          <p:nvPr>
            <p:ph/>
          </p:nvPr>
        </p:nvSpPr>
        <p:spPr>
          <a:xfrm>
            <a:off x="5680952" y="512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10" name="TextBox 2809"/>
          <p:cNvSpPr>
            <a:spLocks noGrp="1"/>
          </p:cNvSpPr>
          <p:nvPr>
            <p:ph/>
          </p:nvPr>
        </p:nvSpPr>
        <p:spPr>
          <a:xfrm>
            <a:off x="6264190" y="512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16" name="TextBox 2815"/>
          <p:cNvSpPr>
            <a:spLocks noGrp="1"/>
          </p:cNvSpPr>
          <p:nvPr>
            <p:ph/>
          </p:nvPr>
        </p:nvSpPr>
        <p:spPr>
          <a:xfrm>
            <a:off x="6847428" y="512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822" name="TextBox 2821"/>
          <p:cNvSpPr>
            <a:spLocks noGrp="1"/>
          </p:cNvSpPr>
          <p:nvPr>
            <p:ph/>
          </p:nvPr>
        </p:nvSpPr>
        <p:spPr>
          <a:xfrm>
            <a:off x="7430666" y="512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828" name="TextBox 2827"/>
          <p:cNvSpPr>
            <a:spLocks noGrp="1"/>
          </p:cNvSpPr>
          <p:nvPr>
            <p:ph/>
          </p:nvPr>
        </p:nvSpPr>
        <p:spPr>
          <a:xfrm>
            <a:off x="8013904" y="512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834" name="TextBox 2833"/>
          <p:cNvSpPr>
            <a:spLocks noGrp="1"/>
          </p:cNvSpPr>
          <p:nvPr>
            <p:ph/>
          </p:nvPr>
        </p:nvSpPr>
        <p:spPr>
          <a:xfrm>
            <a:off x="8597143" y="512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840" name="TextBox 2839"/>
          <p:cNvSpPr>
            <a:spLocks noGrp="1"/>
          </p:cNvSpPr>
          <p:nvPr>
            <p:ph/>
          </p:nvPr>
        </p:nvSpPr>
        <p:spPr>
          <a:xfrm>
            <a:off x="9180381" y="512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46" name="TextBox 2845"/>
          <p:cNvSpPr>
            <a:spLocks noGrp="1"/>
          </p:cNvSpPr>
          <p:nvPr>
            <p:ph/>
          </p:nvPr>
        </p:nvSpPr>
        <p:spPr>
          <a:xfrm>
            <a:off x="9763619" y="512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52" name="TextBox 2851"/>
          <p:cNvSpPr>
            <a:spLocks noGrp="1"/>
          </p:cNvSpPr>
          <p:nvPr>
            <p:ph/>
          </p:nvPr>
        </p:nvSpPr>
        <p:spPr>
          <a:xfrm>
            <a:off x="360000" y="5126476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858" name="TextBox 2857"/>
          <p:cNvSpPr>
            <a:spLocks noGrp="1"/>
          </p:cNvSpPr>
          <p:nvPr>
            <p:ph/>
          </p:nvPr>
        </p:nvSpPr>
        <p:spPr>
          <a:xfrm>
            <a:off x="360000" y="5264571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864" name="TextBox 2863"/>
          <p:cNvSpPr>
            <a:spLocks noGrp="1"/>
          </p:cNvSpPr>
          <p:nvPr>
            <p:ph/>
          </p:nvPr>
        </p:nvSpPr>
        <p:spPr>
          <a:xfrm>
            <a:off x="360000" y="5264571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Обслуговування внутрішніх боргових зобов’язань </a:t>
            </a:r>
            <a:r>
              <a:rPr lang="en-US" sz="700"/>
              <a:t> </a:t>
            </a:r>
          </a:p>
        </p:txBody>
      </p:sp>
      <p:sp>
        <p:nvSpPr>
          <p:cNvPr id="2870" name="TextBox 2869"/>
          <p:cNvSpPr>
            <a:spLocks noGrp="1"/>
          </p:cNvSpPr>
          <p:nvPr>
            <p:ph/>
          </p:nvPr>
        </p:nvSpPr>
        <p:spPr>
          <a:xfrm>
            <a:off x="2556000" y="526457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2410</a:t>
            </a:r>
            <a:r>
              <a:rPr lang="en-US" sz="600"/>
              <a:t> </a:t>
            </a:r>
          </a:p>
        </p:txBody>
      </p:sp>
      <p:sp>
        <p:nvSpPr>
          <p:cNvPr id="2876" name="TextBox 2875"/>
          <p:cNvSpPr>
            <a:spLocks noGrp="1"/>
          </p:cNvSpPr>
          <p:nvPr>
            <p:ph/>
          </p:nvPr>
        </p:nvSpPr>
        <p:spPr>
          <a:xfrm>
            <a:off x="2988000" y="526457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320</a:t>
            </a:r>
            <a:r>
              <a:rPr lang="en-US" sz="600"/>
              <a:t> </a:t>
            </a:r>
          </a:p>
        </p:txBody>
      </p:sp>
      <p:sp>
        <p:nvSpPr>
          <p:cNvPr id="2882" name="TextBox 2881"/>
          <p:cNvSpPr>
            <a:spLocks noGrp="1"/>
          </p:cNvSpPr>
          <p:nvPr>
            <p:ph/>
          </p:nvPr>
        </p:nvSpPr>
        <p:spPr>
          <a:xfrm>
            <a:off x="3348000" y="526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888" name="TextBox 2887"/>
          <p:cNvSpPr>
            <a:spLocks noGrp="1"/>
          </p:cNvSpPr>
          <p:nvPr>
            <p:ph/>
          </p:nvPr>
        </p:nvSpPr>
        <p:spPr>
          <a:xfrm>
            <a:off x="3931238" y="526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894" name="TextBox 2893"/>
          <p:cNvSpPr>
            <a:spLocks noGrp="1"/>
          </p:cNvSpPr>
          <p:nvPr>
            <p:ph/>
          </p:nvPr>
        </p:nvSpPr>
        <p:spPr>
          <a:xfrm>
            <a:off x="4514476" y="526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00" name="TextBox 2899"/>
          <p:cNvSpPr>
            <a:spLocks noGrp="1"/>
          </p:cNvSpPr>
          <p:nvPr>
            <p:ph/>
          </p:nvPr>
        </p:nvSpPr>
        <p:spPr>
          <a:xfrm>
            <a:off x="5097714" y="526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06" name="TextBox 2905"/>
          <p:cNvSpPr>
            <a:spLocks noGrp="1"/>
          </p:cNvSpPr>
          <p:nvPr>
            <p:ph/>
          </p:nvPr>
        </p:nvSpPr>
        <p:spPr>
          <a:xfrm>
            <a:off x="5680952" y="526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12" name="TextBox 2911"/>
          <p:cNvSpPr>
            <a:spLocks noGrp="1"/>
          </p:cNvSpPr>
          <p:nvPr>
            <p:ph/>
          </p:nvPr>
        </p:nvSpPr>
        <p:spPr>
          <a:xfrm>
            <a:off x="6264190" y="526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18" name="TextBox 2917"/>
          <p:cNvSpPr>
            <a:spLocks noGrp="1"/>
          </p:cNvSpPr>
          <p:nvPr>
            <p:ph/>
          </p:nvPr>
        </p:nvSpPr>
        <p:spPr>
          <a:xfrm>
            <a:off x="6847428" y="526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924" name="TextBox 2923"/>
          <p:cNvSpPr>
            <a:spLocks noGrp="1"/>
          </p:cNvSpPr>
          <p:nvPr>
            <p:ph/>
          </p:nvPr>
        </p:nvSpPr>
        <p:spPr>
          <a:xfrm>
            <a:off x="7430666" y="526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930" name="TextBox 2929"/>
          <p:cNvSpPr>
            <a:spLocks noGrp="1"/>
          </p:cNvSpPr>
          <p:nvPr>
            <p:ph/>
          </p:nvPr>
        </p:nvSpPr>
        <p:spPr>
          <a:xfrm>
            <a:off x="8013904" y="526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936" name="TextBox 2935"/>
          <p:cNvSpPr>
            <a:spLocks noGrp="1"/>
          </p:cNvSpPr>
          <p:nvPr>
            <p:ph/>
          </p:nvPr>
        </p:nvSpPr>
        <p:spPr>
          <a:xfrm>
            <a:off x="8597143" y="526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942" name="TextBox 2941"/>
          <p:cNvSpPr>
            <a:spLocks noGrp="1"/>
          </p:cNvSpPr>
          <p:nvPr>
            <p:ph/>
          </p:nvPr>
        </p:nvSpPr>
        <p:spPr>
          <a:xfrm>
            <a:off x="9180381" y="526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48" name="TextBox 2947"/>
          <p:cNvSpPr>
            <a:spLocks noGrp="1"/>
          </p:cNvSpPr>
          <p:nvPr>
            <p:ph/>
          </p:nvPr>
        </p:nvSpPr>
        <p:spPr>
          <a:xfrm>
            <a:off x="9763619" y="526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54" name="TextBox 2953"/>
          <p:cNvSpPr>
            <a:spLocks noGrp="1"/>
          </p:cNvSpPr>
          <p:nvPr>
            <p:ph/>
          </p:nvPr>
        </p:nvSpPr>
        <p:spPr>
          <a:xfrm>
            <a:off x="360000" y="5264571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60" name="TextBox 2959"/>
          <p:cNvSpPr>
            <a:spLocks noGrp="1"/>
          </p:cNvSpPr>
          <p:nvPr>
            <p:ph/>
          </p:nvPr>
        </p:nvSpPr>
        <p:spPr>
          <a:xfrm>
            <a:off x="360000" y="5402666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66" name="TextBox 2965"/>
          <p:cNvSpPr>
            <a:spLocks noGrp="1"/>
          </p:cNvSpPr>
          <p:nvPr>
            <p:ph/>
          </p:nvPr>
        </p:nvSpPr>
        <p:spPr>
          <a:xfrm>
            <a:off x="360000" y="5402666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Обслуговування зовнішніх боргових зобов’язань </a:t>
            </a:r>
            <a:r>
              <a:rPr lang="en-US" sz="700"/>
              <a:t> </a:t>
            </a:r>
          </a:p>
        </p:txBody>
      </p:sp>
      <p:sp>
        <p:nvSpPr>
          <p:cNvPr id="2972" name="TextBox 2971"/>
          <p:cNvSpPr>
            <a:spLocks noGrp="1"/>
          </p:cNvSpPr>
          <p:nvPr>
            <p:ph/>
          </p:nvPr>
        </p:nvSpPr>
        <p:spPr>
          <a:xfrm>
            <a:off x="2556000" y="540266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2420</a:t>
            </a:r>
            <a:r>
              <a:rPr lang="en-US" sz="600"/>
              <a:t> </a:t>
            </a:r>
          </a:p>
        </p:txBody>
      </p:sp>
      <p:sp>
        <p:nvSpPr>
          <p:cNvPr id="2978" name="TextBox 2977"/>
          <p:cNvSpPr>
            <a:spLocks noGrp="1"/>
          </p:cNvSpPr>
          <p:nvPr>
            <p:ph/>
          </p:nvPr>
        </p:nvSpPr>
        <p:spPr>
          <a:xfrm>
            <a:off x="2988000" y="540266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330</a:t>
            </a:r>
            <a:r>
              <a:rPr lang="en-US" sz="600"/>
              <a:t> </a:t>
            </a:r>
          </a:p>
        </p:txBody>
      </p:sp>
      <p:sp>
        <p:nvSpPr>
          <p:cNvPr id="2984" name="TextBox 2983"/>
          <p:cNvSpPr>
            <a:spLocks noGrp="1"/>
          </p:cNvSpPr>
          <p:nvPr>
            <p:ph/>
          </p:nvPr>
        </p:nvSpPr>
        <p:spPr>
          <a:xfrm>
            <a:off x="3348000" y="540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990" name="TextBox 2989"/>
          <p:cNvSpPr>
            <a:spLocks noGrp="1"/>
          </p:cNvSpPr>
          <p:nvPr>
            <p:ph/>
          </p:nvPr>
        </p:nvSpPr>
        <p:spPr>
          <a:xfrm>
            <a:off x="3931238" y="540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96" name="TextBox 2995"/>
          <p:cNvSpPr>
            <a:spLocks noGrp="1"/>
          </p:cNvSpPr>
          <p:nvPr>
            <p:ph/>
          </p:nvPr>
        </p:nvSpPr>
        <p:spPr>
          <a:xfrm>
            <a:off x="4514476" y="540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02" name="TextBox 3001"/>
          <p:cNvSpPr>
            <a:spLocks noGrp="1"/>
          </p:cNvSpPr>
          <p:nvPr>
            <p:ph/>
          </p:nvPr>
        </p:nvSpPr>
        <p:spPr>
          <a:xfrm>
            <a:off x="5097714" y="540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08" name="TextBox 3007"/>
          <p:cNvSpPr>
            <a:spLocks noGrp="1"/>
          </p:cNvSpPr>
          <p:nvPr>
            <p:ph/>
          </p:nvPr>
        </p:nvSpPr>
        <p:spPr>
          <a:xfrm>
            <a:off x="5680952" y="540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14" name="TextBox 3013"/>
          <p:cNvSpPr>
            <a:spLocks noGrp="1"/>
          </p:cNvSpPr>
          <p:nvPr>
            <p:ph/>
          </p:nvPr>
        </p:nvSpPr>
        <p:spPr>
          <a:xfrm>
            <a:off x="6264190" y="540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20" name="TextBox 3019"/>
          <p:cNvSpPr>
            <a:spLocks noGrp="1"/>
          </p:cNvSpPr>
          <p:nvPr>
            <p:ph/>
          </p:nvPr>
        </p:nvSpPr>
        <p:spPr>
          <a:xfrm>
            <a:off x="6847428" y="540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026" name="TextBox 3025"/>
          <p:cNvSpPr>
            <a:spLocks noGrp="1"/>
          </p:cNvSpPr>
          <p:nvPr>
            <p:ph/>
          </p:nvPr>
        </p:nvSpPr>
        <p:spPr>
          <a:xfrm>
            <a:off x="7430666" y="540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032" name="TextBox 3031"/>
          <p:cNvSpPr>
            <a:spLocks noGrp="1"/>
          </p:cNvSpPr>
          <p:nvPr>
            <p:ph/>
          </p:nvPr>
        </p:nvSpPr>
        <p:spPr>
          <a:xfrm>
            <a:off x="8013904" y="540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038" name="TextBox 3037"/>
          <p:cNvSpPr>
            <a:spLocks noGrp="1"/>
          </p:cNvSpPr>
          <p:nvPr>
            <p:ph/>
          </p:nvPr>
        </p:nvSpPr>
        <p:spPr>
          <a:xfrm>
            <a:off x="8597143" y="540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044" name="TextBox 3043"/>
          <p:cNvSpPr>
            <a:spLocks noGrp="1"/>
          </p:cNvSpPr>
          <p:nvPr>
            <p:ph/>
          </p:nvPr>
        </p:nvSpPr>
        <p:spPr>
          <a:xfrm>
            <a:off x="9180381" y="540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50" name="TextBox 3049"/>
          <p:cNvSpPr>
            <a:spLocks noGrp="1"/>
          </p:cNvSpPr>
          <p:nvPr>
            <p:ph/>
          </p:nvPr>
        </p:nvSpPr>
        <p:spPr>
          <a:xfrm>
            <a:off x="9763619" y="540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56" name="TextBox 3055"/>
          <p:cNvSpPr>
            <a:spLocks noGrp="1"/>
          </p:cNvSpPr>
          <p:nvPr>
            <p:ph/>
          </p:nvPr>
        </p:nvSpPr>
        <p:spPr>
          <a:xfrm>
            <a:off x="360000" y="5402666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062" name="TextBox 3061"/>
          <p:cNvSpPr>
            <a:spLocks noGrp="1"/>
          </p:cNvSpPr>
          <p:nvPr>
            <p:ph/>
          </p:nvPr>
        </p:nvSpPr>
        <p:spPr>
          <a:xfrm>
            <a:off x="360000" y="5540762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068" name="TextBox 3067"/>
          <p:cNvSpPr>
            <a:spLocks noGrp="1"/>
          </p:cNvSpPr>
          <p:nvPr>
            <p:ph/>
          </p:nvPr>
        </p:nvSpPr>
        <p:spPr>
          <a:xfrm>
            <a:off x="360000" y="5540762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Поточні трансферти</a:t>
            </a:r>
            <a:r>
              <a:rPr lang="en-US" sz="700"/>
              <a:t> </a:t>
            </a:r>
          </a:p>
        </p:txBody>
      </p:sp>
      <p:sp>
        <p:nvSpPr>
          <p:cNvPr id="3074" name="TextBox 3073"/>
          <p:cNvSpPr>
            <a:spLocks noGrp="1"/>
          </p:cNvSpPr>
          <p:nvPr>
            <p:ph/>
          </p:nvPr>
        </p:nvSpPr>
        <p:spPr>
          <a:xfrm>
            <a:off x="2556000" y="554076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2600</a:t>
            </a:r>
            <a:r>
              <a:rPr lang="en-US" sz="600"/>
              <a:t> </a:t>
            </a:r>
          </a:p>
        </p:txBody>
      </p:sp>
      <p:sp>
        <p:nvSpPr>
          <p:cNvPr id="3080" name="TextBox 3079"/>
          <p:cNvSpPr>
            <a:spLocks noGrp="1"/>
          </p:cNvSpPr>
          <p:nvPr>
            <p:ph/>
          </p:nvPr>
        </p:nvSpPr>
        <p:spPr>
          <a:xfrm>
            <a:off x="2988000" y="554076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340</a:t>
            </a:r>
            <a:r>
              <a:rPr lang="en-US" sz="600"/>
              <a:t> </a:t>
            </a:r>
          </a:p>
        </p:txBody>
      </p:sp>
      <p:sp>
        <p:nvSpPr>
          <p:cNvPr id="3086" name="TextBox 3085"/>
          <p:cNvSpPr>
            <a:spLocks noGrp="1"/>
          </p:cNvSpPr>
          <p:nvPr>
            <p:ph/>
          </p:nvPr>
        </p:nvSpPr>
        <p:spPr>
          <a:xfrm>
            <a:off x="3348000" y="5540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092" name="TextBox 3091"/>
          <p:cNvSpPr>
            <a:spLocks noGrp="1"/>
          </p:cNvSpPr>
          <p:nvPr>
            <p:ph/>
          </p:nvPr>
        </p:nvSpPr>
        <p:spPr>
          <a:xfrm>
            <a:off x="3931238" y="5540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98" name="TextBox 3097"/>
          <p:cNvSpPr>
            <a:spLocks noGrp="1"/>
          </p:cNvSpPr>
          <p:nvPr>
            <p:ph/>
          </p:nvPr>
        </p:nvSpPr>
        <p:spPr>
          <a:xfrm>
            <a:off x="4514476" y="5540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104" name="TextBox 3103"/>
          <p:cNvSpPr>
            <a:spLocks noGrp="1"/>
          </p:cNvSpPr>
          <p:nvPr>
            <p:ph/>
          </p:nvPr>
        </p:nvSpPr>
        <p:spPr>
          <a:xfrm>
            <a:off x="5097714" y="5540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110" name="TextBox 3109"/>
          <p:cNvSpPr>
            <a:spLocks noGrp="1"/>
          </p:cNvSpPr>
          <p:nvPr>
            <p:ph/>
          </p:nvPr>
        </p:nvSpPr>
        <p:spPr>
          <a:xfrm>
            <a:off x="5680952" y="5540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116" name="TextBox 3115"/>
          <p:cNvSpPr>
            <a:spLocks noGrp="1"/>
          </p:cNvSpPr>
          <p:nvPr>
            <p:ph/>
          </p:nvPr>
        </p:nvSpPr>
        <p:spPr>
          <a:xfrm>
            <a:off x="6264190" y="5540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122" name="TextBox 3121"/>
          <p:cNvSpPr>
            <a:spLocks noGrp="1"/>
          </p:cNvSpPr>
          <p:nvPr>
            <p:ph/>
          </p:nvPr>
        </p:nvSpPr>
        <p:spPr>
          <a:xfrm>
            <a:off x="6847428" y="5540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128" name="TextBox 3127"/>
          <p:cNvSpPr>
            <a:spLocks noGrp="1"/>
          </p:cNvSpPr>
          <p:nvPr>
            <p:ph/>
          </p:nvPr>
        </p:nvSpPr>
        <p:spPr>
          <a:xfrm>
            <a:off x="7430666" y="5540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134" name="TextBox 3133"/>
          <p:cNvSpPr>
            <a:spLocks noGrp="1"/>
          </p:cNvSpPr>
          <p:nvPr>
            <p:ph/>
          </p:nvPr>
        </p:nvSpPr>
        <p:spPr>
          <a:xfrm>
            <a:off x="8013904" y="5540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140" name="TextBox 3139"/>
          <p:cNvSpPr>
            <a:spLocks noGrp="1"/>
          </p:cNvSpPr>
          <p:nvPr>
            <p:ph/>
          </p:nvPr>
        </p:nvSpPr>
        <p:spPr>
          <a:xfrm>
            <a:off x="8597143" y="5540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146" name="TextBox 3145"/>
          <p:cNvSpPr>
            <a:spLocks noGrp="1"/>
          </p:cNvSpPr>
          <p:nvPr>
            <p:ph/>
          </p:nvPr>
        </p:nvSpPr>
        <p:spPr>
          <a:xfrm>
            <a:off x="9180381" y="5540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152" name="TextBox 3151"/>
          <p:cNvSpPr>
            <a:spLocks noGrp="1"/>
          </p:cNvSpPr>
          <p:nvPr>
            <p:ph/>
          </p:nvPr>
        </p:nvSpPr>
        <p:spPr>
          <a:xfrm>
            <a:off x="9763619" y="554076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158" name="TextBox 3157"/>
          <p:cNvSpPr>
            <a:spLocks noGrp="1"/>
          </p:cNvSpPr>
          <p:nvPr>
            <p:ph/>
          </p:nvPr>
        </p:nvSpPr>
        <p:spPr>
          <a:xfrm>
            <a:off x="360000" y="5540762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64" name="TextBox 3163"/>
          <p:cNvSpPr>
            <a:spLocks noGrp="1"/>
          </p:cNvSpPr>
          <p:nvPr>
            <p:ph/>
          </p:nvPr>
        </p:nvSpPr>
        <p:spPr>
          <a:xfrm>
            <a:off x="360000" y="5678857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70" name="TextBox 3169"/>
          <p:cNvSpPr>
            <a:spLocks noGrp="1"/>
          </p:cNvSpPr>
          <p:nvPr>
            <p:ph/>
          </p:nvPr>
        </p:nvSpPr>
        <p:spPr>
          <a:xfrm>
            <a:off x="360000" y="5678857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Субсидії та поточні трансферти підприємствам</a:t>
            </a:r>
            <a:r>
              <a:rPr lang="en-US" sz="700"/>
              <a:t> </a:t>
            </a:r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(установам, організаціям)</a:t>
            </a:r>
            <a:r>
              <a:rPr lang="en-US" sz="700"/>
              <a:t> </a:t>
            </a:r>
          </a:p>
        </p:txBody>
      </p:sp>
      <p:sp>
        <p:nvSpPr>
          <p:cNvPr id="3176" name="TextBox 3175"/>
          <p:cNvSpPr>
            <a:spLocks noGrp="1"/>
          </p:cNvSpPr>
          <p:nvPr>
            <p:ph/>
          </p:nvPr>
        </p:nvSpPr>
        <p:spPr>
          <a:xfrm>
            <a:off x="2556000" y="5678857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2610</a:t>
            </a:r>
            <a:r>
              <a:rPr lang="en-US" sz="600"/>
              <a:t> </a:t>
            </a:r>
          </a:p>
        </p:txBody>
      </p:sp>
      <p:sp>
        <p:nvSpPr>
          <p:cNvPr id="3182" name="TextBox 3181"/>
          <p:cNvSpPr>
            <a:spLocks noGrp="1"/>
          </p:cNvSpPr>
          <p:nvPr>
            <p:ph/>
          </p:nvPr>
        </p:nvSpPr>
        <p:spPr>
          <a:xfrm>
            <a:off x="2988000" y="5678857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350</a:t>
            </a:r>
            <a:r>
              <a:rPr lang="en-US" sz="600"/>
              <a:t> </a:t>
            </a:r>
          </a:p>
        </p:txBody>
      </p:sp>
      <p:sp>
        <p:nvSpPr>
          <p:cNvPr id="3188" name="TextBox 3187"/>
          <p:cNvSpPr>
            <a:spLocks noGrp="1"/>
          </p:cNvSpPr>
          <p:nvPr>
            <p:ph/>
          </p:nvPr>
        </p:nvSpPr>
        <p:spPr>
          <a:xfrm>
            <a:off x="3348000" y="5678857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194" name="TextBox 3193"/>
          <p:cNvSpPr>
            <a:spLocks noGrp="1"/>
          </p:cNvSpPr>
          <p:nvPr>
            <p:ph/>
          </p:nvPr>
        </p:nvSpPr>
        <p:spPr>
          <a:xfrm>
            <a:off x="3931238" y="5678857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200" name="TextBox 3199"/>
          <p:cNvSpPr>
            <a:spLocks noGrp="1"/>
          </p:cNvSpPr>
          <p:nvPr>
            <p:ph/>
          </p:nvPr>
        </p:nvSpPr>
        <p:spPr>
          <a:xfrm>
            <a:off x="4514476" y="5678857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206" name="TextBox 3205"/>
          <p:cNvSpPr>
            <a:spLocks noGrp="1"/>
          </p:cNvSpPr>
          <p:nvPr>
            <p:ph/>
          </p:nvPr>
        </p:nvSpPr>
        <p:spPr>
          <a:xfrm>
            <a:off x="5097714" y="5678857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212" name="TextBox 3211"/>
          <p:cNvSpPr>
            <a:spLocks noGrp="1"/>
          </p:cNvSpPr>
          <p:nvPr>
            <p:ph/>
          </p:nvPr>
        </p:nvSpPr>
        <p:spPr>
          <a:xfrm>
            <a:off x="5680952" y="5678857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218" name="TextBox 3217"/>
          <p:cNvSpPr>
            <a:spLocks noGrp="1"/>
          </p:cNvSpPr>
          <p:nvPr>
            <p:ph/>
          </p:nvPr>
        </p:nvSpPr>
        <p:spPr>
          <a:xfrm>
            <a:off x="6264190" y="5678857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224" name="TextBox 3223"/>
          <p:cNvSpPr>
            <a:spLocks noGrp="1"/>
          </p:cNvSpPr>
          <p:nvPr>
            <p:ph/>
          </p:nvPr>
        </p:nvSpPr>
        <p:spPr>
          <a:xfrm>
            <a:off x="6847428" y="5678857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230" name="TextBox 3229"/>
          <p:cNvSpPr>
            <a:spLocks noGrp="1"/>
          </p:cNvSpPr>
          <p:nvPr>
            <p:ph/>
          </p:nvPr>
        </p:nvSpPr>
        <p:spPr>
          <a:xfrm>
            <a:off x="7430666" y="5678857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236" name="TextBox 3235"/>
          <p:cNvSpPr>
            <a:spLocks noGrp="1"/>
          </p:cNvSpPr>
          <p:nvPr>
            <p:ph/>
          </p:nvPr>
        </p:nvSpPr>
        <p:spPr>
          <a:xfrm>
            <a:off x="8013904" y="5678857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242" name="TextBox 3241"/>
          <p:cNvSpPr>
            <a:spLocks noGrp="1"/>
          </p:cNvSpPr>
          <p:nvPr>
            <p:ph/>
          </p:nvPr>
        </p:nvSpPr>
        <p:spPr>
          <a:xfrm>
            <a:off x="8597143" y="5678857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248" name="TextBox 3247"/>
          <p:cNvSpPr>
            <a:spLocks noGrp="1"/>
          </p:cNvSpPr>
          <p:nvPr>
            <p:ph/>
          </p:nvPr>
        </p:nvSpPr>
        <p:spPr>
          <a:xfrm>
            <a:off x="9180381" y="5678857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254" name="TextBox 3253"/>
          <p:cNvSpPr>
            <a:spLocks noGrp="1"/>
          </p:cNvSpPr>
          <p:nvPr>
            <p:ph/>
          </p:nvPr>
        </p:nvSpPr>
        <p:spPr>
          <a:xfrm>
            <a:off x="9763619" y="5678857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260" name="TextBox 3259"/>
          <p:cNvSpPr>
            <a:spLocks noGrp="1"/>
          </p:cNvSpPr>
          <p:nvPr>
            <p:ph/>
          </p:nvPr>
        </p:nvSpPr>
        <p:spPr>
          <a:xfrm>
            <a:off x="360000" y="5678857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266" name="TextBox 3265"/>
          <p:cNvSpPr>
            <a:spLocks noGrp="1"/>
          </p:cNvSpPr>
          <p:nvPr>
            <p:ph/>
          </p:nvPr>
        </p:nvSpPr>
        <p:spPr>
          <a:xfrm>
            <a:off x="360000" y="5922952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272" name="TextBox 3271"/>
          <p:cNvSpPr>
            <a:spLocks noGrp="1"/>
          </p:cNvSpPr>
          <p:nvPr>
            <p:ph/>
          </p:nvPr>
        </p:nvSpPr>
        <p:spPr>
          <a:xfrm>
            <a:off x="360000" y="5922952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Поточні трансферти органам державного</a:t>
            </a:r>
            <a:r>
              <a:rPr lang="en-US" sz="700"/>
              <a:t> </a:t>
            </a:r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управління інших рівнів</a:t>
            </a:r>
            <a:r>
              <a:rPr lang="en-US" sz="700"/>
              <a:t> </a:t>
            </a:r>
          </a:p>
        </p:txBody>
      </p:sp>
      <p:sp>
        <p:nvSpPr>
          <p:cNvPr id="3278" name="TextBox 3277"/>
          <p:cNvSpPr>
            <a:spLocks noGrp="1"/>
          </p:cNvSpPr>
          <p:nvPr>
            <p:ph/>
          </p:nvPr>
        </p:nvSpPr>
        <p:spPr>
          <a:xfrm>
            <a:off x="2556000" y="5922952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2620</a:t>
            </a:r>
            <a:r>
              <a:rPr lang="en-US" sz="600"/>
              <a:t> </a:t>
            </a:r>
          </a:p>
        </p:txBody>
      </p:sp>
      <p:sp>
        <p:nvSpPr>
          <p:cNvPr id="3284" name="TextBox 3283"/>
          <p:cNvSpPr>
            <a:spLocks noGrp="1"/>
          </p:cNvSpPr>
          <p:nvPr>
            <p:ph/>
          </p:nvPr>
        </p:nvSpPr>
        <p:spPr>
          <a:xfrm>
            <a:off x="2988000" y="5922952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360</a:t>
            </a:r>
            <a:r>
              <a:rPr lang="en-US" sz="600"/>
              <a:t> </a:t>
            </a:r>
          </a:p>
        </p:txBody>
      </p:sp>
      <p:sp>
        <p:nvSpPr>
          <p:cNvPr id="3290" name="TextBox 3289"/>
          <p:cNvSpPr>
            <a:spLocks noGrp="1"/>
          </p:cNvSpPr>
          <p:nvPr>
            <p:ph/>
          </p:nvPr>
        </p:nvSpPr>
        <p:spPr>
          <a:xfrm>
            <a:off x="3348000" y="592295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296" name="TextBox 3295"/>
          <p:cNvSpPr>
            <a:spLocks noGrp="1"/>
          </p:cNvSpPr>
          <p:nvPr>
            <p:ph/>
          </p:nvPr>
        </p:nvSpPr>
        <p:spPr>
          <a:xfrm>
            <a:off x="3931238" y="592295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302" name="TextBox 3301"/>
          <p:cNvSpPr>
            <a:spLocks noGrp="1"/>
          </p:cNvSpPr>
          <p:nvPr>
            <p:ph/>
          </p:nvPr>
        </p:nvSpPr>
        <p:spPr>
          <a:xfrm>
            <a:off x="4514476" y="592295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308" name="TextBox 3307"/>
          <p:cNvSpPr>
            <a:spLocks noGrp="1"/>
          </p:cNvSpPr>
          <p:nvPr>
            <p:ph/>
          </p:nvPr>
        </p:nvSpPr>
        <p:spPr>
          <a:xfrm>
            <a:off x="5097714" y="592295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314" name="TextBox 3313"/>
          <p:cNvSpPr>
            <a:spLocks noGrp="1"/>
          </p:cNvSpPr>
          <p:nvPr>
            <p:ph/>
          </p:nvPr>
        </p:nvSpPr>
        <p:spPr>
          <a:xfrm>
            <a:off x="5680952" y="592295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320" name="TextBox 3319"/>
          <p:cNvSpPr>
            <a:spLocks noGrp="1"/>
          </p:cNvSpPr>
          <p:nvPr>
            <p:ph/>
          </p:nvPr>
        </p:nvSpPr>
        <p:spPr>
          <a:xfrm>
            <a:off x="6264190" y="592295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326" name="TextBox 3325"/>
          <p:cNvSpPr>
            <a:spLocks noGrp="1"/>
          </p:cNvSpPr>
          <p:nvPr>
            <p:ph/>
          </p:nvPr>
        </p:nvSpPr>
        <p:spPr>
          <a:xfrm>
            <a:off x="6847428" y="592295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332" name="TextBox 3331"/>
          <p:cNvSpPr>
            <a:spLocks noGrp="1"/>
          </p:cNvSpPr>
          <p:nvPr>
            <p:ph/>
          </p:nvPr>
        </p:nvSpPr>
        <p:spPr>
          <a:xfrm>
            <a:off x="7430666" y="592295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338" name="TextBox 3337"/>
          <p:cNvSpPr>
            <a:spLocks noGrp="1"/>
          </p:cNvSpPr>
          <p:nvPr>
            <p:ph/>
          </p:nvPr>
        </p:nvSpPr>
        <p:spPr>
          <a:xfrm>
            <a:off x="8013904" y="592295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344" name="TextBox 3343"/>
          <p:cNvSpPr>
            <a:spLocks noGrp="1"/>
          </p:cNvSpPr>
          <p:nvPr>
            <p:ph/>
          </p:nvPr>
        </p:nvSpPr>
        <p:spPr>
          <a:xfrm>
            <a:off x="8597143" y="592295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350" name="TextBox 3349"/>
          <p:cNvSpPr>
            <a:spLocks noGrp="1"/>
          </p:cNvSpPr>
          <p:nvPr>
            <p:ph/>
          </p:nvPr>
        </p:nvSpPr>
        <p:spPr>
          <a:xfrm>
            <a:off x="9180381" y="592295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356" name="TextBox 3355"/>
          <p:cNvSpPr>
            <a:spLocks noGrp="1"/>
          </p:cNvSpPr>
          <p:nvPr>
            <p:ph/>
          </p:nvPr>
        </p:nvSpPr>
        <p:spPr>
          <a:xfrm>
            <a:off x="9763619" y="592295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362" name="TextBox 3361"/>
          <p:cNvSpPr>
            <a:spLocks noGrp="1"/>
          </p:cNvSpPr>
          <p:nvPr>
            <p:ph/>
          </p:nvPr>
        </p:nvSpPr>
        <p:spPr>
          <a:xfrm>
            <a:off x="360000" y="5922952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pic>
        <p:nvPicPr>
          <p:cNvPr id="3368" name="Picture3368" descr="imag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50000" y="6203048"/>
            <a:ext cx="720000" cy="720000"/>
          </a:xfrm>
          <a:prstGeom prst="rect">
            <a:avLst/>
          </a:prstGeom>
          <a:noFill/>
        </p:spPr>
      </p:pic>
      <p:sp>
        <p:nvSpPr>
          <p:cNvPr id="3369" name="TextBox 3368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375" name="TextBox 3374"/>
          <p:cNvSpPr>
            <a:spLocks noGrp="1"/>
          </p:cNvSpPr>
          <p:nvPr>
            <p:ph/>
          </p:nvPr>
        </p:nvSpPr>
        <p:spPr>
          <a:xfrm>
            <a:off x="360000" y="702000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202000000016968386</a:t>
            </a:r>
            <a:r>
              <a:rPr lang="en-US" sz="600"/>
              <a:t> </a:t>
            </a:r>
          </a:p>
        </p:txBody>
      </p:sp>
      <p:cxnSp>
        <p:nvCxnSpPr>
          <p:cNvPr id="3374" name="Straight Connector 61"/>
          <p:cNvCxnSpPr/>
          <p:nvPr/>
        </p:nvCxnSpPr>
        <p:spPr>
          <a:xfrm>
            <a:off x="360000" y="7020000"/>
            <a:ext cx="288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" name="TextBox 3380"/>
          <p:cNvSpPr>
            <a:spLocks noGrp="1"/>
          </p:cNvSpPr>
          <p:nvPr>
            <p:ph/>
          </p:nvPr>
        </p:nvSpPr>
        <p:spPr>
          <a:xfrm>
            <a:off x="3240000" y="7020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3380" name="Straight Connector 61"/>
          <p:cNvCxnSpPr/>
          <p:nvPr/>
        </p:nvCxnSpPr>
        <p:spPr>
          <a:xfrm>
            <a:off x="3240000" y="7020000"/>
            <a:ext cx="63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7" name="TextBox 3386"/>
          <p:cNvSpPr>
            <a:spLocks noGrp="1"/>
          </p:cNvSpPr>
          <p:nvPr>
            <p:ph/>
          </p:nvPr>
        </p:nvSpPr>
        <p:spPr>
          <a:xfrm>
            <a:off x="3870000" y="7020000"/>
            <a:ext cx="132476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АС  " Є-ЗВІТНІСТЬ "</a:t>
            </a:r>
            <a:r>
              <a:rPr lang="en-US" sz="600"/>
              <a:t> </a:t>
            </a:r>
          </a:p>
        </p:txBody>
      </p:sp>
      <p:cxnSp>
        <p:nvCxnSpPr>
          <p:cNvPr id="3386" name="Straight Connector 61"/>
          <p:cNvCxnSpPr/>
          <p:nvPr/>
        </p:nvCxnSpPr>
        <p:spPr>
          <a:xfrm>
            <a:off x="3870000" y="7020000"/>
            <a:ext cx="1324762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3" name="TextBox 3392"/>
          <p:cNvSpPr>
            <a:spLocks noGrp="1"/>
          </p:cNvSpPr>
          <p:nvPr>
            <p:ph/>
          </p:nvPr>
        </p:nvSpPr>
        <p:spPr>
          <a:xfrm>
            <a:off x="5194762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3392" name="Straight Connector 61"/>
          <p:cNvCxnSpPr/>
          <p:nvPr/>
        </p:nvCxnSpPr>
        <p:spPr>
          <a:xfrm>
            <a:off x="5194762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9" name="TextBox 3398"/>
          <p:cNvSpPr>
            <a:spLocks noGrp="1"/>
          </p:cNvSpPr>
          <p:nvPr>
            <p:ph/>
          </p:nvPr>
        </p:nvSpPr>
        <p:spPr>
          <a:xfrm>
            <a:off x="6051523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3398" name="Straight Connector 61"/>
          <p:cNvCxnSpPr/>
          <p:nvPr/>
        </p:nvCxnSpPr>
        <p:spPr>
          <a:xfrm>
            <a:off x="6051523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5" name="TextBox 3404"/>
          <p:cNvSpPr>
            <a:spLocks noGrp="1"/>
          </p:cNvSpPr>
          <p:nvPr>
            <p:ph/>
          </p:nvPr>
        </p:nvSpPr>
        <p:spPr>
          <a:xfrm>
            <a:off x="6908286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3404" name="Straight Connector 61"/>
          <p:cNvCxnSpPr/>
          <p:nvPr/>
        </p:nvCxnSpPr>
        <p:spPr>
          <a:xfrm>
            <a:off x="6908286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1" name="TextBox 3410"/>
          <p:cNvSpPr>
            <a:spLocks noGrp="1"/>
          </p:cNvSpPr>
          <p:nvPr>
            <p:ph/>
          </p:nvPr>
        </p:nvSpPr>
        <p:spPr>
          <a:xfrm>
            <a:off x="7765048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3410" name="Straight Connector 61"/>
          <p:cNvCxnSpPr/>
          <p:nvPr/>
        </p:nvCxnSpPr>
        <p:spPr>
          <a:xfrm>
            <a:off x="7765048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7" name="TextBox 3416"/>
          <p:cNvSpPr>
            <a:spLocks noGrp="1"/>
          </p:cNvSpPr>
          <p:nvPr>
            <p:ph/>
          </p:nvPr>
        </p:nvSpPr>
        <p:spPr>
          <a:xfrm>
            <a:off x="8621810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ст. 2 з 4</a:t>
            </a:r>
            <a:r>
              <a:rPr lang="en-US" sz="600"/>
              <a:t> </a:t>
            </a:r>
          </a:p>
        </p:txBody>
      </p:sp>
      <p:cxnSp>
        <p:nvCxnSpPr>
          <p:cNvPr id="3416" name="Straight Connector 61"/>
          <p:cNvCxnSpPr/>
          <p:nvPr/>
        </p:nvCxnSpPr>
        <p:spPr>
          <a:xfrm>
            <a:off x="8621810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3" name="TextBox 3422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720000"/>
            <a:ext cx="9986857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720000"/>
            <a:ext cx="2196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5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2556000" y="720000"/>
            <a:ext cx="43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5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2988000" y="720000"/>
            <a:ext cx="36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5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3348000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4</a:t>
            </a:r>
            <a:r>
              <a:rPr lang="en-US" sz="5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3931238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5</a:t>
            </a:r>
            <a:r>
              <a:rPr lang="en-US" sz="5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4514476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6</a:t>
            </a:r>
            <a:r>
              <a:rPr lang="en-US" sz="5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5097714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7</a:t>
            </a:r>
            <a:r>
              <a:rPr lang="en-US" sz="5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5680952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8</a:t>
            </a:r>
            <a:r>
              <a:rPr lang="en-US" sz="5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6264190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9</a:t>
            </a:r>
            <a:r>
              <a:rPr lang="en-US" sz="5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6847428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10</a:t>
            </a:r>
            <a:r>
              <a:rPr lang="en-US" sz="5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7430666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11</a:t>
            </a:r>
            <a:r>
              <a:rPr lang="en-US" sz="5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8013904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12</a:t>
            </a:r>
            <a:r>
              <a:rPr lang="en-US" sz="5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8597143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13</a:t>
            </a:r>
            <a:r>
              <a:rPr lang="en-US" sz="5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9180381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14</a:t>
            </a:r>
            <a:r>
              <a:rPr lang="en-US" sz="5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9763619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15</a:t>
            </a:r>
            <a:r>
              <a:rPr lang="en-US" sz="5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360000" y="720000"/>
            <a:ext cx="9986857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360000" y="900000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360000" y="900000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Поточні трансферти  урядам іноземних держав та</a:t>
            </a:r>
            <a:r>
              <a:rPr lang="en-US" sz="700"/>
              <a:t> </a:t>
            </a:r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міжнародним організаціям</a:t>
            </a:r>
            <a:r>
              <a:rPr lang="en-US" sz="700"/>
              <a:t> </a:t>
            </a:r>
          </a:p>
        </p:txBody>
      </p: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2556000" y="900000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2630</a:t>
            </a:r>
            <a:r>
              <a:rPr lang="en-US" sz="600"/>
              <a:t> </a:t>
            </a:r>
          </a:p>
        </p:txBody>
      </p: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2988000" y="900000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370</a:t>
            </a:r>
            <a:r>
              <a:rPr lang="en-US" sz="600"/>
              <a:t> </a:t>
            </a:r>
          </a:p>
        </p:txBody>
      </p: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3348000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3931238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4514476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5097714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5680952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6264190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6847428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7430666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8013904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8597143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9180381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9763619" y="90000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360000" y="900000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360000" y="1144095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360000" y="1144095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Соціальне забезпечення</a:t>
            </a:r>
            <a:r>
              <a:rPr lang="en-US" sz="7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2556000" y="114409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2700</a:t>
            </a:r>
            <a:r>
              <a:rPr lang="en-US" sz="6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2988000" y="114409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380</a:t>
            </a:r>
            <a:r>
              <a:rPr lang="en-US" sz="6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3348000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3931238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4514476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5097714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5680952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6264190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6847428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7430666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8013904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8597143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9180381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9763619" y="114409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360000" y="1144095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360000" y="1282190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360000" y="1282190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Виплата пенсій і допомоги</a:t>
            </a:r>
            <a:r>
              <a:rPr lang="en-US" sz="7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2556000" y="1282190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2710</a:t>
            </a:r>
            <a:r>
              <a:rPr lang="en-US" sz="6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2988000" y="1282190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390</a:t>
            </a:r>
            <a:r>
              <a:rPr lang="en-US" sz="6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3348000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3931238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4514476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5097714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5680952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6264190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6847428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7430666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8013904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8597143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9180381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9763619" y="128219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360000" y="1282190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360000" y="1420285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360000" y="1420285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Стипендії </a:t>
            </a:r>
            <a:r>
              <a:rPr lang="en-US" sz="7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2556000" y="1420285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2720</a:t>
            </a:r>
            <a:r>
              <a:rPr lang="en-US" sz="6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2988000" y="1420285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400</a:t>
            </a:r>
            <a:r>
              <a:rPr lang="en-US" sz="6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3348000" y="142028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3931238" y="142028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4514476" y="142028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5097714" y="142028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5680952" y="142028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6264190" y="142028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6847428" y="142028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7430666" y="142028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8013904" y="142028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8597143" y="142028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9180381" y="142028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9763619" y="1420285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360000" y="1420285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360000" y="1558381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360000" y="1558381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Інші виплати населенню</a:t>
            </a:r>
            <a:r>
              <a:rPr lang="en-US" sz="7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2556000" y="155838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2730</a:t>
            </a:r>
            <a:r>
              <a:rPr lang="en-US" sz="600"/>
              <a:t> </a:t>
            </a:r>
          </a:p>
        </p:txBody>
      </p:sp>
      <p:sp>
        <p:nvSpPr>
          <p:cNvPr id="530" name="TextBox 529"/>
          <p:cNvSpPr>
            <a:spLocks noGrp="1"/>
          </p:cNvSpPr>
          <p:nvPr>
            <p:ph/>
          </p:nvPr>
        </p:nvSpPr>
        <p:spPr>
          <a:xfrm>
            <a:off x="2988000" y="155838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410</a:t>
            </a:r>
            <a:r>
              <a:rPr lang="en-US" sz="600"/>
              <a:t> </a:t>
            </a:r>
          </a:p>
        </p:txBody>
      </p:sp>
      <p:sp>
        <p:nvSpPr>
          <p:cNvPr id="536" name="TextBox 535"/>
          <p:cNvSpPr>
            <a:spLocks noGrp="1"/>
          </p:cNvSpPr>
          <p:nvPr>
            <p:ph/>
          </p:nvPr>
        </p:nvSpPr>
        <p:spPr>
          <a:xfrm>
            <a:off x="3348000" y="1558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42" name="TextBox 541"/>
          <p:cNvSpPr>
            <a:spLocks noGrp="1"/>
          </p:cNvSpPr>
          <p:nvPr>
            <p:ph/>
          </p:nvPr>
        </p:nvSpPr>
        <p:spPr>
          <a:xfrm>
            <a:off x="3931238" y="1558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48" name="TextBox 547"/>
          <p:cNvSpPr>
            <a:spLocks noGrp="1"/>
          </p:cNvSpPr>
          <p:nvPr>
            <p:ph/>
          </p:nvPr>
        </p:nvSpPr>
        <p:spPr>
          <a:xfrm>
            <a:off x="4514476" y="1558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54" name="TextBox 553"/>
          <p:cNvSpPr>
            <a:spLocks noGrp="1"/>
          </p:cNvSpPr>
          <p:nvPr>
            <p:ph/>
          </p:nvPr>
        </p:nvSpPr>
        <p:spPr>
          <a:xfrm>
            <a:off x="5097714" y="1558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60" name="TextBox 559"/>
          <p:cNvSpPr>
            <a:spLocks noGrp="1"/>
          </p:cNvSpPr>
          <p:nvPr>
            <p:ph/>
          </p:nvPr>
        </p:nvSpPr>
        <p:spPr>
          <a:xfrm>
            <a:off x="5680952" y="1558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66" name="TextBox 565"/>
          <p:cNvSpPr>
            <a:spLocks noGrp="1"/>
          </p:cNvSpPr>
          <p:nvPr>
            <p:ph/>
          </p:nvPr>
        </p:nvSpPr>
        <p:spPr>
          <a:xfrm>
            <a:off x="6264190" y="1558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572" name="TextBox 571"/>
          <p:cNvSpPr>
            <a:spLocks noGrp="1"/>
          </p:cNvSpPr>
          <p:nvPr>
            <p:ph/>
          </p:nvPr>
        </p:nvSpPr>
        <p:spPr>
          <a:xfrm>
            <a:off x="6847428" y="1558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78" name="TextBox 577"/>
          <p:cNvSpPr>
            <a:spLocks noGrp="1"/>
          </p:cNvSpPr>
          <p:nvPr>
            <p:ph/>
          </p:nvPr>
        </p:nvSpPr>
        <p:spPr>
          <a:xfrm>
            <a:off x="7430666" y="1558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84" name="TextBox 583"/>
          <p:cNvSpPr>
            <a:spLocks noGrp="1"/>
          </p:cNvSpPr>
          <p:nvPr>
            <p:ph/>
          </p:nvPr>
        </p:nvSpPr>
        <p:spPr>
          <a:xfrm>
            <a:off x="8013904" y="1558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90" name="TextBox 589"/>
          <p:cNvSpPr>
            <a:spLocks noGrp="1"/>
          </p:cNvSpPr>
          <p:nvPr>
            <p:ph/>
          </p:nvPr>
        </p:nvSpPr>
        <p:spPr>
          <a:xfrm>
            <a:off x="8597143" y="1558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596" name="TextBox 595"/>
          <p:cNvSpPr>
            <a:spLocks noGrp="1"/>
          </p:cNvSpPr>
          <p:nvPr>
            <p:ph/>
          </p:nvPr>
        </p:nvSpPr>
        <p:spPr>
          <a:xfrm>
            <a:off x="9180381" y="1558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02" name="TextBox 601"/>
          <p:cNvSpPr>
            <a:spLocks noGrp="1"/>
          </p:cNvSpPr>
          <p:nvPr>
            <p:ph/>
          </p:nvPr>
        </p:nvSpPr>
        <p:spPr>
          <a:xfrm>
            <a:off x="9763619" y="155838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08" name="TextBox 607"/>
          <p:cNvSpPr>
            <a:spLocks noGrp="1"/>
          </p:cNvSpPr>
          <p:nvPr>
            <p:ph/>
          </p:nvPr>
        </p:nvSpPr>
        <p:spPr>
          <a:xfrm>
            <a:off x="360000" y="1558381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14" name="TextBox 613"/>
          <p:cNvSpPr>
            <a:spLocks noGrp="1"/>
          </p:cNvSpPr>
          <p:nvPr>
            <p:ph/>
          </p:nvPr>
        </p:nvSpPr>
        <p:spPr>
          <a:xfrm>
            <a:off x="360000" y="1696476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20" name="TextBox 619"/>
          <p:cNvSpPr>
            <a:spLocks noGrp="1"/>
          </p:cNvSpPr>
          <p:nvPr>
            <p:ph/>
          </p:nvPr>
        </p:nvSpPr>
        <p:spPr>
          <a:xfrm>
            <a:off x="360000" y="1696476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Інші поточні видатки</a:t>
            </a:r>
            <a:r>
              <a:rPr lang="en-US" sz="700"/>
              <a:t> </a:t>
            </a:r>
          </a:p>
        </p:txBody>
      </p:sp>
      <p:sp>
        <p:nvSpPr>
          <p:cNvPr id="626" name="TextBox 625"/>
          <p:cNvSpPr>
            <a:spLocks noGrp="1"/>
          </p:cNvSpPr>
          <p:nvPr>
            <p:ph/>
          </p:nvPr>
        </p:nvSpPr>
        <p:spPr>
          <a:xfrm>
            <a:off x="2556000" y="169647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2800</a:t>
            </a:r>
            <a:r>
              <a:rPr lang="en-US" sz="600"/>
              <a:t> </a:t>
            </a:r>
          </a:p>
        </p:txBody>
      </p:sp>
      <p:sp>
        <p:nvSpPr>
          <p:cNvPr id="632" name="TextBox 631"/>
          <p:cNvSpPr>
            <a:spLocks noGrp="1"/>
          </p:cNvSpPr>
          <p:nvPr>
            <p:ph/>
          </p:nvPr>
        </p:nvSpPr>
        <p:spPr>
          <a:xfrm>
            <a:off x="2988000" y="169647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420</a:t>
            </a:r>
            <a:r>
              <a:rPr lang="en-US" sz="600"/>
              <a:t> </a:t>
            </a:r>
          </a:p>
        </p:txBody>
      </p:sp>
      <p:sp>
        <p:nvSpPr>
          <p:cNvPr id="638" name="TextBox 637"/>
          <p:cNvSpPr>
            <a:spLocks noGrp="1"/>
          </p:cNvSpPr>
          <p:nvPr>
            <p:ph/>
          </p:nvPr>
        </p:nvSpPr>
        <p:spPr>
          <a:xfrm>
            <a:off x="3348000" y="169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44" name="TextBox 643"/>
          <p:cNvSpPr>
            <a:spLocks noGrp="1"/>
          </p:cNvSpPr>
          <p:nvPr>
            <p:ph/>
          </p:nvPr>
        </p:nvSpPr>
        <p:spPr>
          <a:xfrm>
            <a:off x="3931238" y="169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50" name="TextBox 649"/>
          <p:cNvSpPr>
            <a:spLocks noGrp="1"/>
          </p:cNvSpPr>
          <p:nvPr>
            <p:ph/>
          </p:nvPr>
        </p:nvSpPr>
        <p:spPr>
          <a:xfrm>
            <a:off x="4514476" y="169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56" name="TextBox 655"/>
          <p:cNvSpPr>
            <a:spLocks noGrp="1"/>
          </p:cNvSpPr>
          <p:nvPr>
            <p:ph/>
          </p:nvPr>
        </p:nvSpPr>
        <p:spPr>
          <a:xfrm>
            <a:off x="5097714" y="169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62" name="TextBox 661"/>
          <p:cNvSpPr>
            <a:spLocks noGrp="1"/>
          </p:cNvSpPr>
          <p:nvPr>
            <p:ph/>
          </p:nvPr>
        </p:nvSpPr>
        <p:spPr>
          <a:xfrm>
            <a:off x="5680952" y="169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68" name="TextBox 667"/>
          <p:cNvSpPr>
            <a:spLocks noGrp="1"/>
          </p:cNvSpPr>
          <p:nvPr>
            <p:ph/>
          </p:nvPr>
        </p:nvSpPr>
        <p:spPr>
          <a:xfrm>
            <a:off x="6264190" y="169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674" name="TextBox 673"/>
          <p:cNvSpPr>
            <a:spLocks noGrp="1"/>
          </p:cNvSpPr>
          <p:nvPr>
            <p:ph/>
          </p:nvPr>
        </p:nvSpPr>
        <p:spPr>
          <a:xfrm>
            <a:off x="6847428" y="169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80" name="TextBox 679"/>
          <p:cNvSpPr>
            <a:spLocks noGrp="1"/>
          </p:cNvSpPr>
          <p:nvPr>
            <p:ph/>
          </p:nvPr>
        </p:nvSpPr>
        <p:spPr>
          <a:xfrm>
            <a:off x="7430666" y="169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86" name="TextBox 685"/>
          <p:cNvSpPr>
            <a:spLocks noGrp="1"/>
          </p:cNvSpPr>
          <p:nvPr>
            <p:ph/>
          </p:nvPr>
        </p:nvSpPr>
        <p:spPr>
          <a:xfrm>
            <a:off x="8013904" y="169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92" name="TextBox 691"/>
          <p:cNvSpPr>
            <a:spLocks noGrp="1"/>
          </p:cNvSpPr>
          <p:nvPr>
            <p:ph/>
          </p:nvPr>
        </p:nvSpPr>
        <p:spPr>
          <a:xfrm>
            <a:off x="8597143" y="169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698" name="TextBox 697"/>
          <p:cNvSpPr>
            <a:spLocks noGrp="1"/>
          </p:cNvSpPr>
          <p:nvPr>
            <p:ph/>
          </p:nvPr>
        </p:nvSpPr>
        <p:spPr>
          <a:xfrm>
            <a:off x="9180381" y="169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04" name="TextBox 703"/>
          <p:cNvSpPr>
            <a:spLocks noGrp="1"/>
          </p:cNvSpPr>
          <p:nvPr>
            <p:ph/>
          </p:nvPr>
        </p:nvSpPr>
        <p:spPr>
          <a:xfrm>
            <a:off x="9763619" y="169647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10" name="TextBox 709"/>
          <p:cNvSpPr>
            <a:spLocks noGrp="1"/>
          </p:cNvSpPr>
          <p:nvPr>
            <p:ph/>
          </p:nvPr>
        </p:nvSpPr>
        <p:spPr>
          <a:xfrm>
            <a:off x="360000" y="1696476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16" name="TextBox 715"/>
          <p:cNvSpPr>
            <a:spLocks noGrp="1"/>
          </p:cNvSpPr>
          <p:nvPr>
            <p:ph/>
          </p:nvPr>
        </p:nvSpPr>
        <p:spPr>
          <a:xfrm>
            <a:off x="360000" y="1834571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722" name="TextBox 721"/>
          <p:cNvSpPr>
            <a:spLocks noGrp="1"/>
          </p:cNvSpPr>
          <p:nvPr>
            <p:ph/>
          </p:nvPr>
        </p:nvSpPr>
        <p:spPr>
          <a:xfrm>
            <a:off x="360000" y="1834571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700" b="1" i="0" smtClean="0">
                <a:solidFill>
                  <a:srgbClr val="000000">
</a:srgbClr>
                </a:solidFill>
                <a:latin typeface="Times New Roman"/>
              </a:rPr>
              <a:t>Капітальні  видатки</a:t>
            </a:r>
            <a:r>
              <a:rPr lang="en-US" sz="700"/>
              <a:t> </a:t>
            </a:r>
          </a:p>
        </p:txBody>
      </p:sp>
      <p:sp>
        <p:nvSpPr>
          <p:cNvPr id="728" name="TextBox 727"/>
          <p:cNvSpPr>
            <a:spLocks noGrp="1"/>
          </p:cNvSpPr>
          <p:nvPr>
            <p:ph/>
          </p:nvPr>
        </p:nvSpPr>
        <p:spPr>
          <a:xfrm>
            <a:off x="2556000" y="1834571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3000</a:t>
            </a:r>
            <a:r>
              <a:rPr lang="en-US" sz="600"/>
              <a:t> </a:t>
            </a:r>
          </a:p>
        </p:txBody>
      </p:sp>
      <p:sp>
        <p:nvSpPr>
          <p:cNvPr id="734" name="TextBox 733"/>
          <p:cNvSpPr>
            <a:spLocks noGrp="1"/>
          </p:cNvSpPr>
          <p:nvPr>
            <p:ph/>
          </p:nvPr>
        </p:nvSpPr>
        <p:spPr>
          <a:xfrm>
            <a:off x="2988000" y="1834571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430</a:t>
            </a:r>
            <a:r>
              <a:rPr lang="en-US" sz="600"/>
              <a:t> </a:t>
            </a:r>
          </a:p>
        </p:txBody>
      </p:sp>
      <p:sp>
        <p:nvSpPr>
          <p:cNvPr id="740" name="TextBox 739"/>
          <p:cNvSpPr>
            <a:spLocks noGrp="1"/>
          </p:cNvSpPr>
          <p:nvPr>
            <p:ph/>
          </p:nvPr>
        </p:nvSpPr>
        <p:spPr>
          <a:xfrm>
            <a:off x="3348000" y="183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46" name="TextBox 745"/>
          <p:cNvSpPr>
            <a:spLocks noGrp="1"/>
          </p:cNvSpPr>
          <p:nvPr>
            <p:ph/>
          </p:nvPr>
        </p:nvSpPr>
        <p:spPr>
          <a:xfrm>
            <a:off x="3931238" y="183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52" name="TextBox 751"/>
          <p:cNvSpPr>
            <a:spLocks noGrp="1"/>
          </p:cNvSpPr>
          <p:nvPr>
            <p:ph/>
          </p:nvPr>
        </p:nvSpPr>
        <p:spPr>
          <a:xfrm>
            <a:off x="4514476" y="183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58" name="TextBox 757"/>
          <p:cNvSpPr>
            <a:spLocks noGrp="1"/>
          </p:cNvSpPr>
          <p:nvPr>
            <p:ph/>
          </p:nvPr>
        </p:nvSpPr>
        <p:spPr>
          <a:xfrm>
            <a:off x="5097714" y="183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64" name="TextBox 763"/>
          <p:cNvSpPr>
            <a:spLocks noGrp="1"/>
          </p:cNvSpPr>
          <p:nvPr>
            <p:ph/>
          </p:nvPr>
        </p:nvSpPr>
        <p:spPr>
          <a:xfrm>
            <a:off x="5680952" y="183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70" name="TextBox 769"/>
          <p:cNvSpPr>
            <a:spLocks noGrp="1"/>
          </p:cNvSpPr>
          <p:nvPr>
            <p:ph/>
          </p:nvPr>
        </p:nvSpPr>
        <p:spPr>
          <a:xfrm>
            <a:off x="6264190" y="183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776" name="TextBox 775"/>
          <p:cNvSpPr>
            <a:spLocks noGrp="1"/>
          </p:cNvSpPr>
          <p:nvPr>
            <p:ph/>
          </p:nvPr>
        </p:nvSpPr>
        <p:spPr>
          <a:xfrm>
            <a:off x="6847428" y="183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82" name="TextBox 781"/>
          <p:cNvSpPr>
            <a:spLocks noGrp="1"/>
          </p:cNvSpPr>
          <p:nvPr>
            <p:ph/>
          </p:nvPr>
        </p:nvSpPr>
        <p:spPr>
          <a:xfrm>
            <a:off x="7430666" y="183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88" name="TextBox 787"/>
          <p:cNvSpPr>
            <a:spLocks noGrp="1"/>
          </p:cNvSpPr>
          <p:nvPr>
            <p:ph/>
          </p:nvPr>
        </p:nvSpPr>
        <p:spPr>
          <a:xfrm>
            <a:off x="8013904" y="183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794" name="TextBox 793"/>
          <p:cNvSpPr>
            <a:spLocks noGrp="1"/>
          </p:cNvSpPr>
          <p:nvPr>
            <p:ph/>
          </p:nvPr>
        </p:nvSpPr>
        <p:spPr>
          <a:xfrm>
            <a:off x="8597143" y="183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00" name="TextBox 799"/>
          <p:cNvSpPr>
            <a:spLocks noGrp="1"/>
          </p:cNvSpPr>
          <p:nvPr>
            <p:ph/>
          </p:nvPr>
        </p:nvSpPr>
        <p:spPr>
          <a:xfrm>
            <a:off x="9180381" y="183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06" name="TextBox 805"/>
          <p:cNvSpPr>
            <a:spLocks noGrp="1"/>
          </p:cNvSpPr>
          <p:nvPr>
            <p:ph/>
          </p:nvPr>
        </p:nvSpPr>
        <p:spPr>
          <a:xfrm>
            <a:off x="9763619" y="1834571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12" name="TextBox 811"/>
          <p:cNvSpPr>
            <a:spLocks noGrp="1"/>
          </p:cNvSpPr>
          <p:nvPr>
            <p:ph/>
          </p:nvPr>
        </p:nvSpPr>
        <p:spPr>
          <a:xfrm>
            <a:off x="360000" y="1834571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18" name="TextBox 817"/>
          <p:cNvSpPr>
            <a:spLocks noGrp="1"/>
          </p:cNvSpPr>
          <p:nvPr>
            <p:ph/>
          </p:nvPr>
        </p:nvSpPr>
        <p:spPr>
          <a:xfrm>
            <a:off x="360000" y="1972666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24" name="TextBox 823"/>
          <p:cNvSpPr>
            <a:spLocks noGrp="1"/>
          </p:cNvSpPr>
          <p:nvPr>
            <p:ph/>
          </p:nvPr>
        </p:nvSpPr>
        <p:spPr>
          <a:xfrm>
            <a:off x="360000" y="1972666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Придбання основного капіталу</a:t>
            </a:r>
            <a:r>
              <a:rPr lang="en-US" sz="700"/>
              <a:t> </a:t>
            </a:r>
          </a:p>
        </p:txBody>
      </p:sp>
      <p:sp>
        <p:nvSpPr>
          <p:cNvPr id="830" name="TextBox 829"/>
          <p:cNvSpPr>
            <a:spLocks noGrp="1"/>
          </p:cNvSpPr>
          <p:nvPr>
            <p:ph/>
          </p:nvPr>
        </p:nvSpPr>
        <p:spPr>
          <a:xfrm>
            <a:off x="2556000" y="1972666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3100</a:t>
            </a:r>
            <a:r>
              <a:rPr lang="en-US" sz="600"/>
              <a:t> </a:t>
            </a:r>
          </a:p>
        </p:txBody>
      </p:sp>
      <p:sp>
        <p:nvSpPr>
          <p:cNvPr id="836" name="TextBox 835"/>
          <p:cNvSpPr>
            <a:spLocks noGrp="1"/>
          </p:cNvSpPr>
          <p:nvPr>
            <p:ph/>
          </p:nvPr>
        </p:nvSpPr>
        <p:spPr>
          <a:xfrm>
            <a:off x="2988000" y="1972666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440</a:t>
            </a:r>
            <a:r>
              <a:rPr lang="en-US" sz="600"/>
              <a:t> </a:t>
            </a:r>
          </a:p>
        </p:txBody>
      </p:sp>
      <p:sp>
        <p:nvSpPr>
          <p:cNvPr id="842" name="TextBox 841"/>
          <p:cNvSpPr>
            <a:spLocks noGrp="1"/>
          </p:cNvSpPr>
          <p:nvPr>
            <p:ph/>
          </p:nvPr>
        </p:nvSpPr>
        <p:spPr>
          <a:xfrm>
            <a:off x="3348000" y="197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48" name="TextBox 847"/>
          <p:cNvSpPr>
            <a:spLocks noGrp="1"/>
          </p:cNvSpPr>
          <p:nvPr>
            <p:ph/>
          </p:nvPr>
        </p:nvSpPr>
        <p:spPr>
          <a:xfrm>
            <a:off x="3931238" y="197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54" name="TextBox 853"/>
          <p:cNvSpPr>
            <a:spLocks noGrp="1"/>
          </p:cNvSpPr>
          <p:nvPr>
            <p:ph/>
          </p:nvPr>
        </p:nvSpPr>
        <p:spPr>
          <a:xfrm>
            <a:off x="4514476" y="197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60" name="TextBox 859"/>
          <p:cNvSpPr>
            <a:spLocks noGrp="1"/>
          </p:cNvSpPr>
          <p:nvPr>
            <p:ph/>
          </p:nvPr>
        </p:nvSpPr>
        <p:spPr>
          <a:xfrm>
            <a:off x="5097714" y="197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66" name="TextBox 865"/>
          <p:cNvSpPr>
            <a:spLocks noGrp="1"/>
          </p:cNvSpPr>
          <p:nvPr>
            <p:ph/>
          </p:nvPr>
        </p:nvSpPr>
        <p:spPr>
          <a:xfrm>
            <a:off x="5680952" y="197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72" name="TextBox 871"/>
          <p:cNvSpPr>
            <a:spLocks noGrp="1"/>
          </p:cNvSpPr>
          <p:nvPr>
            <p:ph/>
          </p:nvPr>
        </p:nvSpPr>
        <p:spPr>
          <a:xfrm>
            <a:off x="6264190" y="197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878" name="TextBox 877"/>
          <p:cNvSpPr>
            <a:spLocks noGrp="1"/>
          </p:cNvSpPr>
          <p:nvPr>
            <p:ph/>
          </p:nvPr>
        </p:nvSpPr>
        <p:spPr>
          <a:xfrm>
            <a:off x="6847428" y="197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84" name="TextBox 883"/>
          <p:cNvSpPr>
            <a:spLocks noGrp="1"/>
          </p:cNvSpPr>
          <p:nvPr>
            <p:ph/>
          </p:nvPr>
        </p:nvSpPr>
        <p:spPr>
          <a:xfrm>
            <a:off x="7430666" y="197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90" name="TextBox 889"/>
          <p:cNvSpPr>
            <a:spLocks noGrp="1"/>
          </p:cNvSpPr>
          <p:nvPr>
            <p:ph/>
          </p:nvPr>
        </p:nvSpPr>
        <p:spPr>
          <a:xfrm>
            <a:off x="8013904" y="197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896" name="TextBox 895"/>
          <p:cNvSpPr>
            <a:spLocks noGrp="1"/>
          </p:cNvSpPr>
          <p:nvPr>
            <p:ph/>
          </p:nvPr>
        </p:nvSpPr>
        <p:spPr>
          <a:xfrm>
            <a:off x="8597143" y="197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02" name="TextBox 901"/>
          <p:cNvSpPr>
            <a:spLocks noGrp="1"/>
          </p:cNvSpPr>
          <p:nvPr>
            <p:ph/>
          </p:nvPr>
        </p:nvSpPr>
        <p:spPr>
          <a:xfrm>
            <a:off x="9180381" y="197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08" name="TextBox 907"/>
          <p:cNvSpPr>
            <a:spLocks noGrp="1"/>
          </p:cNvSpPr>
          <p:nvPr>
            <p:ph/>
          </p:nvPr>
        </p:nvSpPr>
        <p:spPr>
          <a:xfrm>
            <a:off x="9763619" y="1972666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14" name="TextBox 913"/>
          <p:cNvSpPr>
            <a:spLocks noGrp="1"/>
          </p:cNvSpPr>
          <p:nvPr>
            <p:ph/>
          </p:nvPr>
        </p:nvSpPr>
        <p:spPr>
          <a:xfrm>
            <a:off x="360000" y="1972666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20" name="TextBox 919"/>
          <p:cNvSpPr>
            <a:spLocks noGrp="1"/>
          </p:cNvSpPr>
          <p:nvPr>
            <p:ph/>
          </p:nvPr>
        </p:nvSpPr>
        <p:spPr>
          <a:xfrm>
            <a:off x="360000" y="2110762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926" name="TextBox 925"/>
          <p:cNvSpPr>
            <a:spLocks noGrp="1"/>
          </p:cNvSpPr>
          <p:nvPr>
            <p:ph/>
          </p:nvPr>
        </p:nvSpPr>
        <p:spPr>
          <a:xfrm>
            <a:off x="360000" y="2110762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Придбання обладнання і предметів довгострокового</a:t>
            </a:r>
            <a:r>
              <a:rPr lang="en-US" sz="700"/>
              <a:t> </a:t>
            </a:r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користування</a:t>
            </a:r>
            <a:r>
              <a:rPr lang="en-US" sz="700"/>
              <a:t> </a:t>
            </a:r>
          </a:p>
        </p:txBody>
      </p:sp>
      <p:sp>
        <p:nvSpPr>
          <p:cNvPr id="932" name="TextBox 931"/>
          <p:cNvSpPr>
            <a:spLocks noGrp="1"/>
          </p:cNvSpPr>
          <p:nvPr>
            <p:ph/>
          </p:nvPr>
        </p:nvSpPr>
        <p:spPr>
          <a:xfrm>
            <a:off x="2556000" y="2110762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3110</a:t>
            </a:r>
            <a:r>
              <a:rPr lang="en-US" sz="600"/>
              <a:t> </a:t>
            </a:r>
          </a:p>
        </p:txBody>
      </p:sp>
      <p:sp>
        <p:nvSpPr>
          <p:cNvPr id="938" name="TextBox 937"/>
          <p:cNvSpPr>
            <a:spLocks noGrp="1"/>
          </p:cNvSpPr>
          <p:nvPr>
            <p:ph/>
          </p:nvPr>
        </p:nvSpPr>
        <p:spPr>
          <a:xfrm>
            <a:off x="2988000" y="2110762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450</a:t>
            </a:r>
            <a:r>
              <a:rPr lang="en-US" sz="600"/>
              <a:t> </a:t>
            </a:r>
          </a:p>
        </p:txBody>
      </p:sp>
      <p:sp>
        <p:nvSpPr>
          <p:cNvPr id="944" name="TextBox 943"/>
          <p:cNvSpPr>
            <a:spLocks noGrp="1"/>
          </p:cNvSpPr>
          <p:nvPr>
            <p:ph/>
          </p:nvPr>
        </p:nvSpPr>
        <p:spPr>
          <a:xfrm>
            <a:off x="3348000" y="211076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50" name="TextBox 949"/>
          <p:cNvSpPr>
            <a:spLocks noGrp="1"/>
          </p:cNvSpPr>
          <p:nvPr>
            <p:ph/>
          </p:nvPr>
        </p:nvSpPr>
        <p:spPr>
          <a:xfrm>
            <a:off x="3931238" y="211076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56" name="TextBox 955"/>
          <p:cNvSpPr>
            <a:spLocks noGrp="1"/>
          </p:cNvSpPr>
          <p:nvPr>
            <p:ph/>
          </p:nvPr>
        </p:nvSpPr>
        <p:spPr>
          <a:xfrm>
            <a:off x="4514476" y="211076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62" name="TextBox 961"/>
          <p:cNvSpPr>
            <a:spLocks noGrp="1"/>
          </p:cNvSpPr>
          <p:nvPr>
            <p:ph/>
          </p:nvPr>
        </p:nvSpPr>
        <p:spPr>
          <a:xfrm>
            <a:off x="5097714" y="211076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68" name="TextBox 967"/>
          <p:cNvSpPr>
            <a:spLocks noGrp="1"/>
          </p:cNvSpPr>
          <p:nvPr>
            <p:ph/>
          </p:nvPr>
        </p:nvSpPr>
        <p:spPr>
          <a:xfrm>
            <a:off x="5680952" y="211076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74" name="TextBox 973"/>
          <p:cNvSpPr>
            <a:spLocks noGrp="1"/>
          </p:cNvSpPr>
          <p:nvPr>
            <p:ph/>
          </p:nvPr>
        </p:nvSpPr>
        <p:spPr>
          <a:xfrm>
            <a:off x="6264190" y="211076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980" name="TextBox 979"/>
          <p:cNvSpPr>
            <a:spLocks noGrp="1"/>
          </p:cNvSpPr>
          <p:nvPr>
            <p:ph/>
          </p:nvPr>
        </p:nvSpPr>
        <p:spPr>
          <a:xfrm>
            <a:off x="6847428" y="211076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86" name="TextBox 985"/>
          <p:cNvSpPr>
            <a:spLocks noGrp="1"/>
          </p:cNvSpPr>
          <p:nvPr>
            <p:ph/>
          </p:nvPr>
        </p:nvSpPr>
        <p:spPr>
          <a:xfrm>
            <a:off x="7430666" y="211076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92" name="TextBox 991"/>
          <p:cNvSpPr>
            <a:spLocks noGrp="1"/>
          </p:cNvSpPr>
          <p:nvPr>
            <p:ph/>
          </p:nvPr>
        </p:nvSpPr>
        <p:spPr>
          <a:xfrm>
            <a:off x="8013904" y="211076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998" name="TextBox 997"/>
          <p:cNvSpPr>
            <a:spLocks noGrp="1"/>
          </p:cNvSpPr>
          <p:nvPr>
            <p:ph/>
          </p:nvPr>
        </p:nvSpPr>
        <p:spPr>
          <a:xfrm>
            <a:off x="8597143" y="211076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04" name="TextBox 1003"/>
          <p:cNvSpPr>
            <a:spLocks noGrp="1"/>
          </p:cNvSpPr>
          <p:nvPr>
            <p:ph/>
          </p:nvPr>
        </p:nvSpPr>
        <p:spPr>
          <a:xfrm>
            <a:off x="9180381" y="211076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10" name="TextBox 1009"/>
          <p:cNvSpPr>
            <a:spLocks noGrp="1"/>
          </p:cNvSpPr>
          <p:nvPr>
            <p:ph/>
          </p:nvPr>
        </p:nvSpPr>
        <p:spPr>
          <a:xfrm>
            <a:off x="9763619" y="2110762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16" name="TextBox 1015"/>
          <p:cNvSpPr>
            <a:spLocks noGrp="1"/>
          </p:cNvSpPr>
          <p:nvPr>
            <p:ph/>
          </p:nvPr>
        </p:nvSpPr>
        <p:spPr>
          <a:xfrm>
            <a:off x="360000" y="2110762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22" name="TextBox 1021"/>
          <p:cNvSpPr>
            <a:spLocks noGrp="1"/>
          </p:cNvSpPr>
          <p:nvPr>
            <p:ph/>
          </p:nvPr>
        </p:nvSpPr>
        <p:spPr>
          <a:xfrm>
            <a:off x="360000" y="2354857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28" name="TextBox 1027"/>
          <p:cNvSpPr>
            <a:spLocks noGrp="1"/>
          </p:cNvSpPr>
          <p:nvPr>
            <p:ph/>
          </p:nvPr>
        </p:nvSpPr>
        <p:spPr>
          <a:xfrm>
            <a:off x="360000" y="2354857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Капітальне будівництво (придбання)</a:t>
            </a:r>
            <a:r>
              <a:rPr lang="en-US" sz="700"/>
              <a:t> </a:t>
            </a:r>
          </a:p>
        </p:txBody>
      </p:sp>
      <p:sp>
        <p:nvSpPr>
          <p:cNvPr id="1034" name="TextBox 1033"/>
          <p:cNvSpPr>
            <a:spLocks noGrp="1"/>
          </p:cNvSpPr>
          <p:nvPr>
            <p:ph/>
          </p:nvPr>
        </p:nvSpPr>
        <p:spPr>
          <a:xfrm>
            <a:off x="2556000" y="2354857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3120</a:t>
            </a:r>
            <a:r>
              <a:rPr lang="en-US" sz="600"/>
              <a:t> </a:t>
            </a:r>
          </a:p>
        </p:txBody>
      </p:sp>
      <p:sp>
        <p:nvSpPr>
          <p:cNvPr id="1040" name="TextBox 1039"/>
          <p:cNvSpPr>
            <a:spLocks noGrp="1"/>
          </p:cNvSpPr>
          <p:nvPr>
            <p:ph/>
          </p:nvPr>
        </p:nvSpPr>
        <p:spPr>
          <a:xfrm>
            <a:off x="2988000" y="2354857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460</a:t>
            </a:r>
            <a:r>
              <a:rPr lang="en-US" sz="600"/>
              <a:t> </a:t>
            </a:r>
          </a:p>
        </p:txBody>
      </p:sp>
      <p:sp>
        <p:nvSpPr>
          <p:cNvPr id="1046" name="TextBox 1045"/>
          <p:cNvSpPr>
            <a:spLocks noGrp="1"/>
          </p:cNvSpPr>
          <p:nvPr>
            <p:ph/>
          </p:nvPr>
        </p:nvSpPr>
        <p:spPr>
          <a:xfrm>
            <a:off x="3348000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52" name="TextBox 1051"/>
          <p:cNvSpPr>
            <a:spLocks noGrp="1"/>
          </p:cNvSpPr>
          <p:nvPr>
            <p:ph/>
          </p:nvPr>
        </p:nvSpPr>
        <p:spPr>
          <a:xfrm>
            <a:off x="3931238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58" name="TextBox 1057"/>
          <p:cNvSpPr>
            <a:spLocks noGrp="1"/>
          </p:cNvSpPr>
          <p:nvPr>
            <p:ph/>
          </p:nvPr>
        </p:nvSpPr>
        <p:spPr>
          <a:xfrm>
            <a:off x="4514476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64" name="TextBox 1063"/>
          <p:cNvSpPr>
            <a:spLocks noGrp="1"/>
          </p:cNvSpPr>
          <p:nvPr>
            <p:ph/>
          </p:nvPr>
        </p:nvSpPr>
        <p:spPr>
          <a:xfrm>
            <a:off x="5097714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70" name="TextBox 1069"/>
          <p:cNvSpPr>
            <a:spLocks noGrp="1"/>
          </p:cNvSpPr>
          <p:nvPr>
            <p:ph/>
          </p:nvPr>
        </p:nvSpPr>
        <p:spPr>
          <a:xfrm>
            <a:off x="5680952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76" name="TextBox 1075"/>
          <p:cNvSpPr>
            <a:spLocks noGrp="1"/>
          </p:cNvSpPr>
          <p:nvPr>
            <p:ph/>
          </p:nvPr>
        </p:nvSpPr>
        <p:spPr>
          <a:xfrm>
            <a:off x="6264190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082" name="TextBox 1081"/>
          <p:cNvSpPr>
            <a:spLocks noGrp="1"/>
          </p:cNvSpPr>
          <p:nvPr>
            <p:ph/>
          </p:nvPr>
        </p:nvSpPr>
        <p:spPr>
          <a:xfrm>
            <a:off x="6847428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88" name="TextBox 1087"/>
          <p:cNvSpPr>
            <a:spLocks noGrp="1"/>
          </p:cNvSpPr>
          <p:nvPr>
            <p:ph/>
          </p:nvPr>
        </p:nvSpPr>
        <p:spPr>
          <a:xfrm>
            <a:off x="7430666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094" name="TextBox 1093"/>
          <p:cNvSpPr>
            <a:spLocks noGrp="1"/>
          </p:cNvSpPr>
          <p:nvPr>
            <p:ph/>
          </p:nvPr>
        </p:nvSpPr>
        <p:spPr>
          <a:xfrm>
            <a:off x="8013904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00" name="TextBox 1099"/>
          <p:cNvSpPr>
            <a:spLocks noGrp="1"/>
          </p:cNvSpPr>
          <p:nvPr>
            <p:ph/>
          </p:nvPr>
        </p:nvSpPr>
        <p:spPr>
          <a:xfrm>
            <a:off x="8597143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06" name="TextBox 1105"/>
          <p:cNvSpPr>
            <a:spLocks noGrp="1"/>
          </p:cNvSpPr>
          <p:nvPr>
            <p:ph/>
          </p:nvPr>
        </p:nvSpPr>
        <p:spPr>
          <a:xfrm>
            <a:off x="9180381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12" name="TextBox 1111"/>
          <p:cNvSpPr>
            <a:spLocks noGrp="1"/>
          </p:cNvSpPr>
          <p:nvPr>
            <p:ph/>
          </p:nvPr>
        </p:nvSpPr>
        <p:spPr>
          <a:xfrm>
            <a:off x="9763619" y="235485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18" name="TextBox 1117"/>
          <p:cNvSpPr>
            <a:spLocks noGrp="1"/>
          </p:cNvSpPr>
          <p:nvPr>
            <p:ph/>
          </p:nvPr>
        </p:nvSpPr>
        <p:spPr>
          <a:xfrm>
            <a:off x="360000" y="2354857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24" name="TextBox 1123"/>
          <p:cNvSpPr>
            <a:spLocks noGrp="1"/>
          </p:cNvSpPr>
          <p:nvPr>
            <p:ph/>
          </p:nvPr>
        </p:nvSpPr>
        <p:spPr>
          <a:xfrm>
            <a:off x="360000" y="2492952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30" name="TextBox 1129"/>
          <p:cNvSpPr>
            <a:spLocks noGrp="1"/>
          </p:cNvSpPr>
          <p:nvPr>
            <p:ph/>
          </p:nvPr>
        </p:nvSpPr>
        <p:spPr>
          <a:xfrm>
            <a:off x="360000" y="2492952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Капітальне будівництво     (придбання) житла</a:t>
            </a:r>
            <a:r>
              <a:rPr lang="en-US" sz="700"/>
              <a:t> </a:t>
            </a:r>
          </a:p>
        </p:txBody>
      </p:sp>
      <p:sp>
        <p:nvSpPr>
          <p:cNvPr id="1136" name="TextBox 1135"/>
          <p:cNvSpPr>
            <a:spLocks noGrp="1"/>
          </p:cNvSpPr>
          <p:nvPr>
            <p:ph/>
          </p:nvPr>
        </p:nvSpPr>
        <p:spPr>
          <a:xfrm>
            <a:off x="2556000" y="2492952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3121</a:t>
            </a:r>
            <a:r>
              <a:rPr lang="en-US" sz="600"/>
              <a:t> </a:t>
            </a:r>
          </a:p>
        </p:txBody>
      </p:sp>
      <p:sp>
        <p:nvSpPr>
          <p:cNvPr id="1142" name="TextBox 1141"/>
          <p:cNvSpPr>
            <a:spLocks noGrp="1"/>
          </p:cNvSpPr>
          <p:nvPr>
            <p:ph/>
          </p:nvPr>
        </p:nvSpPr>
        <p:spPr>
          <a:xfrm>
            <a:off x="2988000" y="2492952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470</a:t>
            </a:r>
            <a:r>
              <a:rPr lang="en-US" sz="600"/>
              <a:t> </a:t>
            </a:r>
          </a:p>
        </p:txBody>
      </p:sp>
      <p:sp>
        <p:nvSpPr>
          <p:cNvPr id="1148" name="TextBox 1147"/>
          <p:cNvSpPr>
            <a:spLocks noGrp="1"/>
          </p:cNvSpPr>
          <p:nvPr>
            <p:ph/>
          </p:nvPr>
        </p:nvSpPr>
        <p:spPr>
          <a:xfrm>
            <a:off x="3348000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54" name="TextBox 1153"/>
          <p:cNvSpPr>
            <a:spLocks noGrp="1"/>
          </p:cNvSpPr>
          <p:nvPr>
            <p:ph/>
          </p:nvPr>
        </p:nvSpPr>
        <p:spPr>
          <a:xfrm>
            <a:off x="3931238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60" name="TextBox 1159"/>
          <p:cNvSpPr>
            <a:spLocks noGrp="1"/>
          </p:cNvSpPr>
          <p:nvPr>
            <p:ph/>
          </p:nvPr>
        </p:nvSpPr>
        <p:spPr>
          <a:xfrm>
            <a:off x="4514476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66" name="TextBox 1165"/>
          <p:cNvSpPr>
            <a:spLocks noGrp="1"/>
          </p:cNvSpPr>
          <p:nvPr>
            <p:ph/>
          </p:nvPr>
        </p:nvSpPr>
        <p:spPr>
          <a:xfrm>
            <a:off x="5097714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72" name="TextBox 1171"/>
          <p:cNvSpPr>
            <a:spLocks noGrp="1"/>
          </p:cNvSpPr>
          <p:nvPr>
            <p:ph/>
          </p:nvPr>
        </p:nvSpPr>
        <p:spPr>
          <a:xfrm>
            <a:off x="5680952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78" name="TextBox 1177"/>
          <p:cNvSpPr>
            <a:spLocks noGrp="1"/>
          </p:cNvSpPr>
          <p:nvPr>
            <p:ph/>
          </p:nvPr>
        </p:nvSpPr>
        <p:spPr>
          <a:xfrm>
            <a:off x="6264190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184" name="TextBox 1183"/>
          <p:cNvSpPr>
            <a:spLocks noGrp="1"/>
          </p:cNvSpPr>
          <p:nvPr>
            <p:ph/>
          </p:nvPr>
        </p:nvSpPr>
        <p:spPr>
          <a:xfrm>
            <a:off x="6847428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90" name="TextBox 1189"/>
          <p:cNvSpPr>
            <a:spLocks noGrp="1"/>
          </p:cNvSpPr>
          <p:nvPr>
            <p:ph/>
          </p:nvPr>
        </p:nvSpPr>
        <p:spPr>
          <a:xfrm>
            <a:off x="7430666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196" name="TextBox 1195"/>
          <p:cNvSpPr>
            <a:spLocks noGrp="1"/>
          </p:cNvSpPr>
          <p:nvPr>
            <p:ph/>
          </p:nvPr>
        </p:nvSpPr>
        <p:spPr>
          <a:xfrm>
            <a:off x="8013904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02" name="TextBox 1201"/>
          <p:cNvSpPr>
            <a:spLocks noGrp="1"/>
          </p:cNvSpPr>
          <p:nvPr>
            <p:ph/>
          </p:nvPr>
        </p:nvSpPr>
        <p:spPr>
          <a:xfrm>
            <a:off x="8597143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08" name="TextBox 1207"/>
          <p:cNvSpPr>
            <a:spLocks noGrp="1"/>
          </p:cNvSpPr>
          <p:nvPr>
            <p:ph/>
          </p:nvPr>
        </p:nvSpPr>
        <p:spPr>
          <a:xfrm>
            <a:off x="9180381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14" name="TextBox 1213"/>
          <p:cNvSpPr>
            <a:spLocks noGrp="1"/>
          </p:cNvSpPr>
          <p:nvPr>
            <p:ph/>
          </p:nvPr>
        </p:nvSpPr>
        <p:spPr>
          <a:xfrm>
            <a:off x="9763619" y="2492952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20" name="TextBox 1219"/>
          <p:cNvSpPr>
            <a:spLocks noGrp="1"/>
          </p:cNvSpPr>
          <p:nvPr>
            <p:ph/>
          </p:nvPr>
        </p:nvSpPr>
        <p:spPr>
          <a:xfrm>
            <a:off x="360000" y="2492952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26" name="TextBox 1225"/>
          <p:cNvSpPr>
            <a:spLocks noGrp="1"/>
          </p:cNvSpPr>
          <p:nvPr>
            <p:ph/>
          </p:nvPr>
        </p:nvSpPr>
        <p:spPr>
          <a:xfrm>
            <a:off x="360000" y="2631047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232" name="TextBox 1231"/>
          <p:cNvSpPr>
            <a:spLocks noGrp="1"/>
          </p:cNvSpPr>
          <p:nvPr>
            <p:ph/>
          </p:nvPr>
        </p:nvSpPr>
        <p:spPr>
          <a:xfrm>
            <a:off x="360000" y="2631047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Капітальне будівництво (придбання) інших об’єктів </a:t>
            </a:r>
            <a:r>
              <a:rPr lang="en-US" sz="700"/>
              <a:t> </a:t>
            </a:r>
          </a:p>
        </p:txBody>
      </p:sp>
      <p:sp>
        <p:nvSpPr>
          <p:cNvPr id="1238" name="TextBox 1237"/>
          <p:cNvSpPr>
            <a:spLocks noGrp="1"/>
          </p:cNvSpPr>
          <p:nvPr>
            <p:ph/>
          </p:nvPr>
        </p:nvSpPr>
        <p:spPr>
          <a:xfrm>
            <a:off x="2556000" y="2631047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3122</a:t>
            </a:r>
            <a:r>
              <a:rPr lang="en-US" sz="600"/>
              <a:t> </a:t>
            </a:r>
          </a:p>
        </p:txBody>
      </p:sp>
      <p:sp>
        <p:nvSpPr>
          <p:cNvPr id="1244" name="TextBox 1243"/>
          <p:cNvSpPr>
            <a:spLocks noGrp="1"/>
          </p:cNvSpPr>
          <p:nvPr>
            <p:ph/>
          </p:nvPr>
        </p:nvSpPr>
        <p:spPr>
          <a:xfrm>
            <a:off x="2988000" y="2631047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480</a:t>
            </a:r>
            <a:r>
              <a:rPr lang="en-US" sz="600"/>
              <a:t> </a:t>
            </a:r>
          </a:p>
        </p:txBody>
      </p:sp>
      <p:sp>
        <p:nvSpPr>
          <p:cNvPr id="1250" name="TextBox 1249"/>
          <p:cNvSpPr>
            <a:spLocks noGrp="1"/>
          </p:cNvSpPr>
          <p:nvPr>
            <p:ph/>
          </p:nvPr>
        </p:nvSpPr>
        <p:spPr>
          <a:xfrm>
            <a:off x="3348000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56" name="TextBox 1255"/>
          <p:cNvSpPr>
            <a:spLocks noGrp="1"/>
          </p:cNvSpPr>
          <p:nvPr>
            <p:ph/>
          </p:nvPr>
        </p:nvSpPr>
        <p:spPr>
          <a:xfrm>
            <a:off x="3931238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62" name="TextBox 1261"/>
          <p:cNvSpPr>
            <a:spLocks noGrp="1"/>
          </p:cNvSpPr>
          <p:nvPr>
            <p:ph/>
          </p:nvPr>
        </p:nvSpPr>
        <p:spPr>
          <a:xfrm>
            <a:off x="4514476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68" name="TextBox 1267"/>
          <p:cNvSpPr>
            <a:spLocks noGrp="1"/>
          </p:cNvSpPr>
          <p:nvPr>
            <p:ph/>
          </p:nvPr>
        </p:nvSpPr>
        <p:spPr>
          <a:xfrm>
            <a:off x="5097714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74" name="TextBox 1273"/>
          <p:cNvSpPr>
            <a:spLocks noGrp="1"/>
          </p:cNvSpPr>
          <p:nvPr>
            <p:ph/>
          </p:nvPr>
        </p:nvSpPr>
        <p:spPr>
          <a:xfrm>
            <a:off x="5680952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80" name="TextBox 1279"/>
          <p:cNvSpPr>
            <a:spLocks noGrp="1"/>
          </p:cNvSpPr>
          <p:nvPr>
            <p:ph/>
          </p:nvPr>
        </p:nvSpPr>
        <p:spPr>
          <a:xfrm>
            <a:off x="6264190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286" name="TextBox 1285"/>
          <p:cNvSpPr>
            <a:spLocks noGrp="1"/>
          </p:cNvSpPr>
          <p:nvPr>
            <p:ph/>
          </p:nvPr>
        </p:nvSpPr>
        <p:spPr>
          <a:xfrm>
            <a:off x="6847428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92" name="TextBox 1291"/>
          <p:cNvSpPr>
            <a:spLocks noGrp="1"/>
          </p:cNvSpPr>
          <p:nvPr>
            <p:ph/>
          </p:nvPr>
        </p:nvSpPr>
        <p:spPr>
          <a:xfrm>
            <a:off x="7430666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298" name="TextBox 1297"/>
          <p:cNvSpPr>
            <a:spLocks noGrp="1"/>
          </p:cNvSpPr>
          <p:nvPr>
            <p:ph/>
          </p:nvPr>
        </p:nvSpPr>
        <p:spPr>
          <a:xfrm>
            <a:off x="8013904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04" name="TextBox 1303"/>
          <p:cNvSpPr>
            <a:spLocks noGrp="1"/>
          </p:cNvSpPr>
          <p:nvPr>
            <p:ph/>
          </p:nvPr>
        </p:nvSpPr>
        <p:spPr>
          <a:xfrm>
            <a:off x="8597143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10" name="TextBox 1309"/>
          <p:cNvSpPr>
            <a:spLocks noGrp="1"/>
          </p:cNvSpPr>
          <p:nvPr>
            <p:ph/>
          </p:nvPr>
        </p:nvSpPr>
        <p:spPr>
          <a:xfrm>
            <a:off x="9180381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16" name="TextBox 1315"/>
          <p:cNvSpPr>
            <a:spLocks noGrp="1"/>
          </p:cNvSpPr>
          <p:nvPr>
            <p:ph/>
          </p:nvPr>
        </p:nvSpPr>
        <p:spPr>
          <a:xfrm>
            <a:off x="9763619" y="2631047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22" name="TextBox 1321"/>
          <p:cNvSpPr>
            <a:spLocks noGrp="1"/>
          </p:cNvSpPr>
          <p:nvPr>
            <p:ph/>
          </p:nvPr>
        </p:nvSpPr>
        <p:spPr>
          <a:xfrm>
            <a:off x="360000" y="2631047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28" name="TextBox 1327"/>
          <p:cNvSpPr>
            <a:spLocks noGrp="1"/>
          </p:cNvSpPr>
          <p:nvPr>
            <p:ph/>
          </p:nvPr>
        </p:nvSpPr>
        <p:spPr>
          <a:xfrm>
            <a:off x="360000" y="2769143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334" name="TextBox 1333"/>
          <p:cNvSpPr>
            <a:spLocks noGrp="1"/>
          </p:cNvSpPr>
          <p:nvPr>
            <p:ph/>
          </p:nvPr>
        </p:nvSpPr>
        <p:spPr>
          <a:xfrm>
            <a:off x="360000" y="2769143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Капітальний ремонт</a:t>
            </a:r>
            <a:r>
              <a:rPr lang="en-US" sz="700"/>
              <a:t> </a:t>
            </a:r>
          </a:p>
        </p:txBody>
      </p:sp>
      <p:sp>
        <p:nvSpPr>
          <p:cNvPr id="1340" name="TextBox 1339"/>
          <p:cNvSpPr>
            <a:spLocks noGrp="1"/>
          </p:cNvSpPr>
          <p:nvPr>
            <p:ph/>
          </p:nvPr>
        </p:nvSpPr>
        <p:spPr>
          <a:xfrm>
            <a:off x="2556000" y="2769143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3130</a:t>
            </a:r>
            <a:r>
              <a:rPr lang="en-US" sz="600"/>
              <a:t> </a:t>
            </a:r>
          </a:p>
        </p:txBody>
      </p:sp>
      <p:sp>
        <p:nvSpPr>
          <p:cNvPr id="1346" name="TextBox 1345"/>
          <p:cNvSpPr>
            <a:spLocks noGrp="1"/>
          </p:cNvSpPr>
          <p:nvPr>
            <p:ph/>
          </p:nvPr>
        </p:nvSpPr>
        <p:spPr>
          <a:xfrm>
            <a:off x="2988000" y="2769143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490</a:t>
            </a:r>
            <a:r>
              <a:rPr lang="en-US" sz="600"/>
              <a:t> </a:t>
            </a:r>
          </a:p>
        </p:txBody>
      </p:sp>
      <p:sp>
        <p:nvSpPr>
          <p:cNvPr id="1352" name="TextBox 1351"/>
          <p:cNvSpPr>
            <a:spLocks noGrp="1"/>
          </p:cNvSpPr>
          <p:nvPr>
            <p:ph/>
          </p:nvPr>
        </p:nvSpPr>
        <p:spPr>
          <a:xfrm>
            <a:off x="3348000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58" name="TextBox 1357"/>
          <p:cNvSpPr>
            <a:spLocks noGrp="1"/>
          </p:cNvSpPr>
          <p:nvPr>
            <p:ph/>
          </p:nvPr>
        </p:nvSpPr>
        <p:spPr>
          <a:xfrm>
            <a:off x="3931238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64" name="TextBox 1363"/>
          <p:cNvSpPr>
            <a:spLocks noGrp="1"/>
          </p:cNvSpPr>
          <p:nvPr>
            <p:ph/>
          </p:nvPr>
        </p:nvSpPr>
        <p:spPr>
          <a:xfrm>
            <a:off x="4514476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70" name="TextBox 1369"/>
          <p:cNvSpPr>
            <a:spLocks noGrp="1"/>
          </p:cNvSpPr>
          <p:nvPr>
            <p:ph/>
          </p:nvPr>
        </p:nvSpPr>
        <p:spPr>
          <a:xfrm>
            <a:off x="5097714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76" name="TextBox 1375"/>
          <p:cNvSpPr>
            <a:spLocks noGrp="1"/>
          </p:cNvSpPr>
          <p:nvPr>
            <p:ph/>
          </p:nvPr>
        </p:nvSpPr>
        <p:spPr>
          <a:xfrm>
            <a:off x="5680952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82" name="TextBox 1381"/>
          <p:cNvSpPr>
            <a:spLocks noGrp="1"/>
          </p:cNvSpPr>
          <p:nvPr>
            <p:ph/>
          </p:nvPr>
        </p:nvSpPr>
        <p:spPr>
          <a:xfrm>
            <a:off x="6264190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388" name="TextBox 1387"/>
          <p:cNvSpPr>
            <a:spLocks noGrp="1"/>
          </p:cNvSpPr>
          <p:nvPr>
            <p:ph/>
          </p:nvPr>
        </p:nvSpPr>
        <p:spPr>
          <a:xfrm>
            <a:off x="6847428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94" name="TextBox 1393"/>
          <p:cNvSpPr>
            <a:spLocks noGrp="1"/>
          </p:cNvSpPr>
          <p:nvPr>
            <p:ph/>
          </p:nvPr>
        </p:nvSpPr>
        <p:spPr>
          <a:xfrm>
            <a:off x="7430666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00" name="TextBox 1399"/>
          <p:cNvSpPr>
            <a:spLocks noGrp="1"/>
          </p:cNvSpPr>
          <p:nvPr>
            <p:ph/>
          </p:nvPr>
        </p:nvSpPr>
        <p:spPr>
          <a:xfrm>
            <a:off x="8013904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06" name="TextBox 1405"/>
          <p:cNvSpPr>
            <a:spLocks noGrp="1"/>
          </p:cNvSpPr>
          <p:nvPr>
            <p:ph/>
          </p:nvPr>
        </p:nvSpPr>
        <p:spPr>
          <a:xfrm>
            <a:off x="8597143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12" name="TextBox 1411"/>
          <p:cNvSpPr>
            <a:spLocks noGrp="1"/>
          </p:cNvSpPr>
          <p:nvPr>
            <p:ph/>
          </p:nvPr>
        </p:nvSpPr>
        <p:spPr>
          <a:xfrm>
            <a:off x="9180381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18" name="TextBox 1417"/>
          <p:cNvSpPr>
            <a:spLocks noGrp="1"/>
          </p:cNvSpPr>
          <p:nvPr>
            <p:ph/>
          </p:nvPr>
        </p:nvSpPr>
        <p:spPr>
          <a:xfrm>
            <a:off x="9763619" y="276914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24" name="TextBox 1423"/>
          <p:cNvSpPr>
            <a:spLocks noGrp="1"/>
          </p:cNvSpPr>
          <p:nvPr>
            <p:ph/>
          </p:nvPr>
        </p:nvSpPr>
        <p:spPr>
          <a:xfrm>
            <a:off x="360000" y="2769143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30" name="TextBox 1429"/>
          <p:cNvSpPr>
            <a:spLocks noGrp="1"/>
          </p:cNvSpPr>
          <p:nvPr>
            <p:ph/>
          </p:nvPr>
        </p:nvSpPr>
        <p:spPr>
          <a:xfrm>
            <a:off x="360000" y="2907238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436" name="TextBox 1435"/>
          <p:cNvSpPr>
            <a:spLocks noGrp="1"/>
          </p:cNvSpPr>
          <p:nvPr>
            <p:ph/>
          </p:nvPr>
        </p:nvSpPr>
        <p:spPr>
          <a:xfrm>
            <a:off x="360000" y="2907238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Капітальний ремонт житлового фонду (приміщень)</a:t>
            </a:r>
            <a:r>
              <a:rPr lang="en-US" sz="700"/>
              <a:t> </a:t>
            </a:r>
          </a:p>
        </p:txBody>
      </p:sp>
      <p:sp>
        <p:nvSpPr>
          <p:cNvPr id="1442" name="TextBox 1441"/>
          <p:cNvSpPr>
            <a:spLocks noGrp="1"/>
          </p:cNvSpPr>
          <p:nvPr>
            <p:ph/>
          </p:nvPr>
        </p:nvSpPr>
        <p:spPr>
          <a:xfrm>
            <a:off x="2556000" y="2907238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3131</a:t>
            </a:r>
            <a:r>
              <a:rPr lang="en-US" sz="600"/>
              <a:t> </a:t>
            </a:r>
          </a:p>
        </p:txBody>
      </p:sp>
      <p:sp>
        <p:nvSpPr>
          <p:cNvPr id="1448" name="TextBox 1447"/>
          <p:cNvSpPr>
            <a:spLocks noGrp="1"/>
          </p:cNvSpPr>
          <p:nvPr>
            <p:ph/>
          </p:nvPr>
        </p:nvSpPr>
        <p:spPr>
          <a:xfrm>
            <a:off x="2988000" y="2907238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500</a:t>
            </a:r>
            <a:r>
              <a:rPr lang="en-US" sz="600"/>
              <a:t> </a:t>
            </a:r>
          </a:p>
        </p:txBody>
      </p:sp>
      <p:sp>
        <p:nvSpPr>
          <p:cNvPr id="1454" name="TextBox 1453"/>
          <p:cNvSpPr>
            <a:spLocks noGrp="1"/>
          </p:cNvSpPr>
          <p:nvPr>
            <p:ph/>
          </p:nvPr>
        </p:nvSpPr>
        <p:spPr>
          <a:xfrm>
            <a:off x="3348000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60" name="TextBox 1459"/>
          <p:cNvSpPr>
            <a:spLocks noGrp="1"/>
          </p:cNvSpPr>
          <p:nvPr>
            <p:ph/>
          </p:nvPr>
        </p:nvSpPr>
        <p:spPr>
          <a:xfrm>
            <a:off x="3931238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66" name="TextBox 1465"/>
          <p:cNvSpPr>
            <a:spLocks noGrp="1"/>
          </p:cNvSpPr>
          <p:nvPr>
            <p:ph/>
          </p:nvPr>
        </p:nvSpPr>
        <p:spPr>
          <a:xfrm>
            <a:off x="4514476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72" name="TextBox 1471"/>
          <p:cNvSpPr>
            <a:spLocks noGrp="1"/>
          </p:cNvSpPr>
          <p:nvPr>
            <p:ph/>
          </p:nvPr>
        </p:nvSpPr>
        <p:spPr>
          <a:xfrm>
            <a:off x="5097714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78" name="TextBox 1477"/>
          <p:cNvSpPr>
            <a:spLocks noGrp="1"/>
          </p:cNvSpPr>
          <p:nvPr>
            <p:ph/>
          </p:nvPr>
        </p:nvSpPr>
        <p:spPr>
          <a:xfrm>
            <a:off x="5680952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84" name="TextBox 1483"/>
          <p:cNvSpPr>
            <a:spLocks noGrp="1"/>
          </p:cNvSpPr>
          <p:nvPr>
            <p:ph/>
          </p:nvPr>
        </p:nvSpPr>
        <p:spPr>
          <a:xfrm>
            <a:off x="6264190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90" name="TextBox 1489"/>
          <p:cNvSpPr>
            <a:spLocks noGrp="1"/>
          </p:cNvSpPr>
          <p:nvPr>
            <p:ph/>
          </p:nvPr>
        </p:nvSpPr>
        <p:spPr>
          <a:xfrm>
            <a:off x="6847428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496" name="TextBox 1495"/>
          <p:cNvSpPr>
            <a:spLocks noGrp="1"/>
          </p:cNvSpPr>
          <p:nvPr>
            <p:ph/>
          </p:nvPr>
        </p:nvSpPr>
        <p:spPr>
          <a:xfrm>
            <a:off x="7430666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02" name="TextBox 1501"/>
          <p:cNvSpPr>
            <a:spLocks noGrp="1"/>
          </p:cNvSpPr>
          <p:nvPr>
            <p:ph/>
          </p:nvPr>
        </p:nvSpPr>
        <p:spPr>
          <a:xfrm>
            <a:off x="8013904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08" name="TextBox 1507"/>
          <p:cNvSpPr>
            <a:spLocks noGrp="1"/>
          </p:cNvSpPr>
          <p:nvPr>
            <p:ph/>
          </p:nvPr>
        </p:nvSpPr>
        <p:spPr>
          <a:xfrm>
            <a:off x="8597143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14" name="TextBox 1513"/>
          <p:cNvSpPr>
            <a:spLocks noGrp="1"/>
          </p:cNvSpPr>
          <p:nvPr>
            <p:ph/>
          </p:nvPr>
        </p:nvSpPr>
        <p:spPr>
          <a:xfrm>
            <a:off x="9180381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20" name="TextBox 1519"/>
          <p:cNvSpPr>
            <a:spLocks noGrp="1"/>
          </p:cNvSpPr>
          <p:nvPr>
            <p:ph/>
          </p:nvPr>
        </p:nvSpPr>
        <p:spPr>
          <a:xfrm>
            <a:off x="9763619" y="290723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26" name="TextBox 1525"/>
          <p:cNvSpPr>
            <a:spLocks noGrp="1"/>
          </p:cNvSpPr>
          <p:nvPr>
            <p:ph/>
          </p:nvPr>
        </p:nvSpPr>
        <p:spPr>
          <a:xfrm>
            <a:off x="360000" y="2907238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32" name="TextBox 1531"/>
          <p:cNvSpPr>
            <a:spLocks noGrp="1"/>
          </p:cNvSpPr>
          <p:nvPr>
            <p:ph/>
          </p:nvPr>
        </p:nvSpPr>
        <p:spPr>
          <a:xfrm>
            <a:off x="360000" y="3045333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538" name="TextBox 1537"/>
          <p:cNvSpPr>
            <a:spLocks noGrp="1"/>
          </p:cNvSpPr>
          <p:nvPr>
            <p:ph/>
          </p:nvPr>
        </p:nvSpPr>
        <p:spPr>
          <a:xfrm>
            <a:off x="360000" y="3045333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Капітальний ремонт інших об’єктів </a:t>
            </a:r>
            <a:r>
              <a:rPr lang="en-US" sz="700"/>
              <a:t> </a:t>
            </a:r>
          </a:p>
        </p:txBody>
      </p:sp>
      <p:sp>
        <p:nvSpPr>
          <p:cNvPr id="1544" name="TextBox 1543"/>
          <p:cNvSpPr>
            <a:spLocks noGrp="1"/>
          </p:cNvSpPr>
          <p:nvPr>
            <p:ph/>
          </p:nvPr>
        </p:nvSpPr>
        <p:spPr>
          <a:xfrm>
            <a:off x="2556000" y="3045333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3132</a:t>
            </a:r>
            <a:r>
              <a:rPr lang="en-US" sz="600"/>
              <a:t> </a:t>
            </a:r>
          </a:p>
        </p:txBody>
      </p:sp>
      <p:sp>
        <p:nvSpPr>
          <p:cNvPr id="1550" name="TextBox 1549"/>
          <p:cNvSpPr>
            <a:spLocks noGrp="1"/>
          </p:cNvSpPr>
          <p:nvPr>
            <p:ph/>
          </p:nvPr>
        </p:nvSpPr>
        <p:spPr>
          <a:xfrm>
            <a:off x="2988000" y="3045333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510</a:t>
            </a:r>
            <a:r>
              <a:rPr lang="en-US" sz="600"/>
              <a:t> </a:t>
            </a:r>
          </a:p>
        </p:txBody>
      </p:sp>
      <p:sp>
        <p:nvSpPr>
          <p:cNvPr id="1556" name="TextBox 1555"/>
          <p:cNvSpPr>
            <a:spLocks noGrp="1"/>
          </p:cNvSpPr>
          <p:nvPr>
            <p:ph/>
          </p:nvPr>
        </p:nvSpPr>
        <p:spPr>
          <a:xfrm>
            <a:off x="3348000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62" name="TextBox 1561"/>
          <p:cNvSpPr>
            <a:spLocks noGrp="1"/>
          </p:cNvSpPr>
          <p:nvPr>
            <p:ph/>
          </p:nvPr>
        </p:nvSpPr>
        <p:spPr>
          <a:xfrm>
            <a:off x="3931238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68" name="TextBox 1567"/>
          <p:cNvSpPr>
            <a:spLocks noGrp="1"/>
          </p:cNvSpPr>
          <p:nvPr>
            <p:ph/>
          </p:nvPr>
        </p:nvSpPr>
        <p:spPr>
          <a:xfrm>
            <a:off x="4514476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74" name="TextBox 1573"/>
          <p:cNvSpPr>
            <a:spLocks noGrp="1"/>
          </p:cNvSpPr>
          <p:nvPr>
            <p:ph/>
          </p:nvPr>
        </p:nvSpPr>
        <p:spPr>
          <a:xfrm>
            <a:off x="5097714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80" name="TextBox 1579"/>
          <p:cNvSpPr>
            <a:spLocks noGrp="1"/>
          </p:cNvSpPr>
          <p:nvPr>
            <p:ph/>
          </p:nvPr>
        </p:nvSpPr>
        <p:spPr>
          <a:xfrm>
            <a:off x="5680952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86" name="TextBox 1585"/>
          <p:cNvSpPr>
            <a:spLocks noGrp="1"/>
          </p:cNvSpPr>
          <p:nvPr>
            <p:ph/>
          </p:nvPr>
        </p:nvSpPr>
        <p:spPr>
          <a:xfrm>
            <a:off x="6264190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92" name="TextBox 1591"/>
          <p:cNvSpPr>
            <a:spLocks noGrp="1"/>
          </p:cNvSpPr>
          <p:nvPr>
            <p:ph/>
          </p:nvPr>
        </p:nvSpPr>
        <p:spPr>
          <a:xfrm>
            <a:off x="6847428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598" name="TextBox 1597"/>
          <p:cNvSpPr>
            <a:spLocks noGrp="1"/>
          </p:cNvSpPr>
          <p:nvPr>
            <p:ph/>
          </p:nvPr>
        </p:nvSpPr>
        <p:spPr>
          <a:xfrm>
            <a:off x="7430666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04" name="TextBox 1603"/>
          <p:cNvSpPr>
            <a:spLocks noGrp="1"/>
          </p:cNvSpPr>
          <p:nvPr>
            <p:ph/>
          </p:nvPr>
        </p:nvSpPr>
        <p:spPr>
          <a:xfrm>
            <a:off x="8013904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10" name="TextBox 1609"/>
          <p:cNvSpPr>
            <a:spLocks noGrp="1"/>
          </p:cNvSpPr>
          <p:nvPr>
            <p:ph/>
          </p:nvPr>
        </p:nvSpPr>
        <p:spPr>
          <a:xfrm>
            <a:off x="8597143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16" name="TextBox 1615"/>
          <p:cNvSpPr>
            <a:spLocks noGrp="1"/>
          </p:cNvSpPr>
          <p:nvPr>
            <p:ph/>
          </p:nvPr>
        </p:nvSpPr>
        <p:spPr>
          <a:xfrm>
            <a:off x="9180381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22" name="TextBox 1621"/>
          <p:cNvSpPr>
            <a:spLocks noGrp="1"/>
          </p:cNvSpPr>
          <p:nvPr>
            <p:ph/>
          </p:nvPr>
        </p:nvSpPr>
        <p:spPr>
          <a:xfrm>
            <a:off x="9763619" y="304533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28" name="TextBox 1627"/>
          <p:cNvSpPr>
            <a:spLocks noGrp="1"/>
          </p:cNvSpPr>
          <p:nvPr>
            <p:ph/>
          </p:nvPr>
        </p:nvSpPr>
        <p:spPr>
          <a:xfrm>
            <a:off x="360000" y="3045333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634" name="TextBox 1633"/>
          <p:cNvSpPr>
            <a:spLocks noGrp="1"/>
          </p:cNvSpPr>
          <p:nvPr>
            <p:ph/>
          </p:nvPr>
        </p:nvSpPr>
        <p:spPr>
          <a:xfrm>
            <a:off x="360000" y="3183428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640" name="TextBox 1639"/>
          <p:cNvSpPr>
            <a:spLocks noGrp="1"/>
          </p:cNvSpPr>
          <p:nvPr>
            <p:ph/>
          </p:nvPr>
        </p:nvSpPr>
        <p:spPr>
          <a:xfrm>
            <a:off x="360000" y="3183428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Реконструкція та реставрація </a:t>
            </a:r>
            <a:r>
              <a:rPr lang="en-US" sz="700"/>
              <a:t> </a:t>
            </a:r>
          </a:p>
        </p:txBody>
      </p:sp>
      <p:sp>
        <p:nvSpPr>
          <p:cNvPr id="1646" name="TextBox 1645"/>
          <p:cNvSpPr>
            <a:spLocks noGrp="1"/>
          </p:cNvSpPr>
          <p:nvPr>
            <p:ph/>
          </p:nvPr>
        </p:nvSpPr>
        <p:spPr>
          <a:xfrm>
            <a:off x="2556000" y="3183428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3140</a:t>
            </a:r>
            <a:r>
              <a:rPr lang="en-US" sz="600"/>
              <a:t> </a:t>
            </a:r>
          </a:p>
        </p:txBody>
      </p:sp>
      <p:sp>
        <p:nvSpPr>
          <p:cNvPr id="1652" name="TextBox 1651"/>
          <p:cNvSpPr>
            <a:spLocks noGrp="1"/>
          </p:cNvSpPr>
          <p:nvPr>
            <p:ph/>
          </p:nvPr>
        </p:nvSpPr>
        <p:spPr>
          <a:xfrm>
            <a:off x="2988000" y="3183428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520</a:t>
            </a:r>
            <a:r>
              <a:rPr lang="en-US" sz="600"/>
              <a:t> </a:t>
            </a:r>
          </a:p>
        </p:txBody>
      </p:sp>
      <p:sp>
        <p:nvSpPr>
          <p:cNvPr id="1658" name="TextBox 1657"/>
          <p:cNvSpPr>
            <a:spLocks noGrp="1"/>
          </p:cNvSpPr>
          <p:nvPr>
            <p:ph/>
          </p:nvPr>
        </p:nvSpPr>
        <p:spPr>
          <a:xfrm>
            <a:off x="3348000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664" name="TextBox 1663"/>
          <p:cNvSpPr>
            <a:spLocks noGrp="1"/>
          </p:cNvSpPr>
          <p:nvPr>
            <p:ph/>
          </p:nvPr>
        </p:nvSpPr>
        <p:spPr>
          <a:xfrm>
            <a:off x="3931238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70" name="TextBox 1669"/>
          <p:cNvSpPr>
            <a:spLocks noGrp="1"/>
          </p:cNvSpPr>
          <p:nvPr>
            <p:ph/>
          </p:nvPr>
        </p:nvSpPr>
        <p:spPr>
          <a:xfrm>
            <a:off x="4514476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76" name="TextBox 1675"/>
          <p:cNvSpPr>
            <a:spLocks noGrp="1"/>
          </p:cNvSpPr>
          <p:nvPr>
            <p:ph/>
          </p:nvPr>
        </p:nvSpPr>
        <p:spPr>
          <a:xfrm>
            <a:off x="5097714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82" name="TextBox 1681"/>
          <p:cNvSpPr>
            <a:spLocks noGrp="1"/>
          </p:cNvSpPr>
          <p:nvPr>
            <p:ph/>
          </p:nvPr>
        </p:nvSpPr>
        <p:spPr>
          <a:xfrm>
            <a:off x="5680952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88" name="TextBox 1687"/>
          <p:cNvSpPr>
            <a:spLocks noGrp="1"/>
          </p:cNvSpPr>
          <p:nvPr>
            <p:ph/>
          </p:nvPr>
        </p:nvSpPr>
        <p:spPr>
          <a:xfrm>
            <a:off x="6264190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94" name="TextBox 1693"/>
          <p:cNvSpPr>
            <a:spLocks noGrp="1"/>
          </p:cNvSpPr>
          <p:nvPr>
            <p:ph/>
          </p:nvPr>
        </p:nvSpPr>
        <p:spPr>
          <a:xfrm>
            <a:off x="6847428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00" name="TextBox 1699"/>
          <p:cNvSpPr>
            <a:spLocks noGrp="1"/>
          </p:cNvSpPr>
          <p:nvPr>
            <p:ph/>
          </p:nvPr>
        </p:nvSpPr>
        <p:spPr>
          <a:xfrm>
            <a:off x="7430666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06" name="TextBox 1705"/>
          <p:cNvSpPr>
            <a:spLocks noGrp="1"/>
          </p:cNvSpPr>
          <p:nvPr>
            <p:ph/>
          </p:nvPr>
        </p:nvSpPr>
        <p:spPr>
          <a:xfrm>
            <a:off x="8013904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12" name="TextBox 1711"/>
          <p:cNvSpPr>
            <a:spLocks noGrp="1"/>
          </p:cNvSpPr>
          <p:nvPr>
            <p:ph/>
          </p:nvPr>
        </p:nvSpPr>
        <p:spPr>
          <a:xfrm>
            <a:off x="8597143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18" name="TextBox 1717"/>
          <p:cNvSpPr>
            <a:spLocks noGrp="1"/>
          </p:cNvSpPr>
          <p:nvPr>
            <p:ph/>
          </p:nvPr>
        </p:nvSpPr>
        <p:spPr>
          <a:xfrm>
            <a:off x="9180381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24" name="TextBox 1723"/>
          <p:cNvSpPr>
            <a:spLocks noGrp="1"/>
          </p:cNvSpPr>
          <p:nvPr>
            <p:ph/>
          </p:nvPr>
        </p:nvSpPr>
        <p:spPr>
          <a:xfrm>
            <a:off x="9763619" y="3183428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30" name="TextBox 1729"/>
          <p:cNvSpPr>
            <a:spLocks noGrp="1"/>
          </p:cNvSpPr>
          <p:nvPr>
            <p:ph/>
          </p:nvPr>
        </p:nvSpPr>
        <p:spPr>
          <a:xfrm>
            <a:off x="360000" y="3183428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36" name="TextBox 1735"/>
          <p:cNvSpPr>
            <a:spLocks noGrp="1"/>
          </p:cNvSpPr>
          <p:nvPr>
            <p:ph/>
          </p:nvPr>
        </p:nvSpPr>
        <p:spPr>
          <a:xfrm>
            <a:off x="360000" y="3321523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742" name="TextBox 1741"/>
          <p:cNvSpPr>
            <a:spLocks noGrp="1"/>
          </p:cNvSpPr>
          <p:nvPr>
            <p:ph/>
          </p:nvPr>
        </p:nvSpPr>
        <p:spPr>
          <a:xfrm>
            <a:off x="360000" y="3321523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Реконструкція житлового фонду (приміщень)</a:t>
            </a:r>
            <a:r>
              <a:rPr lang="en-US" sz="700"/>
              <a:t> </a:t>
            </a:r>
          </a:p>
        </p:txBody>
      </p:sp>
      <p:sp>
        <p:nvSpPr>
          <p:cNvPr id="1748" name="TextBox 1747"/>
          <p:cNvSpPr>
            <a:spLocks noGrp="1"/>
          </p:cNvSpPr>
          <p:nvPr>
            <p:ph/>
          </p:nvPr>
        </p:nvSpPr>
        <p:spPr>
          <a:xfrm>
            <a:off x="2556000" y="3321523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3141</a:t>
            </a:r>
            <a:r>
              <a:rPr lang="en-US" sz="600"/>
              <a:t> </a:t>
            </a:r>
          </a:p>
        </p:txBody>
      </p:sp>
      <p:sp>
        <p:nvSpPr>
          <p:cNvPr id="1754" name="TextBox 1753"/>
          <p:cNvSpPr>
            <a:spLocks noGrp="1"/>
          </p:cNvSpPr>
          <p:nvPr>
            <p:ph/>
          </p:nvPr>
        </p:nvSpPr>
        <p:spPr>
          <a:xfrm>
            <a:off x="2988000" y="3321523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530</a:t>
            </a:r>
            <a:r>
              <a:rPr lang="en-US" sz="600"/>
              <a:t> </a:t>
            </a:r>
          </a:p>
        </p:txBody>
      </p:sp>
      <p:sp>
        <p:nvSpPr>
          <p:cNvPr id="1760" name="TextBox 1759"/>
          <p:cNvSpPr>
            <a:spLocks noGrp="1"/>
          </p:cNvSpPr>
          <p:nvPr>
            <p:ph/>
          </p:nvPr>
        </p:nvSpPr>
        <p:spPr>
          <a:xfrm>
            <a:off x="3348000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66" name="TextBox 1765"/>
          <p:cNvSpPr>
            <a:spLocks noGrp="1"/>
          </p:cNvSpPr>
          <p:nvPr>
            <p:ph/>
          </p:nvPr>
        </p:nvSpPr>
        <p:spPr>
          <a:xfrm>
            <a:off x="3931238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72" name="TextBox 1771"/>
          <p:cNvSpPr>
            <a:spLocks noGrp="1"/>
          </p:cNvSpPr>
          <p:nvPr>
            <p:ph/>
          </p:nvPr>
        </p:nvSpPr>
        <p:spPr>
          <a:xfrm>
            <a:off x="4514476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78" name="TextBox 1777"/>
          <p:cNvSpPr>
            <a:spLocks noGrp="1"/>
          </p:cNvSpPr>
          <p:nvPr>
            <p:ph/>
          </p:nvPr>
        </p:nvSpPr>
        <p:spPr>
          <a:xfrm>
            <a:off x="5097714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84" name="TextBox 1783"/>
          <p:cNvSpPr>
            <a:spLocks noGrp="1"/>
          </p:cNvSpPr>
          <p:nvPr>
            <p:ph/>
          </p:nvPr>
        </p:nvSpPr>
        <p:spPr>
          <a:xfrm>
            <a:off x="5680952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90" name="TextBox 1789"/>
          <p:cNvSpPr>
            <a:spLocks noGrp="1"/>
          </p:cNvSpPr>
          <p:nvPr>
            <p:ph/>
          </p:nvPr>
        </p:nvSpPr>
        <p:spPr>
          <a:xfrm>
            <a:off x="6264190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796" name="TextBox 1795"/>
          <p:cNvSpPr>
            <a:spLocks noGrp="1"/>
          </p:cNvSpPr>
          <p:nvPr>
            <p:ph/>
          </p:nvPr>
        </p:nvSpPr>
        <p:spPr>
          <a:xfrm>
            <a:off x="6847428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02" name="TextBox 1801"/>
          <p:cNvSpPr>
            <a:spLocks noGrp="1"/>
          </p:cNvSpPr>
          <p:nvPr>
            <p:ph/>
          </p:nvPr>
        </p:nvSpPr>
        <p:spPr>
          <a:xfrm>
            <a:off x="7430666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08" name="TextBox 1807"/>
          <p:cNvSpPr>
            <a:spLocks noGrp="1"/>
          </p:cNvSpPr>
          <p:nvPr>
            <p:ph/>
          </p:nvPr>
        </p:nvSpPr>
        <p:spPr>
          <a:xfrm>
            <a:off x="8013904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14" name="TextBox 1813"/>
          <p:cNvSpPr>
            <a:spLocks noGrp="1"/>
          </p:cNvSpPr>
          <p:nvPr>
            <p:ph/>
          </p:nvPr>
        </p:nvSpPr>
        <p:spPr>
          <a:xfrm>
            <a:off x="8597143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20" name="TextBox 1819"/>
          <p:cNvSpPr>
            <a:spLocks noGrp="1"/>
          </p:cNvSpPr>
          <p:nvPr>
            <p:ph/>
          </p:nvPr>
        </p:nvSpPr>
        <p:spPr>
          <a:xfrm>
            <a:off x="9180381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26" name="TextBox 1825"/>
          <p:cNvSpPr>
            <a:spLocks noGrp="1"/>
          </p:cNvSpPr>
          <p:nvPr>
            <p:ph/>
          </p:nvPr>
        </p:nvSpPr>
        <p:spPr>
          <a:xfrm>
            <a:off x="9763619" y="3321523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32" name="TextBox 1831"/>
          <p:cNvSpPr>
            <a:spLocks noGrp="1"/>
          </p:cNvSpPr>
          <p:nvPr>
            <p:ph/>
          </p:nvPr>
        </p:nvSpPr>
        <p:spPr>
          <a:xfrm>
            <a:off x="360000" y="3321523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38" name="TextBox 1837"/>
          <p:cNvSpPr>
            <a:spLocks noGrp="1"/>
          </p:cNvSpPr>
          <p:nvPr>
            <p:ph/>
          </p:nvPr>
        </p:nvSpPr>
        <p:spPr>
          <a:xfrm>
            <a:off x="360000" y="3459619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844" name="TextBox 1843"/>
          <p:cNvSpPr>
            <a:spLocks noGrp="1"/>
          </p:cNvSpPr>
          <p:nvPr>
            <p:ph/>
          </p:nvPr>
        </p:nvSpPr>
        <p:spPr>
          <a:xfrm>
            <a:off x="360000" y="3459619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Реконструкція та реставрація інших об’єктів</a:t>
            </a:r>
            <a:r>
              <a:rPr lang="en-US" sz="700"/>
              <a:t> </a:t>
            </a:r>
          </a:p>
        </p:txBody>
      </p:sp>
      <p:sp>
        <p:nvSpPr>
          <p:cNvPr id="1850" name="TextBox 1849"/>
          <p:cNvSpPr>
            <a:spLocks noGrp="1"/>
          </p:cNvSpPr>
          <p:nvPr>
            <p:ph/>
          </p:nvPr>
        </p:nvSpPr>
        <p:spPr>
          <a:xfrm>
            <a:off x="2556000" y="3459619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3142</a:t>
            </a:r>
            <a:r>
              <a:rPr lang="en-US" sz="600"/>
              <a:t> </a:t>
            </a:r>
          </a:p>
        </p:txBody>
      </p:sp>
      <p:sp>
        <p:nvSpPr>
          <p:cNvPr id="1856" name="TextBox 1855"/>
          <p:cNvSpPr>
            <a:spLocks noGrp="1"/>
          </p:cNvSpPr>
          <p:nvPr>
            <p:ph/>
          </p:nvPr>
        </p:nvSpPr>
        <p:spPr>
          <a:xfrm>
            <a:off x="2988000" y="3459619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540</a:t>
            </a:r>
            <a:r>
              <a:rPr lang="en-US" sz="600"/>
              <a:t> </a:t>
            </a:r>
          </a:p>
        </p:txBody>
      </p:sp>
      <p:sp>
        <p:nvSpPr>
          <p:cNvPr id="1862" name="TextBox 1861"/>
          <p:cNvSpPr>
            <a:spLocks noGrp="1"/>
          </p:cNvSpPr>
          <p:nvPr>
            <p:ph/>
          </p:nvPr>
        </p:nvSpPr>
        <p:spPr>
          <a:xfrm>
            <a:off x="3348000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68" name="TextBox 1867"/>
          <p:cNvSpPr>
            <a:spLocks noGrp="1"/>
          </p:cNvSpPr>
          <p:nvPr>
            <p:ph/>
          </p:nvPr>
        </p:nvSpPr>
        <p:spPr>
          <a:xfrm>
            <a:off x="3931238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74" name="TextBox 1873"/>
          <p:cNvSpPr>
            <a:spLocks noGrp="1"/>
          </p:cNvSpPr>
          <p:nvPr>
            <p:ph/>
          </p:nvPr>
        </p:nvSpPr>
        <p:spPr>
          <a:xfrm>
            <a:off x="4514476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80" name="TextBox 1879"/>
          <p:cNvSpPr>
            <a:spLocks noGrp="1"/>
          </p:cNvSpPr>
          <p:nvPr>
            <p:ph/>
          </p:nvPr>
        </p:nvSpPr>
        <p:spPr>
          <a:xfrm>
            <a:off x="5097714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86" name="TextBox 1885"/>
          <p:cNvSpPr>
            <a:spLocks noGrp="1"/>
          </p:cNvSpPr>
          <p:nvPr>
            <p:ph/>
          </p:nvPr>
        </p:nvSpPr>
        <p:spPr>
          <a:xfrm>
            <a:off x="5680952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92" name="TextBox 1891"/>
          <p:cNvSpPr>
            <a:spLocks noGrp="1"/>
          </p:cNvSpPr>
          <p:nvPr>
            <p:ph/>
          </p:nvPr>
        </p:nvSpPr>
        <p:spPr>
          <a:xfrm>
            <a:off x="6264190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898" name="TextBox 1897"/>
          <p:cNvSpPr>
            <a:spLocks noGrp="1"/>
          </p:cNvSpPr>
          <p:nvPr>
            <p:ph/>
          </p:nvPr>
        </p:nvSpPr>
        <p:spPr>
          <a:xfrm>
            <a:off x="6847428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04" name="TextBox 1903"/>
          <p:cNvSpPr>
            <a:spLocks noGrp="1"/>
          </p:cNvSpPr>
          <p:nvPr>
            <p:ph/>
          </p:nvPr>
        </p:nvSpPr>
        <p:spPr>
          <a:xfrm>
            <a:off x="7430666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10" name="TextBox 1909"/>
          <p:cNvSpPr>
            <a:spLocks noGrp="1"/>
          </p:cNvSpPr>
          <p:nvPr>
            <p:ph/>
          </p:nvPr>
        </p:nvSpPr>
        <p:spPr>
          <a:xfrm>
            <a:off x="8013904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16" name="TextBox 1915"/>
          <p:cNvSpPr>
            <a:spLocks noGrp="1"/>
          </p:cNvSpPr>
          <p:nvPr>
            <p:ph/>
          </p:nvPr>
        </p:nvSpPr>
        <p:spPr>
          <a:xfrm>
            <a:off x="8597143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22" name="TextBox 1921"/>
          <p:cNvSpPr>
            <a:spLocks noGrp="1"/>
          </p:cNvSpPr>
          <p:nvPr>
            <p:ph/>
          </p:nvPr>
        </p:nvSpPr>
        <p:spPr>
          <a:xfrm>
            <a:off x="9180381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28" name="TextBox 1927"/>
          <p:cNvSpPr>
            <a:spLocks noGrp="1"/>
          </p:cNvSpPr>
          <p:nvPr>
            <p:ph/>
          </p:nvPr>
        </p:nvSpPr>
        <p:spPr>
          <a:xfrm>
            <a:off x="9763619" y="345961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34" name="TextBox 1933"/>
          <p:cNvSpPr>
            <a:spLocks noGrp="1"/>
          </p:cNvSpPr>
          <p:nvPr>
            <p:ph/>
          </p:nvPr>
        </p:nvSpPr>
        <p:spPr>
          <a:xfrm>
            <a:off x="360000" y="3459619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40" name="TextBox 1939"/>
          <p:cNvSpPr>
            <a:spLocks noGrp="1"/>
          </p:cNvSpPr>
          <p:nvPr>
            <p:ph/>
          </p:nvPr>
        </p:nvSpPr>
        <p:spPr>
          <a:xfrm>
            <a:off x="360000" y="3597714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946" name="TextBox 1945"/>
          <p:cNvSpPr>
            <a:spLocks noGrp="1"/>
          </p:cNvSpPr>
          <p:nvPr>
            <p:ph/>
          </p:nvPr>
        </p:nvSpPr>
        <p:spPr>
          <a:xfrm>
            <a:off x="360000" y="3597714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0" smtClean="0">
                <a:solidFill>
                  <a:srgbClr val="000000">
</a:srgbClr>
                </a:solidFill>
                <a:latin typeface="Times New Roman"/>
              </a:rPr>
              <a:t>Реставрація пам’яток культури, історії та архітектури</a:t>
            </a:r>
            <a:r>
              <a:rPr lang="en-US" sz="700"/>
              <a:t> </a:t>
            </a:r>
          </a:p>
        </p:txBody>
      </p:sp>
      <p:sp>
        <p:nvSpPr>
          <p:cNvPr id="1952" name="TextBox 1951"/>
          <p:cNvSpPr>
            <a:spLocks noGrp="1"/>
          </p:cNvSpPr>
          <p:nvPr>
            <p:ph/>
          </p:nvPr>
        </p:nvSpPr>
        <p:spPr>
          <a:xfrm>
            <a:off x="2556000" y="3597714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3143</a:t>
            </a:r>
            <a:r>
              <a:rPr lang="en-US" sz="600"/>
              <a:t> </a:t>
            </a:r>
          </a:p>
        </p:txBody>
      </p:sp>
      <p:sp>
        <p:nvSpPr>
          <p:cNvPr id="1958" name="TextBox 1957"/>
          <p:cNvSpPr>
            <a:spLocks noGrp="1"/>
          </p:cNvSpPr>
          <p:nvPr>
            <p:ph/>
          </p:nvPr>
        </p:nvSpPr>
        <p:spPr>
          <a:xfrm>
            <a:off x="2988000" y="3597714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550</a:t>
            </a:r>
            <a:r>
              <a:rPr lang="en-US" sz="600"/>
              <a:t> </a:t>
            </a:r>
          </a:p>
        </p:txBody>
      </p:sp>
      <p:sp>
        <p:nvSpPr>
          <p:cNvPr id="1964" name="TextBox 1963"/>
          <p:cNvSpPr>
            <a:spLocks noGrp="1"/>
          </p:cNvSpPr>
          <p:nvPr>
            <p:ph/>
          </p:nvPr>
        </p:nvSpPr>
        <p:spPr>
          <a:xfrm>
            <a:off x="3348000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970" name="TextBox 1969"/>
          <p:cNvSpPr>
            <a:spLocks noGrp="1"/>
          </p:cNvSpPr>
          <p:nvPr>
            <p:ph/>
          </p:nvPr>
        </p:nvSpPr>
        <p:spPr>
          <a:xfrm>
            <a:off x="3931238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76" name="TextBox 1975"/>
          <p:cNvSpPr>
            <a:spLocks noGrp="1"/>
          </p:cNvSpPr>
          <p:nvPr>
            <p:ph/>
          </p:nvPr>
        </p:nvSpPr>
        <p:spPr>
          <a:xfrm>
            <a:off x="4514476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82" name="TextBox 1981"/>
          <p:cNvSpPr>
            <a:spLocks noGrp="1"/>
          </p:cNvSpPr>
          <p:nvPr>
            <p:ph/>
          </p:nvPr>
        </p:nvSpPr>
        <p:spPr>
          <a:xfrm>
            <a:off x="5097714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88" name="TextBox 1987"/>
          <p:cNvSpPr>
            <a:spLocks noGrp="1"/>
          </p:cNvSpPr>
          <p:nvPr>
            <p:ph/>
          </p:nvPr>
        </p:nvSpPr>
        <p:spPr>
          <a:xfrm>
            <a:off x="5680952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94" name="TextBox 1993"/>
          <p:cNvSpPr>
            <a:spLocks noGrp="1"/>
          </p:cNvSpPr>
          <p:nvPr>
            <p:ph/>
          </p:nvPr>
        </p:nvSpPr>
        <p:spPr>
          <a:xfrm>
            <a:off x="6264190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00" name="TextBox 1999"/>
          <p:cNvSpPr>
            <a:spLocks noGrp="1"/>
          </p:cNvSpPr>
          <p:nvPr>
            <p:ph/>
          </p:nvPr>
        </p:nvSpPr>
        <p:spPr>
          <a:xfrm>
            <a:off x="6847428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06" name="TextBox 2005"/>
          <p:cNvSpPr>
            <a:spLocks noGrp="1"/>
          </p:cNvSpPr>
          <p:nvPr>
            <p:ph/>
          </p:nvPr>
        </p:nvSpPr>
        <p:spPr>
          <a:xfrm>
            <a:off x="7430666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12" name="TextBox 2011"/>
          <p:cNvSpPr>
            <a:spLocks noGrp="1"/>
          </p:cNvSpPr>
          <p:nvPr>
            <p:ph/>
          </p:nvPr>
        </p:nvSpPr>
        <p:spPr>
          <a:xfrm>
            <a:off x="8013904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18" name="TextBox 2017"/>
          <p:cNvSpPr>
            <a:spLocks noGrp="1"/>
          </p:cNvSpPr>
          <p:nvPr>
            <p:ph/>
          </p:nvPr>
        </p:nvSpPr>
        <p:spPr>
          <a:xfrm>
            <a:off x="8597143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24" name="TextBox 2023"/>
          <p:cNvSpPr>
            <a:spLocks noGrp="1"/>
          </p:cNvSpPr>
          <p:nvPr>
            <p:ph/>
          </p:nvPr>
        </p:nvSpPr>
        <p:spPr>
          <a:xfrm>
            <a:off x="9180381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30" name="TextBox 2029"/>
          <p:cNvSpPr>
            <a:spLocks noGrp="1"/>
          </p:cNvSpPr>
          <p:nvPr>
            <p:ph/>
          </p:nvPr>
        </p:nvSpPr>
        <p:spPr>
          <a:xfrm>
            <a:off x="9763619" y="359771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0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36" name="TextBox 2035"/>
          <p:cNvSpPr>
            <a:spLocks noGrp="1"/>
          </p:cNvSpPr>
          <p:nvPr>
            <p:ph/>
          </p:nvPr>
        </p:nvSpPr>
        <p:spPr>
          <a:xfrm>
            <a:off x="360000" y="3597714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42" name="TextBox 2041"/>
          <p:cNvSpPr>
            <a:spLocks noGrp="1"/>
          </p:cNvSpPr>
          <p:nvPr>
            <p:ph/>
          </p:nvPr>
        </p:nvSpPr>
        <p:spPr>
          <a:xfrm>
            <a:off x="360000" y="3735809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48" name="TextBox 2047"/>
          <p:cNvSpPr>
            <a:spLocks noGrp="1"/>
          </p:cNvSpPr>
          <p:nvPr>
            <p:ph/>
          </p:nvPr>
        </p:nvSpPr>
        <p:spPr>
          <a:xfrm>
            <a:off x="360000" y="3735809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Створення державних запасів і резервів</a:t>
            </a:r>
            <a:r>
              <a:rPr lang="en-US" sz="700"/>
              <a:t> </a:t>
            </a:r>
          </a:p>
        </p:txBody>
      </p:sp>
      <p:sp>
        <p:nvSpPr>
          <p:cNvPr id="2054" name="TextBox 2053"/>
          <p:cNvSpPr>
            <a:spLocks noGrp="1"/>
          </p:cNvSpPr>
          <p:nvPr>
            <p:ph/>
          </p:nvPr>
        </p:nvSpPr>
        <p:spPr>
          <a:xfrm>
            <a:off x="2556000" y="3735809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3150</a:t>
            </a:r>
            <a:r>
              <a:rPr lang="en-US" sz="600"/>
              <a:t> </a:t>
            </a:r>
          </a:p>
        </p:txBody>
      </p:sp>
      <p:sp>
        <p:nvSpPr>
          <p:cNvPr id="2060" name="TextBox 2059"/>
          <p:cNvSpPr>
            <a:spLocks noGrp="1"/>
          </p:cNvSpPr>
          <p:nvPr>
            <p:ph/>
          </p:nvPr>
        </p:nvSpPr>
        <p:spPr>
          <a:xfrm>
            <a:off x="2988000" y="3735809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560</a:t>
            </a:r>
            <a:r>
              <a:rPr lang="en-US" sz="600"/>
              <a:t> </a:t>
            </a:r>
          </a:p>
        </p:txBody>
      </p:sp>
      <p:sp>
        <p:nvSpPr>
          <p:cNvPr id="2066" name="TextBox 2065"/>
          <p:cNvSpPr>
            <a:spLocks noGrp="1"/>
          </p:cNvSpPr>
          <p:nvPr>
            <p:ph/>
          </p:nvPr>
        </p:nvSpPr>
        <p:spPr>
          <a:xfrm>
            <a:off x="3348000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072" name="TextBox 2071"/>
          <p:cNvSpPr>
            <a:spLocks noGrp="1"/>
          </p:cNvSpPr>
          <p:nvPr>
            <p:ph/>
          </p:nvPr>
        </p:nvSpPr>
        <p:spPr>
          <a:xfrm>
            <a:off x="3931238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78" name="TextBox 2077"/>
          <p:cNvSpPr>
            <a:spLocks noGrp="1"/>
          </p:cNvSpPr>
          <p:nvPr>
            <p:ph/>
          </p:nvPr>
        </p:nvSpPr>
        <p:spPr>
          <a:xfrm>
            <a:off x="4514476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84" name="TextBox 2083"/>
          <p:cNvSpPr>
            <a:spLocks noGrp="1"/>
          </p:cNvSpPr>
          <p:nvPr>
            <p:ph/>
          </p:nvPr>
        </p:nvSpPr>
        <p:spPr>
          <a:xfrm>
            <a:off x="5097714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90" name="TextBox 2089"/>
          <p:cNvSpPr>
            <a:spLocks noGrp="1"/>
          </p:cNvSpPr>
          <p:nvPr>
            <p:ph/>
          </p:nvPr>
        </p:nvSpPr>
        <p:spPr>
          <a:xfrm>
            <a:off x="5680952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96" name="TextBox 2095"/>
          <p:cNvSpPr>
            <a:spLocks noGrp="1"/>
          </p:cNvSpPr>
          <p:nvPr>
            <p:ph/>
          </p:nvPr>
        </p:nvSpPr>
        <p:spPr>
          <a:xfrm>
            <a:off x="6264190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02" name="TextBox 2101"/>
          <p:cNvSpPr>
            <a:spLocks noGrp="1"/>
          </p:cNvSpPr>
          <p:nvPr>
            <p:ph/>
          </p:nvPr>
        </p:nvSpPr>
        <p:spPr>
          <a:xfrm>
            <a:off x="6847428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08" name="TextBox 2107"/>
          <p:cNvSpPr>
            <a:spLocks noGrp="1"/>
          </p:cNvSpPr>
          <p:nvPr>
            <p:ph/>
          </p:nvPr>
        </p:nvSpPr>
        <p:spPr>
          <a:xfrm>
            <a:off x="7430666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14" name="TextBox 2113"/>
          <p:cNvSpPr>
            <a:spLocks noGrp="1"/>
          </p:cNvSpPr>
          <p:nvPr>
            <p:ph/>
          </p:nvPr>
        </p:nvSpPr>
        <p:spPr>
          <a:xfrm>
            <a:off x="8013904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20" name="TextBox 2119"/>
          <p:cNvSpPr>
            <a:spLocks noGrp="1"/>
          </p:cNvSpPr>
          <p:nvPr>
            <p:ph/>
          </p:nvPr>
        </p:nvSpPr>
        <p:spPr>
          <a:xfrm>
            <a:off x="8597143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26" name="TextBox 2125"/>
          <p:cNvSpPr>
            <a:spLocks noGrp="1"/>
          </p:cNvSpPr>
          <p:nvPr>
            <p:ph/>
          </p:nvPr>
        </p:nvSpPr>
        <p:spPr>
          <a:xfrm>
            <a:off x="9180381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32" name="TextBox 2131"/>
          <p:cNvSpPr>
            <a:spLocks noGrp="1"/>
          </p:cNvSpPr>
          <p:nvPr>
            <p:ph/>
          </p:nvPr>
        </p:nvSpPr>
        <p:spPr>
          <a:xfrm>
            <a:off x="9763619" y="3735809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38" name="TextBox 2137"/>
          <p:cNvSpPr>
            <a:spLocks noGrp="1"/>
          </p:cNvSpPr>
          <p:nvPr>
            <p:ph/>
          </p:nvPr>
        </p:nvSpPr>
        <p:spPr>
          <a:xfrm>
            <a:off x="360000" y="3735809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44" name="TextBox 2143"/>
          <p:cNvSpPr>
            <a:spLocks noGrp="1"/>
          </p:cNvSpPr>
          <p:nvPr>
            <p:ph/>
          </p:nvPr>
        </p:nvSpPr>
        <p:spPr>
          <a:xfrm>
            <a:off x="360000" y="3873904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50" name="TextBox 2149"/>
          <p:cNvSpPr>
            <a:spLocks noGrp="1"/>
          </p:cNvSpPr>
          <p:nvPr>
            <p:ph/>
          </p:nvPr>
        </p:nvSpPr>
        <p:spPr>
          <a:xfrm>
            <a:off x="360000" y="3873904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Придбання землі та нематеріальних активів</a:t>
            </a:r>
            <a:r>
              <a:rPr lang="en-US" sz="700"/>
              <a:t> </a:t>
            </a:r>
          </a:p>
        </p:txBody>
      </p:sp>
      <p:sp>
        <p:nvSpPr>
          <p:cNvPr id="2156" name="TextBox 2155"/>
          <p:cNvSpPr>
            <a:spLocks noGrp="1"/>
          </p:cNvSpPr>
          <p:nvPr>
            <p:ph/>
          </p:nvPr>
        </p:nvSpPr>
        <p:spPr>
          <a:xfrm>
            <a:off x="2556000" y="3873904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3160</a:t>
            </a:r>
            <a:r>
              <a:rPr lang="en-US" sz="600"/>
              <a:t> </a:t>
            </a:r>
          </a:p>
        </p:txBody>
      </p:sp>
      <p:sp>
        <p:nvSpPr>
          <p:cNvPr id="2162" name="TextBox 2161"/>
          <p:cNvSpPr>
            <a:spLocks noGrp="1"/>
          </p:cNvSpPr>
          <p:nvPr>
            <p:ph/>
          </p:nvPr>
        </p:nvSpPr>
        <p:spPr>
          <a:xfrm>
            <a:off x="2988000" y="3873904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570</a:t>
            </a:r>
            <a:r>
              <a:rPr lang="en-US" sz="600"/>
              <a:t> </a:t>
            </a:r>
          </a:p>
        </p:txBody>
      </p:sp>
      <p:sp>
        <p:nvSpPr>
          <p:cNvPr id="2168" name="TextBox 2167"/>
          <p:cNvSpPr>
            <a:spLocks noGrp="1"/>
          </p:cNvSpPr>
          <p:nvPr>
            <p:ph/>
          </p:nvPr>
        </p:nvSpPr>
        <p:spPr>
          <a:xfrm>
            <a:off x="3348000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174" name="TextBox 2173"/>
          <p:cNvSpPr>
            <a:spLocks noGrp="1"/>
          </p:cNvSpPr>
          <p:nvPr>
            <p:ph/>
          </p:nvPr>
        </p:nvSpPr>
        <p:spPr>
          <a:xfrm>
            <a:off x="3931238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80" name="TextBox 2179"/>
          <p:cNvSpPr>
            <a:spLocks noGrp="1"/>
          </p:cNvSpPr>
          <p:nvPr>
            <p:ph/>
          </p:nvPr>
        </p:nvSpPr>
        <p:spPr>
          <a:xfrm>
            <a:off x="4514476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86" name="TextBox 2185"/>
          <p:cNvSpPr>
            <a:spLocks noGrp="1"/>
          </p:cNvSpPr>
          <p:nvPr>
            <p:ph/>
          </p:nvPr>
        </p:nvSpPr>
        <p:spPr>
          <a:xfrm>
            <a:off x="5097714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92" name="TextBox 2191"/>
          <p:cNvSpPr>
            <a:spLocks noGrp="1"/>
          </p:cNvSpPr>
          <p:nvPr>
            <p:ph/>
          </p:nvPr>
        </p:nvSpPr>
        <p:spPr>
          <a:xfrm>
            <a:off x="5680952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198" name="TextBox 2197"/>
          <p:cNvSpPr>
            <a:spLocks noGrp="1"/>
          </p:cNvSpPr>
          <p:nvPr>
            <p:ph/>
          </p:nvPr>
        </p:nvSpPr>
        <p:spPr>
          <a:xfrm>
            <a:off x="6264190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04" name="TextBox 2203"/>
          <p:cNvSpPr>
            <a:spLocks noGrp="1"/>
          </p:cNvSpPr>
          <p:nvPr>
            <p:ph/>
          </p:nvPr>
        </p:nvSpPr>
        <p:spPr>
          <a:xfrm>
            <a:off x="6847428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10" name="TextBox 2209"/>
          <p:cNvSpPr>
            <a:spLocks noGrp="1"/>
          </p:cNvSpPr>
          <p:nvPr>
            <p:ph/>
          </p:nvPr>
        </p:nvSpPr>
        <p:spPr>
          <a:xfrm>
            <a:off x="7430666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16" name="TextBox 2215"/>
          <p:cNvSpPr>
            <a:spLocks noGrp="1"/>
          </p:cNvSpPr>
          <p:nvPr>
            <p:ph/>
          </p:nvPr>
        </p:nvSpPr>
        <p:spPr>
          <a:xfrm>
            <a:off x="8013904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22" name="TextBox 2221"/>
          <p:cNvSpPr>
            <a:spLocks noGrp="1"/>
          </p:cNvSpPr>
          <p:nvPr>
            <p:ph/>
          </p:nvPr>
        </p:nvSpPr>
        <p:spPr>
          <a:xfrm>
            <a:off x="8597143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28" name="TextBox 2227"/>
          <p:cNvSpPr>
            <a:spLocks noGrp="1"/>
          </p:cNvSpPr>
          <p:nvPr>
            <p:ph/>
          </p:nvPr>
        </p:nvSpPr>
        <p:spPr>
          <a:xfrm>
            <a:off x="9180381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34" name="TextBox 2233"/>
          <p:cNvSpPr>
            <a:spLocks noGrp="1"/>
          </p:cNvSpPr>
          <p:nvPr>
            <p:ph/>
          </p:nvPr>
        </p:nvSpPr>
        <p:spPr>
          <a:xfrm>
            <a:off x="9763619" y="3873904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40" name="TextBox 2239"/>
          <p:cNvSpPr>
            <a:spLocks noGrp="1"/>
          </p:cNvSpPr>
          <p:nvPr>
            <p:ph/>
          </p:nvPr>
        </p:nvSpPr>
        <p:spPr>
          <a:xfrm>
            <a:off x="360000" y="3873904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46" name="TextBox 2245"/>
          <p:cNvSpPr>
            <a:spLocks noGrp="1"/>
          </p:cNvSpPr>
          <p:nvPr>
            <p:ph/>
          </p:nvPr>
        </p:nvSpPr>
        <p:spPr>
          <a:xfrm>
            <a:off x="360000" y="4012000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252" name="TextBox 2251"/>
          <p:cNvSpPr>
            <a:spLocks noGrp="1"/>
          </p:cNvSpPr>
          <p:nvPr>
            <p:ph/>
          </p:nvPr>
        </p:nvSpPr>
        <p:spPr>
          <a:xfrm>
            <a:off x="360000" y="4012000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1" i="1" smtClean="0">
                <a:solidFill>
                  <a:srgbClr val="000000">
</a:srgbClr>
                </a:solidFill>
                <a:latin typeface="Times New Roman"/>
              </a:rPr>
              <a:t>Капітальні трансферти</a:t>
            </a:r>
            <a:r>
              <a:rPr lang="en-US" sz="700"/>
              <a:t> </a:t>
            </a:r>
          </a:p>
        </p:txBody>
      </p:sp>
      <p:sp>
        <p:nvSpPr>
          <p:cNvPr id="2258" name="TextBox 2257"/>
          <p:cNvSpPr>
            <a:spLocks noGrp="1"/>
          </p:cNvSpPr>
          <p:nvPr>
            <p:ph/>
          </p:nvPr>
        </p:nvSpPr>
        <p:spPr>
          <a:xfrm>
            <a:off x="2556000" y="4012000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3200</a:t>
            </a:r>
            <a:r>
              <a:rPr lang="en-US" sz="600"/>
              <a:t> </a:t>
            </a:r>
          </a:p>
        </p:txBody>
      </p:sp>
      <p:sp>
        <p:nvSpPr>
          <p:cNvPr id="2264" name="TextBox 2263"/>
          <p:cNvSpPr>
            <a:spLocks noGrp="1"/>
          </p:cNvSpPr>
          <p:nvPr>
            <p:ph/>
          </p:nvPr>
        </p:nvSpPr>
        <p:spPr>
          <a:xfrm>
            <a:off x="2988000" y="4012000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580</a:t>
            </a:r>
            <a:r>
              <a:rPr lang="en-US" sz="600"/>
              <a:t> </a:t>
            </a:r>
          </a:p>
        </p:txBody>
      </p:sp>
      <p:sp>
        <p:nvSpPr>
          <p:cNvPr id="2270" name="TextBox 2269"/>
          <p:cNvSpPr>
            <a:spLocks noGrp="1"/>
          </p:cNvSpPr>
          <p:nvPr>
            <p:ph/>
          </p:nvPr>
        </p:nvSpPr>
        <p:spPr>
          <a:xfrm>
            <a:off x="3348000" y="401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276" name="TextBox 2275"/>
          <p:cNvSpPr>
            <a:spLocks noGrp="1"/>
          </p:cNvSpPr>
          <p:nvPr>
            <p:ph/>
          </p:nvPr>
        </p:nvSpPr>
        <p:spPr>
          <a:xfrm>
            <a:off x="3931238" y="401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82" name="TextBox 2281"/>
          <p:cNvSpPr>
            <a:spLocks noGrp="1"/>
          </p:cNvSpPr>
          <p:nvPr>
            <p:ph/>
          </p:nvPr>
        </p:nvSpPr>
        <p:spPr>
          <a:xfrm>
            <a:off x="4514476" y="401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88" name="TextBox 2287"/>
          <p:cNvSpPr>
            <a:spLocks noGrp="1"/>
          </p:cNvSpPr>
          <p:nvPr>
            <p:ph/>
          </p:nvPr>
        </p:nvSpPr>
        <p:spPr>
          <a:xfrm>
            <a:off x="5097714" y="401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294" name="TextBox 2293"/>
          <p:cNvSpPr>
            <a:spLocks noGrp="1"/>
          </p:cNvSpPr>
          <p:nvPr>
            <p:ph/>
          </p:nvPr>
        </p:nvSpPr>
        <p:spPr>
          <a:xfrm>
            <a:off x="5680952" y="401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00" name="TextBox 2299"/>
          <p:cNvSpPr>
            <a:spLocks noGrp="1"/>
          </p:cNvSpPr>
          <p:nvPr>
            <p:ph/>
          </p:nvPr>
        </p:nvSpPr>
        <p:spPr>
          <a:xfrm>
            <a:off x="6264190" y="401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06" name="TextBox 2305"/>
          <p:cNvSpPr>
            <a:spLocks noGrp="1"/>
          </p:cNvSpPr>
          <p:nvPr>
            <p:ph/>
          </p:nvPr>
        </p:nvSpPr>
        <p:spPr>
          <a:xfrm>
            <a:off x="6847428" y="401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12" name="TextBox 2311"/>
          <p:cNvSpPr>
            <a:spLocks noGrp="1"/>
          </p:cNvSpPr>
          <p:nvPr>
            <p:ph/>
          </p:nvPr>
        </p:nvSpPr>
        <p:spPr>
          <a:xfrm>
            <a:off x="7430666" y="401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18" name="TextBox 2317"/>
          <p:cNvSpPr>
            <a:spLocks noGrp="1"/>
          </p:cNvSpPr>
          <p:nvPr>
            <p:ph/>
          </p:nvPr>
        </p:nvSpPr>
        <p:spPr>
          <a:xfrm>
            <a:off x="8013904" y="401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24" name="TextBox 2323"/>
          <p:cNvSpPr>
            <a:spLocks noGrp="1"/>
          </p:cNvSpPr>
          <p:nvPr>
            <p:ph/>
          </p:nvPr>
        </p:nvSpPr>
        <p:spPr>
          <a:xfrm>
            <a:off x="8597143" y="401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30" name="TextBox 2329"/>
          <p:cNvSpPr>
            <a:spLocks noGrp="1"/>
          </p:cNvSpPr>
          <p:nvPr>
            <p:ph/>
          </p:nvPr>
        </p:nvSpPr>
        <p:spPr>
          <a:xfrm>
            <a:off x="9180381" y="401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36" name="TextBox 2335"/>
          <p:cNvSpPr>
            <a:spLocks noGrp="1"/>
          </p:cNvSpPr>
          <p:nvPr>
            <p:ph/>
          </p:nvPr>
        </p:nvSpPr>
        <p:spPr>
          <a:xfrm>
            <a:off x="9763619" y="4012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1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42" name="TextBox 2341"/>
          <p:cNvSpPr>
            <a:spLocks noGrp="1"/>
          </p:cNvSpPr>
          <p:nvPr>
            <p:ph/>
          </p:nvPr>
        </p:nvSpPr>
        <p:spPr>
          <a:xfrm>
            <a:off x="360000" y="4012000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348" name="TextBox 2347"/>
          <p:cNvSpPr>
            <a:spLocks noGrp="1"/>
          </p:cNvSpPr>
          <p:nvPr>
            <p:ph/>
          </p:nvPr>
        </p:nvSpPr>
        <p:spPr>
          <a:xfrm>
            <a:off x="360000" y="4150095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354" name="TextBox 2353"/>
          <p:cNvSpPr>
            <a:spLocks noGrp="1"/>
          </p:cNvSpPr>
          <p:nvPr>
            <p:ph/>
          </p:nvPr>
        </p:nvSpPr>
        <p:spPr>
          <a:xfrm>
            <a:off x="360000" y="4150095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Капітальні трансферти підприємствам (установам,</a:t>
            </a:r>
            <a:r>
              <a:rPr lang="en-US" sz="700"/>
              <a:t> </a:t>
            </a:r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організаціям)</a:t>
            </a:r>
            <a:r>
              <a:rPr lang="en-US" sz="700"/>
              <a:t> </a:t>
            </a:r>
          </a:p>
        </p:txBody>
      </p:sp>
      <p:sp>
        <p:nvSpPr>
          <p:cNvPr id="2360" name="TextBox 2359"/>
          <p:cNvSpPr>
            <a:spLocks noGrp="1"/>
          </p:cNvSpPr>
          <p:nvPr>
            <p:ph/>
          </p:nvPr>
        </p:nvSpPr>
        <p:spPr>
          <a:xfrm>
            <a:off x="2556000" y="4150095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3210</a:t>
            </a:r>
            <a:r>
              <a:rPr lang="en-US" sz="600"/>
              <a:t> </a:t>
            </a:r>
          </a:p>
        </p:txBody>
      </p:sp>
      <p:sp>
        <p:nvSpPr>
          <p:cNvPr id="2366" name="TextBox 2365"/>
          <p:cNvSpPr>
            <a:spLocks noGrp="1"/>
          </p:cNvSpPr>
          <p:nvPr>
            <p:ph/>
          </p:nvPr>
        </p:nvSpPr>
        <p:spPr>
          <a:xfrm>
            <a:off x="2988000" y="4150095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590</a:t>
            </a:r>
            <a:r>
              <a:rPr lang="en-US" sz="600"/>
              <a:t> </a:t>
            </a:r>
          </a:p>
        </p:txBody>
      </p:sp>
      <p:sp>
        <p:nvSpPr>
          <p:cNvPr id="2372" name="TextBox 2371"/>
          <p:cNvSpPr>
            <a:spLocks noGrp="1"/>
          </p:cNvSpPr>
          <p:nvPr>
            <p:ph/>
          </p:nvPr>
        </p:nvSpPr>
        <p:spPr>
          <a:xfrm>
            <a:off x="3348000" y="415009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378" name="TextBox 2377"/>
          <p:cNvSpPr>
            <a:spLocks noGrp="1"/>
          </p:cNvSpPr>
          <p:nvPr>
            <p:ph/>
          </p:nvPr>
        </p:nvSpPr>
        <p:spPr>
          <a:xfrm>
            <a:off x="3931238" y="415009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84" name="TextBox 2383"/>
          <p:cNvSpPr>
            <a:spLocks noGrp="1"/>
          </p:cNvSpPr>
          <p:nvPr>
            <p:ph/>
          </p:nvPr>
        </p:nvSpPr>
        <p:spPr>
          <a:xfrm>
            <a:off x="4514476" y="415009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90" name="TextBox 2389"/>
          <p:cNvSpPr>
            <a:spLocks noGrp="1"/>
          </p:cNvSpPr>
          <p:nvPr>
            <p:ph/>
          </p:nvPr>
        </p:nvSpPr>
        <p:spPr>
          <a:xfrm>
            <a:off x="5097714" y="415009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396" name="TextBox 2395"/>
          <p:cNvSpPr>
            <a:spLocks noGrp="1"/>
          </p:cNvSpPr>
          <p:nvPr>
            <p:ph/>
          </p:nvPr>
        </p:nvSpPr>
        <p:spPr>
          <a:xfrm>
            <a:off x="5680952" y="415009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02" name="TextBox 2401"/>
          <p:cNvSpPr>
            <a:spLocks noGrp="1"/>
          </p:cNvSpPr>
          <p:nvPr>
            <p:ph/>
          </p:nvPr>
        </p:nvSpPr>
        <p:spPr>
          <a:xfrm>
            <a:off x="6264190" y="415009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08" name="TextBox 2407"/>
          <p:cNvSpPr>
            <a:spLocks noGrp="1"/>
          </p:cNvSpPr>
          <p:nvPr>
            <p:ph/>
          </p:nvPr>
        </p:nvSpPr>
        <p:spPr>
          <a:xfrm>
            <a:off x="6847428" y="415009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14" name="TextBox 2413"/>
          <p:cNvSpPr>
            <a:spLocks noGrp="1"/>
          </p:cNvSpPr>
          <p:nvPr>
            <p:ph/>
          </p:nvPr>
        </p:nvSpPr>
        <p:spPr>
          <a:xfrm>
            <a:off x="7430666" y="415009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20" name="TextBox 2419"/>
          <p:cNvSpPr>
            <a:spLocks noGrp="1"/>
          </p:cNvSpPr>
          <p:nvPr>
            <p:ph/>
          </p:nvPr>
        </p:nvSpPr>
        <p:spPr>
          <a:xfrm>
            <a:off x="8013904" y="415009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26" name="TextBox 2425"/>
          <p:cNvSpPr>
            <a:spLocks noGrp="1"/>
          </p:cNvSpPr>
          <p:nvPr>
            <p:ph/>
          </p:nvPr>
        </p:nvSpPr>
        <p:spPr>
          <a:xfrm>
            <a:off x="8597143" y="415009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32" name="TextBox 2431"/>
          <p:cNvSpPr>
            <a:spLocks noGrp="1"/>
          </p:cNvSpPr>
          <p:nvPr>
            <p:ph/>
          </p:nvPr>
        </p:nvSpPr>
        <p:spPr>
          <a:xfrm>
            <a:off x="9180381" y="415009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38" name="TextBox 2437"/>
          <p:cNvSpPr>
            <a:spLocks noGrp="1"/>
          </p:cNvSpPr>
          <p:nvPr>
            <p:ph/>
          </p:nvPr>
        </p:nvSpPr>
        <p:spPr>
          <a:xfrm>
            <a:off x="9763619" y="4150095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44" name="TextBox 2443"/>
          <p:cNvSpPr>
            <a:spLocks noGrp="1"/>
          </p:cNvSpPr>
          <p:nvPr>
            <p:ph/>
          </p:nvPr>
        </p:nvSpPr>
        <p:spPr>
          <a:xfrm>
            <a:off x="360000" y="4150095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50" name="TextBox 2449"/>
          <p:cNvSpPr>
            <a:spLocks noGrp="1"/>
          </p:cNvSpPr>
          <p:nvPr>
            <p:ph/>
          </p:nvPr>
        </p:nvSpPr>
        <p:spPr>
          <a:xfrm>
            <a:off x="360000" y="4394190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456" name="TextBox 2455"/>
          <p:cNvSpPr>
            <a:spLocks noGrp="1"/>
          </p:cNvSpPr>
          <p:nvPr>
            <p:ph/>
          </p:nvPr>
        </p:nvSpPr>
        <p:spPr>
          <a:xfrm>
            <a:off x="360000" y="4394190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Капітальні трансферти органам державного</a:t>
            </a:r>
            <a:r>
              <a:rPr lang="en-US" sz="700"/>
              <a:t> </a:t>
            </a:r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управління інших рівнів</a:t>
            </a:r>
            <a:r>
              <a:rPr lang="en-US" sz="700"/>
              <a:t> </a:t>
            </a:r>
          </a:p>
        </p:txBody>
      </p:sp>
      <p:sp>
        <p:nvSpPr>
          <p:cNvPr id="2462" name="TextBox 2461"/>
          <p:cNvSpPr>
            <a:spLocks noGrp="1"/>
          </p:cNvSpPr>
          <p:nvPr>
            <p:ph/>
          </p:nvPr>
        </p:nvSpPr>
        <p:spPr>
          <a:xfrm>
            <a:off x="2556000" y="4394190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3220</a:t>
            </a:r>
            <a:r>
              <a:rPr lang="en-US" sz="600"/>
              <a:t> </a:t>
            </a:r>
          </a:p>
        </p:txBody>
      </p:sp>
      <p:sp>
        <p:nvSpPr>
          <p:cNvPr id="2468" name="TextBox 2467"/>
          <p:cNvSpPr>
            <a:spLocks noGrp="1"/>
          </p:cNvSpPr>
          <p:nvPr>
            <p:ph/>
          </p:nvPr>
        </p:nvSpPr>
        <p:spPr>
          <a:xfrm>
            <a:off x="2988000" y="4394190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600</a:t>
            </a:r>
            <a:r>
              <a:rPr lang="en-US" sz="600"/>
              <a:t> </a:t>
            </a:r>
          </a:p>
        </p:txBody>
      </p:sp>
      <p:sp>
        <p:nvSpPr>
          <p:cNvPr id="2474" name="TextBox 2473"/>
          <p:cNvSpPr>
            <a:spLocks noGrp="1"/>
          </p:cNvSpPr>
          <p:nvPr>
            <p:ph/>
          </p:nvPr>
        </p:nvSpPr>
        <p:spPr>
          <a:xfrm>
            <a:off x="3348000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480" name="TextBox 2479"/>
          <p:cNvSpPr>
            <a:spLocks noGrp="1"/>
          </p:cNvSpPr>
          <p:nvPr>
            <p:ph/>
          </p:nvPr>
        </p:nvSpPr>
        <p:spPr>
          <a:xfrm>
            <a:off x="3931238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86" name="TextBox 2485"/>
          <p:cNvSpPr>
            <a:spLocks noGrp="1"/>
          </p:cNvSpPr>
          <p:nvPr>
            <p:ph/>
          </p:nvPr>
        </p:nvSpPr>
        <p:spPr>
          <a:xfrm>
            <a:off x="4514476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92" name="TextBox 2491"/>
          <p:cNvSpPr>
            <a:spLocks noGrp="1"/>
          </p:cNvSpPr>
          <p:nvPr>
            <p:ph/>
          </p:nvPr>
        </p:nvSpPr>
        <p:spPr>
          <a:xfrm>
            <a:off x="5097714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498" name="TextBox 2497"/>
          <p:cNvSpPr>
            <a:spLocks noGrp="1"/>
          </p:cNvSpPr>
          <p:nvPr>
            <p:ph/>
          </p:nvPr>
        </p:nvSpPr>
        <p:spPr>
          <a:xfrm>
            <a:off x="5680952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04" name="TextBox 2503"/>
          <p:cNvSpPr>
            <a:spLocks noGrp="1"/>
          </p:cNvSpPr>
          <p:nvPr>
            <p:ph/>
          </p:nvPr>
        </p:nvSpPr>
        <p:spPr>
          <a:xfrm>
            <a:off x="6264190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10" name="TextBox 2509"/>
          <p:cNvSpPr>
            <a:spLocks noGrp="1"/>
          </p:cNvSpPr>
          <p:nvPr>
            <p:ph/>
          </p:nvPr>
        </p:nvSpPr>
        <p:spPr>
          <a:xfrm>
            <a:off x="6847428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16" name="TextBox 2515"/>
          <p:cNvSpPr>
            <a:spLocks noGrp="1"/>
          </p:cNvSpPr>
          <p:nvPr>
            <p:ph/>
          </p:nvPr>
        </p:nvSpPr>
        <p:spPr>
          <a:xfrm>
            <a:off x="7430666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22" name="TextBox 2521"/>
          <p:cNvSpPr>
            <a:spLocks noGrp="1"/>
          </p:cNvSpPr>
          <p:nvPr>
            <p:ph/>
          </p:nvPr>
        </p:nvSpPr>
        <p:spPr>
          <a:xfrm>
            <a:off x="8013904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28" name="TextBox 2527"/>
          <p:cNvSpPr>
            <a:spLocks noGrp="1"/>
          </p:cNvSpPr>
          <p:nvPr>
            <p:ph/>
          </p:nvPr>
        </p:nvSpPr>
        <p:spPr>
          <a:xfrm>
            <a:off x="8597143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34" name="TextBox 2533"/>
          <p:cNvSpPr>
            <a:spLocks noGrp="1"/>
          </p:cNvSpPr>
          <p:nvPr>
            <p:ph/>
          </p:nvPr>
        </p:nvSpPr>
        <p:spPr>
          <a:xfrm>
            <a:off x="9180381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40" name="TextBox 2539"/>
          <p:cNvSpPr>
            <a:spLocks noGrp="1"/>
          </p:cNvSpPr>
          <p:nvPr>
            <p:ph/>
          </p:nvPr>
        </p:nvSpPr>
        <p:spPr>
          <a:xfrm>
            <a:off x="9763619" y="4394190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46" name="TextBox 2545"/>
          <p:cNvSpPr>
            <a:spLocks noGrp="1"/>
          </p:cNvSpPr>
          <p:nvPr>
            <p:ph/>
          </p:nvPr>
        </p:nvSpPr>
        <p:spPr>
          <a:xfrm>
            <a:off x="360000" y="4394190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552" name="TextBox 2551"/>
          <p:cNvSpPr>
            <a:spLocks noGrp="1"/>
          </p:cNvSpPr>
          <p:nvPr>
            <p:ph/>
          </p:nvPr>
        </p:nvSpPr>
        <p:spPr>
          <a:xfrm>
            <a:off x="360000" y="4638286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558" name="TextBox 2557"/>
          <p:cNvSpPr>
            <a:spLocks noGrp="1"/>
          </p:cNvSpPr>
          <p:nvPr>
            <p:ph/>
          </p:nvPr>
        </p:nvSpPr>
        <p:spPr>
          <a:xfrm>
            <a:off x="360000" y="4638286"/>
            <a:ext cx="2196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Капітальні трансферти  урядам іноземних держав</a:t>
            </a:r>
            <a:r>
              <a:rPr lang="en-US" sz="700"/>
              <a:t> </a:t>
            </a:r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та міжнародним організаціям</a:t>
            </a:r>
            <a:r>
              <a:rPr lang="en-US" sz="700"/>
              <a:t> </a:t>
            </a:r>
          </a:p>
        </p:txBody>
      </p:sp>
      <p:sp>
        <p:nvSpPr>
          <p:cNvPr id="2564" name="TextBox 2563"/>
          <p:cNvSpPr>
            <a:spLocks noGrp="1"/>
          </p:cNvSpPr>
          <p:nvPr>
            <p:ph/>
          </p:nvPr>
        </p:nvSpPr>
        <p:spPr>
          <a:xfrm>
            <a:off x="2556000" y="4638286"/>
            <a:ext cx="432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3230</a:t>
            </a:r>
            <a:r>
              <a:rPr lang="en-US" sz="600"/>
              <a:t> </a:t>
            </a:r>
          </a:p>
        </p:txBody>
      </p:sp>
      <p:sp>
        <p:nvSpPr>
          <p:cNvPr id="2570" name="TextBox 2569"/>
          <p:cNvSpPr>
            <a:spLocks noGrp="1"/>
          </p:cNvSpPr>
          <p:nvPr>
            <p:ph/>
          </p:nvPr>
        </p:nvSpPr>
        <p:spPr>
          <a:xfrm>
            <a:off x="2988000" y="4638286"/>
            <a:ext cx="360000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610</a:t>
            </a:r>
            <a:r>
              <a:rPr lang="en-US" sz="600"/>
              <a:t> </a:t>
            </a:r>
          </a:p>
        </p:txBody>
      </p:sp>
      <p:sp>
        <p:nvSpPr>
          <p:cNvPr id="2576" name="TextBox 2575"/>
          <p:cNvSpPr>
            <a:spLocks noGrp="1"/>
          </p:cNvSpPr>
          <p:nvPr>
            <p:ph/>
          </p:nvPr>
        </p:nvSpPr>
        <p:spPr>
          <a:xfrm>
            <a:off x="3348000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582" name="TextBox 2581"/>
          <p:cNvSpPr>
            <a:spLocks noGrp="1"/>
          </p:cNvSpPr>
          <p:nvPr>
            <p:ph/>
          </p:nvPr>
        </p:nvSpPr>
        <p:spPr>
          <a:xfrm>
            <a:off x="3931238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88" name="TextBox 2587"/>
          <p:cNvSpPr>
            <a:spLocks noGrp="1"/>
          </p:cNvSpPr>
          <p:nvPr>
            <p:ph/>
          </p:nvPr>
        </p:nvSpPr>
        <p:spPr>
          <a:xfrm>
            <a:off x="4514476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594" name="TextBox 2593"/>
          <p:cNvSpPr>
            <a:spLocks noGrp="1"/>
          </p:cNvSpPr>
          <p:nvPr>
            <p:ph/>
          </p:nvPr>
        </p:nvSpPr>
        <p:spPr>
          <a:xfrm>
            <a:off x="5097714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00" name="TextBox 2599"/>
          <p:cNvSpPr>
            <a:spLocks noGrp="1"/>
          </p:cNvSpPr>
          <p:nvPr>
            <p:ph/>
          </p:nvPr>
        </p:nvSpPr>
        <p:spPr>
          <a:xfrm>
            <a:off x="5680952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06" name="TextBox 2605"/>
          <p:cNvSpPr>
            <a:spLocks noGrp="1"/>
          </p:cNvSpPr>
          <p:nvPr>
            <p:ph/>
          </p:nvPr>
        </p:nvSpPr>
        <p:spPr>
          <a:xfrm>
            <a:off x="6264190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12" name="TextBox 2611"/>
          <p:cNvSpPr>
            <a:spLocks noGrp="1"/>
          </p:cNvSpPr>
          <p:nvPr>
            <p:ph/>
          </p:nvPr>
        </p:nvSpPr>
        <p:spPr>
          <a:xfrm>
            <a:off x="6847428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618" name="TextBox 2617"/>
          <p:cNvSpPr>
            <a:spLocks noGrp="1"/>
          </p:cNvSpPr>
          <p:nvPr>
            <p:ph/>
          </p:nvPr>
        </p:nvSpPr>
        <p:spPr>
          <a:xfrm>
            <a:off x="7430666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624" name="TextBox 2623"/>
          <p:cNvSpPr>
            <a:spLocks noGrp="1"/>
          </p:cNvSpPr>
          <p:nvPr>
            <p:ph/>
          </p:nvPr>
        </p:nvSpPr>
        <p:spPr>
          <a:xfrm>
            <a:off x="8013904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630" name="TextBox 2629"/>
          <p:cNvSpPr>
            <a:spLocks noGrp="1"/>
          </p:cNvSpPr>
          <p:nvPr>
            <p:ph/>
          </p:nvPr>
        </p:nvSpPr>
        <p:spPr>
          <a:xfrm>
            <a:off x="8597143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2636" name="TextBox 2635"/>
          <p:cNvSpPr>
            <a:spLocks noGrp="1"/>
          </p:cNvSpPr>
          <p:nvPr>
            <p:ph/>
          </p:nvPr>
        </p:nvSpPr>
        <p:spPr>
          <a:xfrm>
            <a:off x="9180381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42" name="TextBox 2641"/>
          <p:cNvSpPr>
            <a:spLocks noGrp="1"/>
          </p:cNvSpPr>
          <p:nvPr>
            <p:ph/>
          </p:nvPr>
        </p:nvSpPr>
        <p:spPr>
          <a:xfrm>
            <a:off x="9763619" y="4638286"/>
            <a:ext cx="583238" cy="244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648" name="TextBox 2647"/>
          <p:cNvSpPr>
            <a:spLocks noGrp="1"/>
          </p:cNvSpPr>
          <p:nvPr>
            <p:ph/>
          </p:nvPr>
        </p:nvSpPr>
        <p:spPr>
          <a:xfrm>
            <a:off x="360000" y="4638286"/>
            <a:ext cx="9986857" cy="244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pic>
        <p:nvPicPr>
          <p:cNvPr id="2654" name="Picture2654" descr="imag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50000" y="4918381"/>
            <a:ext cx="720000" cy="720000"/>
          </a:xfrm>
          <a:prstGeom prst="rect">
            <a:avLst/>
          </a:prstGeom>
          <a:noFill/>
        </p:spPr>
      </p:pic>
      <p:sp>
        <p:nvSpPr>
          <p:cNvPr id="2655" name="TextBox 2654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61" name="TextBox 2660"/>
          <p:cNvSpPr>
            <a:spLocks noGrp="1"/>
          </p:cNvSpPr>
          <p:nvPr>
            <p:ph/>
          </p:nvPr>
        </p:nvSpPr>
        <p:spPr>
          <a:xfrm>
            <a:off x="360000" y="702000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202000000016968386</a:t>
            </a:r>
            <a:r>
              <a:rPr lang="en-US" sz="600"/>
              <a:t> </a:t>
            </a:r>
          </a:p>
        </p:txBody>
      </p:sp>
      <p:cxnSp>
        <p:nvCxnSpPr>
          <p:cNvPr id="2660" name="Straight Connector 61"/>
          <p:cNvCxnSpPr/>
          <p:nvPr/>
        </p:nvCxnSpPr>
        <p:spPr>
          <a:xfrm>
            <a:off x="360000" y="7020000"/>
            <a:ext cx="288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7" name="TextBox 2666"/>
          <p:cNvSpPr>
            <a:spLocks noGrp="1"/>
          </p:cNvSpPr>
          <p:nvPr>
            <p:ph/>
          </p:nvPr>
        </p:nvSpPr>
        <p:spPr>
          <a:xfrm>
            <a:off x="3240000" y="7020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666" name="Straight Connector 61"/>
          <p:cNvCxnSpPr/>
          <p:nvPr/>
        </p:nvCxnSpPr>
        <p:spPr>
          <a:xfrm>
            <a:off x="3240000" y="7020000"/>
            <a:ext cx="63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3" name="TextBox 2672"/>
          <p:cNvSpPr>
            <a:spLocks noGrp="1"/>
          </p:cNvSpPr>
          <p:nvPr>
            <p:ph/>
          </p:nvPr>
        </p:nvSpPr>
        <p:spPr>
          <a:xfrm>
            <a:off x="3870000" y="7020000"/>
            <a:ext cx="132476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АС  " Є-ЗВІТНІСТЬ "</a:t>
            </a:r>
            <a:r>
              <a:rPr lang="en-US" sz="600"/>
              <a:t> </a:t>
            </a:r>
          </a:p>
        </p:txBody>
      </p:sp>
      <p:cxnSp>
        <p:nvCxnSpPr>
          <p:cNvPr id="2672" name="Straight Connector 61"/>
          <p:cNvCxnSpPr/>
          <p:nvPr/>
        </p:nvCxnSpPr>
        <p:spPr>
          <a:xfrm>
            <a:off x="3870000" y="7020000"/>
            <a:ext cx="1324762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9" name="TextBox 2678"/>
          <p:cNvSpPr>
            <a:spLocks noGrp="1"/>
          </p:cNvSpPr>
          <p:nvPr>
            <p:ph/>
          </p:nvPr>
        </p:nvSpPr>
        <p:spPr>
          <a:xfrm>
            <a:off x="5194762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678" name="Straight Connector 61"/>
          <p:cNvCxnSpPr/>
          <p:nvPr/>
        </p:nvCxnSpPr>
        <p:spPr>
          <a:xfrm>
            <a:off x="5194762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5" name="TextBox 2684"/>
          <p:cNvSpPr>
            <a:spLocks noGrp="1"/>
          </p:cNvSpPr>
          <p:nvPr>
            <p:ph/>
          </p:nvPr>
        </p:nvSpPr>
        <p:spPr>
          <a:xfrm>
            <a:off x="6051523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684" name="Straight Connector 61"/>
          <p:cNvCxnSpPr/>
          <p:nvPr/>
        </p:nvCxnSpPr>
        <p:spPr>
          <a:xfrm>
            <a:off x="6051523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1" name="TextBox 2690"/>
          <p:cNvSpPr>
            <a:spLocks noGrp="1"/>
          </p:cNvSpPr>
          <p:nvPr>
            <p:ph/>
          </p:nvPr>
        </p:nvSpPr>
        <p:spPr>
          <a:xfrm>
            <a:off x="6908286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690" name="Straight Connector 61"/>
          <p:cNvCxnSpPr/>
          <p:nvPr/>
        </p:nvCxnSpPr>
        <p:spPr>
          <a:xfrm>
            <a:off x="6908286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7" name="TextBox 2696"/>
          <p:cNvSpPr>
            <a:spLocks noGrp="1"/>
          </p:cNvSpPr>
          <p:nvPr>
            <p:ph/>
          </p:nvPr>
        </p:nvSpPr>
        <p:spPr>
          <a:xfrm>
            <a:off x="7765048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2696" name="Straight Connector 61"/>
          <p:cNvCxnSpPr/>
          <p:nvPr/>
        </p:nvCxnSpPr>
        <p:spPr>
          <a:xfrm>
            <a:off x="7765048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3" name="TextBox 2702"/>
          <p:cNvSpPr>
            <a:spLocks noGrp="1"/>
          </p:cNvSpPr>
          <p:nvPr>
            <p:ph/>
          </p:nvPr>
        </p:nvSpPr>
        <p:spPr>
          <a:xfrm>
            <a:off x="8621810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ст. 3 з 4</a:t>
            </a:r>
            <a:r>
              <a:rPr lang="en-US" sz="600"/>
              <a:t> </a:t>
            </a:r>
          </a:p>
        </p:txBody>
      </p:sp>
      <p:cxnSp>
        <p:nvCxnSpPr>
          <p:cNvPr id="2702" name="Straight Connector 61"/>
          <p:cNvCxnSpPr/>
          <p:nvPr/>
        </p:nvCxnSpPr>
        <p:spPr>
          <a:xfrm>
            <a:off x="8621810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9" name="TextBox 2708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720000"/>
            <a:ext cx="9986857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720000"/>
            <a:ext cx="2196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</a:t>
            </a:r>
            <a:r>
              <a:rPr lang="en-US" sz="5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2556000" y="720000"/>
            <a:ext cx="432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2</a:t>
            </a:r>
            <a:r>
              <a:rPr lang="en-US" sz="5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2988000" y="720000"/>
            <a:ext cx="360000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3</a:t>
            </a:r>
            <a:r>
              <a:rPr lang="en-US" sz="5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3348000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4</a:t>
            </a:r>
            <a:r>
              <a:rPr lang="en-US" sz="5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3931238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5</a:t>
            </a:r>
            <a:r>
              <a:rPr lang="en-US" sz="5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4514476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6</a:t>
            </a:r>
            <a:r>
              <a:rPr lang="en-US" sz="5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5097714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7</a:t>
            </a:r>
            <a:r>
              <a:rPr lang="en-US" sz="5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5680952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8</a:t>
            </a:r>
            <a:r>
              <a:rPr lang="en-US" sz="5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6264190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9</a:t>
            </a:r>
            <a:r>
              <a:rPr lang="en-US" sz="5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6847428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10</a:t>
            </a:r>
            <a:r>
              <a:rPr lang="en-US" sz="5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7430666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11</a:t>
            </a:r>
            <a:r>
              <a:rPr lang="en-US" sz="5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8013904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12</a:t>
            </a:r>
            <a:r>
              <a:rPr lang="en-US" sz="5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8597143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13</a:t>
            </a:r>
            <a:r>
              <a:rPr lang="en-US" sz="5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9180381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14</a:t>
            </a:r>
            <a:r>
              <a:rPr lang="en-US" sz="5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9763619" y="720000"/>
            <a:ext cx="583238" cy="180000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500" b="0" i="0" smtClean="0">
                <a:solidFill>
                  <a:srgbClr val="000000">
</a:srgbClr>
                </a:solidFill>
                <a:latin typeface="Times New Roman"/>
              </a:rPr>
              <a:t>15</a:t>
            </a:r>
            <a:r>
              <a:rPr lang="en-US" sz="5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360000" y="720000"/>
            <a:ext cx="9986857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360000" y="900000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360000" y="900000"/>
            <a:ext cx="2196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700" b="0" i="1" smtClean="0">
                <a:solidFill>
                  <a:srgbClr val="000000">
</a:srgbClr>
                </a:solidFill>
                <a:latin typeface="Times New Roman"/>
              </a:rPr>
              <a:t>Капітальні трансферти населенню</a:t>
            </a:r>
            <a:r>
              <a:rPr lang="en-US" sz="700"/>
              <a:t> </a:t>
            </a:r>
          </a:p>
        </p:txBody>
      </p: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2556000" y="900000"/>
            <a:ext cx="432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3240</a:t>
            </a:r>
            <a:r>
              <a:rPr lang="en-US" sz="600"/>
              <a:t> </a:t>
            </a:r>
          </a:p>
        </p:txBody>
      </p: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2988000" y="900000"/>
            <a:ext cx="360000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620</a:t>
            </a:r>
            <a:r>
              <a:rPr lang="en-US" sz="600"/>
              <a:t> </a:t>
            </a:r>
          </a:p>
        </p:txBody>
      </p: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3348000" y="900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3931238" y="900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4514476" y="900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5097714" y="900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5680952" y="900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6264190" y="900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6847428" y="900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7430666" y="900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8013904" y="900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8597143" y="900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-</a:t>
            </a:r>
            <a:r>
              <a:rPr lang="en-US" sz="6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9180381" y="900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9763619" y="900000"/>
            <a:ext cx="583238" cy="138095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600" b="0" i="1" smtClean="0">
                <a:solidFill>
                  <a:srgbClr val="000000">
</a:srgbClr>
                </a:solidFill>
                <a:latin typeface="Times New Roman"/>
              </a:rPr>
              <a:t>X</a:t>
            </a:r>
            <a:r>
              <a:rPr lang="en-US" sz="6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360000" y="900000"/>
            <a:ext cx="9986857" cy="138095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360000" y="1038095"/>
            <a:ext cx="9975334" cy="153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360000" y="1038095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360000" y="1218095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360000" y="1398095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360000" y="1578095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360000" y="1758095"/>
            <a:ext cx="2880000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360000" y="2208095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360000" y="2388095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7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3240000" y="1038095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3240000" y="1218095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3240000" y="1398095"/>
            <a:ext cx="109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Керівник</a:t>
            </a:r>
            <a:r>
              <a:rPr lang="en-US" sz="9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3240000" y="1578095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3240000" y="1758095"/>
            <a:ext cx="1098000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Times New Roman"/>
              </a:rPr>
              <a:t>Головний бухгалтер</a:t>
            </a:r>
            <a:r>
              <a:rPr lang="en-US" sz="9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3240000" y="2208095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3240000" y="2388095"/>
            <a:ext cx="1954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1" smtClean="0">
                <a:solidFill>
                  <a:srgbClr val="000000">
</a:srgbClr>
                </a:solidFill>
                <a:latin typeface="Times New Roman"/>
              </a:rPr>
              <a:t>" 01 " квітня 2020р.</a:t>
            </a:r>
            <a:r>
              <a:rPr lang="en-US" sz="9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3870000" y="1038095"/>
            <a:ext cx="46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3870000" y="1218095"/>
            <a:ext cx="46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3870000" y="1578095"/>
            <a:ext cx="46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3870000" y="2208095"/>
            <a:ext cx="468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4338000" y="103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4338000" y="121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4338000" y="139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4338000" y="157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4338000" y="1758095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4338000" y="220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5194762" y="103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5194762" y="121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5194762" y="139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5194762" y="157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5194762" y="1758095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5194762" y="220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5194762" y="238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6051523" y="103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6051523" y="121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6051523" y="139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6051523" y="157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6051523" y="1758095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6051523" y="220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6051523" y="238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6908286" y="103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6908286" y="121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6908286" y="1398095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1" u="sng" smtClean="0">
                <a:solidFill>
                  <a:srgbClr val="000000">
</a:srgbClr>
                </a:solidFill>
                <a:latin typeface="Times New Roman"/>
              </a:rPr>
              <a:t>Сергієнко НА</a:t>
            </a:r>
            <a:r>
              <a:rPr lang="en-US" sz="9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6908286" y="157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6908286" y="1758095"/>
            <a:ext cx="1713523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900" b="0" i="1" u="sng" smtClean="0">
                <a:solidFill>
                  <a:srgbClr val="000000">
</a:srgbClr>
                </a:solidFill>
                <a:latin typeface="Times New Roman"/>
              </a:rPr>
              <a:t>Батирбекова ЛС</a:t>
            </a:r>
            <a:r>
              <a:rPr lang="en-US" sz="9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6908286" y="220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6908286" y="238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7765048" y="103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7765048" y="121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7765048" y="157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7765048" y="220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7765048" y="238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8621810" y="103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8621810" y="121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8621810" y="139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0" name="TextBox 529"/>
          <p:cNvSpPr>
            <a:spLocks noGrp="1"/>
          </p:cNvSpPr>
          <p:nvPr>
            <p:ph/>
          </p:nvPr>
        </p:nvSpPr>
        <p:spPr>
          <a:xfrm>
            <a:off x="8621810" y="157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36" name="TextBox 535"/>
          <p:cNvSpPr>
            <a:spLocks noGrp="1"/>
          </p:cNvSpPr>
          <p:nvPr>
            <p:ph/>
          </p:nvPr>
        </p:nvSpPr>
        <p:spPr>
          <a:xfrm>
            <a:off x="8621810" y="1758095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42" name="TextBox 541"/>
          <p:cNvSpPr>
            <a:spLocks noGrp="1"/>
          </p:cNvSpPr>
          <p:nvPr>
            <p:ph/>
          </p:nvPr>
        </p:nvSpPr>
        <p:spPr>
          <a:xfrm>
            <a:off x="8621810" y="220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48" name="TextBox 547"/>
          <p:cNvSpPr>
            <a:spLocks noGrp="1"/>
          </p:cNvSpPr>
          <p:nvPr>
            <p:ph/>
          </p:nvPr>
        </p:nvSpPr>
        <p:spPr>
          <a:xfrm>
            <a:off x="8621810" y="238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54" name="TextBox 553"/>
          <p:cNvSpPr>
            <a:spLocks noGrp="1"/>
          </p:cNvSpPr>
          <p:nvPr>
            <p:ph/>
          </p:nvPr>
        </p:nvSpPr>
        <p:spPr>
          <a:xfrm>
            <a:off x="9478572" y="103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60" name="TextBox 559"/>
          <p:cNvSpPr>
            <a:spLocks noGrp="1"/>
          </p:cNvSpPr>
          <p:nvPr>
            <p:ph/>
          </p:nvPr>
        </p:nvSpPr>
        <p:spPr>
          <a:xfrm>
            <a:off x="9478572" y="121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66" name="TextBox 565"/>
          <p:cNvSpPr>
            <a:spLocks noGrp="1"/>
          </p:cNvSpPr>
          <p:nvPr>
            <p:ph/>
          </p:nvPr>
        </p:nvSpPr>
        <p:spPr>
          <a:xfrm>
            <a:off x="9478572" y="139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72" name="TextBox 571"/>
          <p:cNvSpPr>
            <a:spLocks noGrp="1"/>
          </p:cNvSpPr>
          <p:nvPr>
            <p:ph/>
          </p:nvPr>
        </p:nvSpPr>
        <p:spPr>
          <a:xfrm>
            <a:off x="9478572" y="157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78" name="TextBox 577"/>
          <p:cNvSpPr>
            <a:spLocks noGrp="1"/>
          </p:cNvSpPr>
          <p:nvPr>
            <p:ph/>
          </p:nvPr>
        </p:nvSpPr>
        <p:spPr>
          <a:xfrm>
            <a:off x="9478572" y="1758095"/>
            <a:ext cx="856761" cy="45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84" name="TextBox 583"/>
          <p:cNvSpPr>
            <a:spLocks noGrp="1"/>
          </p:cNvSpPr>
          <p:nvPr>
            <p:ph/>
          </p:nvPr>
        </p:nvSpPr>
        <p:spPr>
          <a:xfrm>
            <a:off x="9478572" y="220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90" name="TextBox 589"/>
          <p:cNvSpPr>
            <a:spLocks noGrp="1"/>
          </p:cNvSpPr>
          <p:nvPr>
            <p:ph/>
          </p:nvPr>
        </p:nvSpPr>
        <p:spPr>
          <a:xfrm>
            <a:off x="9478572" y="2388095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596" name="TextBox 595"/>
          <p:cNvSpPr>
            <a:spLocks noGrp="1"/>
          </p:cNvSpPr>
          <p:nvPr>
            <p:ph/>
          </p:nvPr>
        </p:nvSpPr>
        <p:spPr>
          <a:xfrm>
            <a:off x="360000" y="1038095"/>
            <a:ext cx="9975334" cy="153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pic>
        <p:nvPicPr>
          <p:cNvPr id="602" name="Picture602" descr="imag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50000" y="2604095"/>
            <a:ext cx="720000" cy="720000"/>
          </a:xfrm>
          <a:prstGeom prst="rect">
            <a:avLst/>
          </a:prstGeom>
          <a:noFill/>
        </p:spPr>
      </p:pic>
      <p:sp>
        <p:nvSpPr>
          <p:cNvPr id="603" name="TextBox 602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  <p:sp>
        <p:nvSpPr>
          <p:cNvPr id="609" name="TextBox 608"/>
          <p:cNvSpPr>
            <a:spLocks noGrp="1"/>
          </p:cNvSpPr>
          <p:nvPr>
            <p:ph/>
          </p:nvPr>
        </p:nvSpPr>
        <p:spPr>
          <a:xfrm>
            <a:off x="360000" y="7020000"/>
            <a:ext cx="28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202000000016968386</a:t>
            </a:r>
            <a:r>
              <a:rPr lang="en-US" sz="600"/>
              <a:t> </a:t>
            </a:r>
          </a:p>
        </p:txBody>
      </p:sp>
      <p:cxnSp>
        <p:nvCxnSpPr>
          <p:cNvPr id="608" name="Straight Connector 61"/>
          <p:cNvCxnSpPr/>
          <p:nvPr/>
        </p:nvCxnSpPr>
        <p:spPr>
          <a:xfrm>
            <a:off x="360000" y="7020000"/>
            <a:ext cx="288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" name="TextBox 614"/>
          <p:cNvSpPr>
            <a:spLocks noGrp="1"/>
          </p:cNvSpPr>
          <p:nvPr>
            <p:ph/>
          </p:nvPr>
        </p:nvSpPr>
        <p:spPr>
          <a:xfrm>
            <a:off x="3240000" y="7020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614" name="Straight Connector 61"/>
          <p:cNvCxnSpPr/>
          <p:nvPr/>
        </p:nvCxnSpPr>
        <p:spPr>
          <a:xfrm>
            <a:off x="3240000" y="7020000"/>
            <a:ext cx="630000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1" name="TextBox 620"/>
          <p:cNvSpPr>
            <a:spLocks noGrp="1"/>
          </p:cNvSpPr>
          <p:nvPr>
            <p:ph/>
          </p:nvPr>
        </p:nvSpPr>
        <p:spPr>
          <a:xfrm>
            <a:off x="3870000" y="7020000"/>
            <a:ext cx="1324762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АС  " Є-ЗВІТНІСТЬ "</a:t>
            </a:r>
            <a:r>
              <a:rPr lang="en-US" sz="600"/>
              <a:t> </a:t>
            </a:r>
          </a:p>
        </p:txBody>
      </p:sp>
      <p:cxnSp>
        <p:nvCxnSpPr>
          <p:cNvPr id="620" name="Straight Connector 61"/>
          <p:cNvCxnSpPr/>
          <p:nvPr/>
        </p:nvCxnSpPr>
        <p:spPr>
          <a:xfrm>
            <a:off x="3870000" y="7020000"/>
            <a:ext cx="1324762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7" name="TextBox 626"/>
          <p:cNvSpPr>
            <a:spLocks noGrp="1"/>
          </p:cNvSpPr>
          <p:nvPr>
            <p:ph/>
          </p:nvPr>
        </p:nvSpPr>
        <p:spPr>
          <a:xfrm>
            <a:off x="5194762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626" name="Straight Connector 61"/>
          <p:cNvCxnSpPr/>
          <p:nvPr/>
        </p:nvCxnSpPr>
        <p:spPr>
          <a:xfrm>
            <a:off x="5194762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3" name="TextBox 632"/>
          <p:cNvSpPr>
            <a:spLocks noGrp="1"/>
          </p:cNvSpPr>
          <p:nvPr>
            <p:ph/>
          </p:nvPr>
        </p:nvSpPr>
        <p:spPr>
          <a:xfrm>
            <a:off x="6051523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632" name="Straight Connector 61"/>
          <p:cNvCxnSpPr/>
          <p:nvPr/>
        </p:nvCxnSpPr>
        <p:spPr>
          <a:xfrm>
            <a:off x="6051523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9" name="TextBox 638"/>
          <p:cNvSpPr>
            <a:spLocks noGrp="1"/>
          </p:cNvSpPr>
          <p:nvPr>
            <p:ph/>
          </p:nvPr>
        </p:nvSpPr>
        <p:spPr>
          <a:xfrm>
            <a:off x="6908286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638" name="Straight Connector 61"/>
          <p:cNvCxnSpPr/>
          <p:nvPr/>
        </p:nvCxnSpPr>
        <p:spPr>
          <a:xfrm>
            <a:off x="6908286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" name="TextBox 644"/>
          <p:cNvSpPr>
            <a:spLocks noGrp="1"/>
          </p:cNvSpPr>
          <p:nvPr>
            <p:ph/>
          </p:nvPr>
        </p:nvSpPr>
        <p:spPr>
          <a:xfrm>
            <a:off x="7765048" y="7020000"/>
            <a:ext cx="856761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600"/>
              <a:t> </a:t>
            </a:r>
          </a:p>
        </p:txBody>
      </p:sp>
      <p:cxnSp>
        <p:nvCxnSpPr>
          <p:cNvPr id="644" name="Straight Connector 61"/>
          <p:cNvCxnSpPr/>
          <p:nvPr/>
        </p:nvCxnSpPr>
        <p:spPr>
          <a:xfrm>
            <a:off x="7765048" y="7020000"/>
            <a:ext cx="856761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1" name="TextBox 650"/>
          <p:cNvSpPr>
            <a:spLocks noGrp="1"/>
          </p:cNvSpPr>
          <p:nvPr>
            <p:ph/>
          </p:nvPr>
        </p:nvSpPr>
        <p:spPr>
          <a:xfrm>
            <a:off x="8621810" y="7020000"/>
            <a:ext cx="1713523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600" b="0" i="1" smtClean="0">
                <a:solidFill>
                  <a:srgbClr val="D3D3D3">
</a:srgbClr>
                </a:solidFill>
                <a:latin typeface="Times New Roman"/>
              </a:rPr>
              <a:t>ст. 4 з 4</a:t>
            </a:r>
            <a:r>
              <a:rPr lang="en-US" sz="600"/>
              <a:t> </a:t>
            </a:r>
          </a:p>
        </p:txBody>
      </p:sp>
      <p:cxnSp>
        <p:nvCxnSpPr>
          <p:cNvPr id="650" name="Straight Connector 61"/>
          <p:cNvCxnSpPr/>
          <p:nvPr/>
        </p:nvCxnSpPr>
        <p:spPr>
          <a:xfrm>
            <a:off x="8621810" y="7020000"/>
            <a:ext cx="1713523" cy="0"/>
          </a:xfrm>
          <a:prstGeom prst="line">
            <a:avLst/>
          </a:prstGeom>
          <a:ln w="3175">
            <a:solidFill>
              <a:srgbClr val="D3D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7" name="TextBox 656"/>
          <p:cNvSpPr>
            <a:spLocks noGrp="1"/>
          </p:cNvSpPr>
          <p:nvPr>
            <p:ph/>
          </p:nvPr>
        </p:nvSpPr>
        <p:spPr>
          <a:xfrm>
            <a:off x="360000" y="7020000"/>
            <a:ext cx="9975334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2009-06-17T07:33:19Z</dcterms:created>
  <dc:title>Form_f4_1</dc:title>
  <dc:creator>FastReport.NET</dc:creator>
</cp:coreProperties>
</file>