
<file path=[Content_Types].xml><?xml version="1.0" encoding="utf-8"?>
<Types xmlns="http://schemas.openxmlformats.org/package/2006/content-types"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rels" ContentType="application/vnd.openxmlformats-package.relationships+xml"/>
  <Default Extension="xml" ContentType="application/xml"/>
  <Default Extension="png" ContentType="image/png"/>
  <Default Extension="jpg" ContentType="image/jpeg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
<Relationship Id="rId3" Type="http://schemas.openxmlformats.org/officeDocument/2006/relationships/extended-properties"  Target="docProps/app.xml"  />
<Relationship Id="rId2" Type="http://schemas.openxmlformats.org/package/2006/relationships/metadata/core-properties"  Target="docProps/core.xml"  />
<Relationship Id="rId1" Type="http://schemas.openxmlformats.org/officeDocument/2006/relationships/officeDocument"  Target="ppt/presentation.xml"  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0692000" cy="7560000" type="custom"/>
  <p:notesSz cx="6858000" cy="9144000"/>
  <p:defaultTextStyle>
    <a:defPPr>
      <a:defRPr lang="en-US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
<Relationship Id="rId1" Type="http://schemas.openxmlformats.org/officeDocument/2006/relationships/slideMaster" Target="slideMasters/slideMaster1.xml" />
<Relationship Id="rId2" Type="http://schemas.openxmlformats.org/officeDocument/2006/relationships/presProps" Target="presProps.xml" />
<Relationship Id="rId3" Type="http://schemas.openxmlformats.org/officeDocument/2006/relationships/viewProps" Target="viewProps.xml" />
<Relationship Id="rId15000" Type="http://schemas.openxmlformats.org/officeDocument/2006/relationships/theme" Target="theme/theme1.xml" />
<Relationship Id="rId5" Type="http://schemas.openxmlformats.org/officeDocument/2006/relationships/tableStyles" Target="tableStyles.xml" />
<Relationship Id="rId6" Type="http://schemas.openxmlformats.org/officeDocument/2006/relationships/slide" Target="slides/slide1.xml" />
<Relationship Id="rId7" Type="http://schemas.openxmlformats.org/officeDocument/2006/relationships/slide" Target="slides/slide2.xml" />
<Relationship Id="rId8" Type="http://schemas.openxmlformats.org/officeDocument/2006/relationships/slide" Target="slides/slide3.xml" />
<Relationship Id="rId9" Type="http://schemas.openxmlformats.org/officeDocument/2006/relationships/slide" Target="slides/slide4.xml" />
</Relationships>

</file>

<file path=ppt/slideLayouts/_rels/slideLayout1.xml.rels><?xml version="1.0" encoding="UTF-8" standalone="yes"?>
<Relationships xmlns="http://schemas.openxmlformats.org/package/2006/relationships">
<Relationship Id="rId1" Type="http://schemas.openxmlformats.org/officeDocument/2006/relationships/slideMaster" Target="../slideMasters/slideMaster1.xml" />
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15000" Type="http://schemas.openxmlformats.org/officeDocument/2006/relationships/theme" Target="../theme/theme1.xml" />
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</p:titleStyle>
    <p:bodyStyle>
</p:bodyStyle>
    <p:otherStyle>
      <a:defPPr>
        <a:defRPr lang="en-US"/>
      </a:defPPr>
    </p:otherStyle>
  </p:txStyles>
</p:sldMaster>
</file>

<file path=ppt/slides/_rels/slide1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2" Type="http://schemas.openxmlformats.org/officeDocument/2006/relationships/image" Target="../media/BarcodeImage1.png" />
</Relationships>

</file>

<file path=ppt/slides/_rels/slide2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2" Type="http://schemas.openxmlformats.org/officeDocument/2006/relationships/image" Target="../media/BarcodeImage2.png" />
</Relationships>

</file>

<file path=ppt/slides/_rels/slide3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2" Type="http://schemas.openxmlformats.org/officeDocument/2006/relationships/image" Target="../media/BarcodeImage3.png" />
</Relationships>

</file>

<file path=ppt/slides/_rels/slide4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2" Type="http://schemas.openxmlformats.org/officeDocument/2006/relationships/image" Target="../media/BarcodeImage4.png" 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360000" y="360000"/>
            <a:ext cx="9968286" cy="3446762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360000" y="360000"/>
            <a:ext cx="2880000" cy="641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360000" y="1001809"/>
            <a:ext cx="9968286" cy="1588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360000" y="1001809"/>
            <a:ext cx="9968286" cy="573333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200" b="1" i="0" smtClean="0">
                <a:solidFill>
                  <a:srgbClr val="000000">
</a:srgbClr>
                </a:solidFill>
                <a:latin typeface="Times New Roman"/>
              </a:rPr>
              <a:t>Звіт</a:t>
            </a:r>
            <a:r>
              <a:rPr lang="en-US" sz="1200"/>
              <a:t> </a:t>
            </a:r>
          </a:p>
          <a:p>
            <a:pPr algn="ctr"/>
            <a:r>
              <a:rPr lang="en-US" sz="1200" b="1" i="0" smtClean="0">
                <a:solidFill>
                  <a:srgbClr val="000000">
</a:srgbClr>
                </a:solidFill>
                <a:latin typeface="Times New Roman"/>
              </a:rPr>
              <a:t> про надходження та використання коштів загального фонду</a:t>
            </a:r>
            <a:r>
              <a:rPr lang="en-US" sz="1200"/>
              <a:t> </a:t>
            </a:r>
          </a:p>
          <a:p>
            <a:pPr algn="ctr"/>
            <a:r>
              <a:rPr lang="en-US" sz="1200" b="1" i="0" smtClean="0">
                <a:solidFill>
                  <a:srgbClr val="000000">
</a:srgbClr>
                </a:solidFill>
                <a:latin typeface="Times New Roman"/>
              </a:rPr>
              <a:t>(форма N 2м)</a:t>
            </a:r>
            <a:r>
              <a:rPr lang="en-US" sz="12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360000" y="1575142"/>
            <a:ext cx="9968286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1" smtClean="0">
                <a:solidFill>
                  <a:srgbClr val="000000">
</a:srgbClr>
                </a:solidFill>
                <a:latin typeface="Times New Roman"/>
              </a:rPr>
              <a:t>за I квартал 2020 року</a:t>
            </a:r>
            <a:r>
              <a:rPr lang="en-US" sz="10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360000" y="1760190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360000" y="1940190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360000" y="2120190"/>
            <a:ext cx="2880000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Установа</a:t>
            </a:r>
            <a:r>
              <a:rPr lang="en-US" sz="900"/>
              <a:t> </a:t>
            </a:r>
          </a:p>
        </p:txBody>
      </p:sp>
      <p:sp>
        <p:nvSpPr>
          <p:cNvPr id="50" name="TextBox 49"/>
          <p:cNvSpPr>
            <a:spLocks noGrp="1"/>
          </p:cNvSpPr>
          <p:nvPr>
            <p:ph/>
          </p:nvPr>
        </p:nvSpPr>
        <p:spPr>
          <a:xfrm>
            <a:off x="360000" y="2305238"/>
            <a:ext cx="2880000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Територія</a:t>
            </a:r>
            <a:r>
              <a:rPr lang="en-US" sz="900"/>
              <a:t> </a:t>
            </a:r>
          </a:p>
        </p:txBody>
      </p:sp>
      <p:sp>
        <p:nvSpPr>
          <p:cNvPr id="56" name="TextBox 55"/>
          <p:cNvSpPr>
            <a:spLocks noGrp="1"/>
          </p:cNvSpPr>
          <p:nvPr>
            <p:ph/>
          </p:nvPr>
        </p:nvSpPr>
        <p:spPr>
          <a:xfrm>
            <a:off x="360000" y="2490285"/>
            <a:ext cx="2880000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Організаційно-правова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форма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господарювання</a:t>
            </a:r>
            <a:r>
              <a:rPr lang="en-US" sz="900"/>
              <a:t> </a:t>
            </a:r>
          </a:p>
        </p:txBody>
      </p:sp>
      <p:sp>
        <p:nvSpPr>
          <p:cNvPr id="62" name="TextBox 61"/>
          <p:cNvSpPr>
            <a:spLocks noGrp="1"/>
          </p:cNvSpPr>
          <p:nvPr>
            <p:ph/>
          </p:nvPr>
        </p:nvSpPr>
        <p:spPr>
          <a:xfrm>
            <a:off x="360000" y="2675333"/>
            <a:ext cx="825838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Код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назва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відомчої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класифікації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видатків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кредитування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державного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бюджету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 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    -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  </a:t>
            </a:r>
            <a:r>
              <a:rPr lang="en-US" sz="900"/>
              <a:t> </a:t>
            </a:r>
          </a:p>
        </p:txBody>
      </p:sp>
      <p:sp>
        <p:nvSpPr>
          <p:cNvPr id="68" name="TextBox 67"/>
          <p:cNvSpPr>
            <a:spLocks noGrp="1"/>
          </p:cNvSpPr>
          <p:nvPr>
            <p:ph/>
          </p:nvPr>
        </p:nvSpPr>
        <p:spPr>
          <a:xfrm>
            <a:off x="360000" y="2835333"/>
            <a:ext cx="825838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Код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назва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програмної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класифікації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видатків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кредитування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державного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бюджету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  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    -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  </a:t>
            </a:r>
            <a:r>
              <a:rPr lang="en-US" sz="900"/>
              <a:t> </a:t>
            </a:r>
          </a:p>
        </p:txBody>
      </p:sp>
      <p:sp>
        <p:nvSpPr>
          <p:cNvPr id="74" name="TextBox 73"/>
          <p:cNvSpPr>
            <a:spLocks noGrp="1"/>
          </p:cNvSpPr>
          <p:nvPr>
            <p:ph/>
          </p:nvPr>
        </p:nvSpPr>
        <p:spPr>
          <a:xfrm>
            <a:off x="360000" y="2995333"/>
            <a:ext cx="825838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Код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назва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типової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відомчої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класифікації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видатків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кредитування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місцевих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бюджетів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  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006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Орган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з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питань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освіти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і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науки</a:t>
            </a:r>
            <a:r>
              <a:rPr lang="en-US" sz="900"/>
              <a:t> </a:t>
            </a:r>
          </a:p>
        </p:txBody>
      </p:sp>
      <p:sp>
        <p:nvSpPr>
          <p:cNvPr id="80" name="TextBox 79"/>
          <p:cNvSpPr>
            <a:spLocks noGrp="1"/>
          </p:cNvSpPr>
          <p:nvPr>
            <p:ph/>
          </p:nvPr>
        </p:nvSpPr>
        <p:spPr>
          <a:xfrm>
            <a:off x="360000" y="3155333"/>
            <a:ext cx="8258381" cy="291428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Код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назва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програмної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класифікації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видатків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кредитування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місцевих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бюджетів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(код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назва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Типової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програмної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класифікації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видатків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кредитування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місцевих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бюджетів)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 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0611090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Надання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позашкільної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освіти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закладами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позашкільної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освіти,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заходи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із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позашкільної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роботи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з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дітьми</a:t>
            </a:r>
            <a:r>
              <a:rPr lang="en-US" sz="900"/>
              <a:t> </a:t>
            </a:r>
          </a:p>
        </p:txBody>
      </p:sp>
      <p:sp>
        <p:nvSpPr>
          <p:cNvPr id="86" name="TextBox 85"/>
          <p:cNvSpPr>
            <a:spLocks noGrp="1"/>
          </p:cNvSpPr>
          <p:nvPr>
            <p:ph/>
          </p:nvPr>
        </p:nvSpPr>
        <p:spPr>
          <a:xfrm>
            <a:off x="360000" y="3446761"/>
            <a:ext cx="288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Періодичність: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квартальна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(проміжна)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</a:t>
            </a:r>
            <a:r>
              <a:rPr lang="en-US" sz="900"/>
              <a:t> </a:t>
            </a:r>
          </a:p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Одиниця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виміру: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грн.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коп.</a:t>
            </a:r>
            <a:r>
              <a:rPr lang="en-US" sz="900"/>
              <a:t> </a:t>
            </a:r>
          </a:p>
        </p:txBody>
      </p:sp>
      <p:sp>
        <p:nvSpPr>
          <p:cNvPr id="92" name="TextBox 91"/>
          <p:cNvSpPr>
            <a:spLocks noGrp="1"/>
          </p:cNvSpPr>
          <p:nvPr>
            <p:ph/>
          </p:nvPr>
        </p:nvSpPr>
        <p:spPr>
          <a:xfrm>
            <a:off x="3240000" y="360000"/>
            <a:ext cx="5378381" cy="641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8" name="TextBox 97"/>
          <p:cNvSpPr>
            <a:spLocks noGrp="1"/>
          </p:cNvSpPr>
          <p:nvPr>
            <p:ph/>
          </p:nvPr>
        </p:nvSpPr>
        <p:spPr>
          <a:xfrm>
            <a:off x="3240000" y="1760190"/>
            <a:ext cx="537838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4" name="TextBox 103"/>
          <p:cNvSpPr>
            <a:spLocks noGrp="1"/>
          </p:cNvSpPr>
          <p:nvPr>
            <p:ph/>
          </p:nvPr>
        </p:nvSpPr>
        <p:spPr>
          <a:xfrm>
            <a:off x="3240000" y="1940190"/>
            <a:ext cx="537838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0" name="TextBox 109"/>
          <p:cNvSpPr>
            <a:spLocks noGrp="1"/>
          </p:cNvSpPr>
          <p:nvPr>
            <p:ph/>
          </p:nvPr>
        </p:nvSpPr>
        <p:spPr>
          <a:xfrm>
            <a:off x="3240000" y="2120190"/>
            <a:ext cx="537838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1" i="1" smtClean="0">
                <a:solidFill>
                  <a:srgbClr val="000000">
</a:srgbClr>
                </a:solidFill>
                <a:latin typeface="Times New Roman"/>
              </a:rPr>
              <a:t>Центр позашкільної роботи</a:t>
            </a:r>
            <a:r>
              <a:rPr lang="en-US" sz="900"/>
              <a:t> </a:t>
            </a:r>
          </a:p>
        </p:txBody>
      </p:sp>
      <p:cxnSp>
        <p:nvCxnSpPr>
          <p:cNvPr id="109" name="Straight Connector 61"/>
          <p:cNvCxnSpPr/>
          <p:nvPr/>
        </p:nvCxnSpPr>
        <p:spPr>
          <a:xfrm>
            <a:off x="3240000" y="2305237"/>
            <a:ext cx="5378381" cy="0"/>
          </a:xfrm>
          <a:prstGeom prst="line">
            <a:avLst/>
          </a:prstGeom>
          <a:ln w="3175">
            <a:solidFill>
              <a:srgbClr val="80808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>
            <a:spLocks noGrp="1"/>
          </p:cNvSpPr>
          <p:nvPr>
            <p:ph/>
          </p:nvPr>
        </p:nvSpPr>
        <p:spPr>
          <a:xfrm>
            <a:off x="3240000" y="2305238"/>
            <a:ext cx="537838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1" i="1" smtClean="0">
                <a:solidFill>
                  <a:srgbClr val="000000">
</a:srgbClr>
                </a:solidFill>
                <a:latin typeface="Times New Roman"/>
              </a:rPr>
              <a:t>Новомосковськ</a:t>
            </a:r>
            <a:r>
              <a:rPr lang="en-US" sz="900"/>
              <a:t> </a:t>
            </a:r>
          </a:p>
        </p:txBody>
      </p:sp>
      <p:cxnSp>
        <p:nvCxnSpPr>
          <p:cNvPr id="115" name="Straight Connector 61"/>
          <p:cNvCxnSpPr/>
          <p:nvPr/>
        </p:nvCxnSpPr>
        <p:spPr>
          <a:xfrm>
            <a:off x="3240000" y="2490285"/>
            <a:ext cx="5378381" cy="0"/>
          </a:xfrm>
          <a:prstGeom prst="line">
            <a:avLst/>
          </a:prstGeom>
          <a:ln w="3175">
            <a:solidFill>
              <a:srgbClr val="80808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>
            <a:spLocks noGrp="1"/>
          </p:cNvSpPr>
          <p:nvPr>
            <p:ph/>
          </p:nvPr>
        </p:nvSpPr>
        <p:spPr>
          <a:xfrm>
            <a:off x="3240000" y="2490285"/>
            <a:ext cx="537838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1" i="1" smtClean="0">
                <a:solidFill>
                  <a:srgbClr val="000000">
</a:srgbClr>
                </a:solidFill>
                <a:latin typeface="Times New Roman"/>
              </a:rPr>
              <a:t>Комунальна організація (установа, заклад)</a:t>
            </a:r>
            <a:r>
              <a:rPr lang="en-US" sz="900"/>
              <a:t> </a:t>
            </a:r>
          </a:p>
        </p:txBody>
      </p:sp>
      <p:cxnSp>
        <p:nvCxnSpPr>
          <p:cNvPr id="121" name="Straight Connector 61"/>
          <p:cNvCxnSpPr/>
          <p:nvPr/>
        </p:nvCxnSpPr>
        <p:spPr>
          <a:xfrm>
            <a:off x="3240000" y="2675332"/>
            <a:ext cx="5378381" cy="0"/>
          </a:xfrm>
          <a:prstGeom prst="line">
            <a:avLst/>
          </a:prstGeom>
          <a:ln w="3175">
            <a:solidFill>
              <a:srgbClr val="80808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>
            <a:spLocks noGrp="1"/>
          </p:cNvSpPr>
          <p:nvPr>
            <p:ph/>
          </p:nvPr>
        </p:nvSpPr>
        <p:spPr>
          <a:xfrm>
            <a:off x="3240000" y="3446761"/>
            <a:ext cx="5378381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4" name="TextBox 133"/>
          <p:cNvSpPr>
            <a:spLocks noGrp="1"/>
          </p:cNvSpPr>
          <p:nvPr>
            <p:ph/>
          </p:nvPr>
        </p:nvSpPr>
        <p:spPr>
          <a:xfrm>
            <a:off x="8618381" y="360000"/>
            <a:ext cx="1709904" cy="641809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Додаток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600"/>
              <a:t> </a:t>
            </a:r>
          </a:p>
          <a:p>
            <a:pPr algn="l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до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Порядку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складання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бюджетної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звітності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розпорядниками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одержувачами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бюджетних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коштів,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звітності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фондами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загальнообов'язкового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державного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соціального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і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пенсійного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страхування</a:t>
            </a:r>
            <a:r>
              <a:rPr lang="en-US" sz="600"/>
              <a:t> </a:t>
            </a:r>
          </a:p>
          <a:p>
            <a:pPr algn="l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(пункт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розділу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II)</a:t>
            </a:r>
            <a:r>
              <a:rPr lang="en-US" sz="600"/>
              <a:t> </a:t>
            </a:r>
          </a:p>
        </p:txBody>
      </p:sp>
      <p:sp>
        <p:nvSpPr>
          <p:cNvPr id="140" name="TextBox 139"/>
          <p:cNvSpPr>
            <a:spLocks noGrp="1"/>
          </p:cNvSpPr>
          <p:nvPr>
            <p:ph/>
          </p:nvPr>
        </p:nvSpPr>
        <p:spPr>
          <a:xfrm>
            <a:off x="8618381" y="176019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6" name="TextBox 145"/>
          <p:cNvSpPr>
            <a:spLocks noGrp="1"/>
          </p:cNvSpPr>
          <p:nvPr>
            <p:ph/>
          </p:nvPr>
        </p:nvSpPr>
        <p:spPr>
          <a:xfrm>
            <a:off x="8618381" y="194019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2" name="TextBox 151"/>
          <p:cNvSpPr>
            <a:spLocks noGrp="1"/>
          </p:cNvSpPr>
          <p:nvPr>
            <p:ph/>
          </p:nvPr>
        </p:nvSpPr>
        <p:spPr>
          <a:xfrm>
            <a:off x="8618381" y="2120190"/>
            <a:ext cx="85676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за ЄДРПОУ</a:t>
            </a:r>
            <a:r>
              <a:rPr lang="en-US" sz="1000"/>
              <a:t> </a:t>
            </a:r>
          </a:p>
        </p:txBody>
      </p:sp>
      <p:sp>
        <p:nvSpPr>
          <p:cNvPr id="158" name="TextBox 157"/>
          <p:cNvSpPr>
            <a:spLocks noGrp="1"/>
          </p:cNvSpPr>
          <p:nvPr>
            <p:ph/>
          </p:nvPr>
        </p:nvSpPr>
        <p:spPr>
          <a:xfrm>
            <a:off x="8618381" y="2305238"/>
            <a:ext cx="85676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за КОАТУУ</a:t>
            </a:r>
            <a:r>
              <a:rPr lang="en-US" sz="1000"/>
              <a:t> </a:t>
            </a:r>
          </a:p>
        </p:txBody>
      </p:sp>
      <p:sp>
        <p:nvSpPr>
          <p:cNvPr id="164" name="TextBox 163"/>
          <p:cNvSpPr>
            <a:spLocks noGrp="1"/>
          </p:cNvSpPr>
          <p:nvPr>
            <p:ph/>
          </p:nvPr>
        </p:nvSpPr>
        <p:spPr>
          <a:xfrm>
            <a:off x="8618381" y="2490285"/>
            <a:ext cx="85676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за КОПФГ</a:t>
            </a:r>
            <a:r>
              <a:rPr lang="en-US" sz="1000"/>
              <a:t> </a:t>
            </a:r>
          </a:p>
        </p:txBody>
      </p:sp>
      <p:sp>
        <p:nvSpPr>
          <p:cNvPr id="170" name="TextBox 169"/>
          <p:cNvSpPr>
            <a:spLocks noGrp="1"/>
          </p:cNvSpPr>
          <p:nvPr>
            <p:ph/>
          </p:nvPr>
        </p:nvSpPr>
        <p:spPr>
          <a:xfrm>
            <a:off x="8618381" y="2675333"/>
            <a:ext cx="85676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6" name="TextBox 175"/>
          <p:cNvSpPr>
            <a:spLocks noGrp="1"/>
          </p:cNvSpPr>
          <p:nvPr>
            <p:ph/>
          </p:nvPr>
        </p:nvSpPr>
        <p:spPr>
          <a:xfrm>
            <a:off x="8618381" y="2835333"/>
            <a:ext cx="85676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2" name="TextBox 181"/>
          <p:cNvSpPr>
            <a:spLocks noGrp="1"/>
          </p:cNvSpPr>
          <p:nvPr>
            <p:ph/>
          </p:nvPr>
        </p:nvSpPr>
        <p:spPr>
          <a:xfrm>
            <a:off x="8618381" y="2995333"/>
            <a:ext cx="85676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8" name="TextBox 187"/>
          <p:cNvSpPr>
            <a:spLocks noGrp="1"/>
          </p:cNvSpPr>
          <p:nvPr>
            <p:ph/>
          </p:nvPr>
        </p:nvSpPr>
        <p:spPr>
          <a:xfrm>
            <a:off x="8618381" y="3155333"/>
            <a:ext cx="856761" cy="29142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4" name="TextBox 193"/>
          <p:cNvSpPr>
            <a:spLocks noGrp="1"/>
          </p:cNvSpPr>
          <p:nvPr>
            <p:ph/>
          </p:nvPr>
        </p:nvSpPr>
        <p:spPr>
          <a:xfrm>
            <a:off x="8618381" y="3446761"/>
            <a:ext cx="856761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0" name="TextBox 199"/>
          <p:cNvSpPr>
            <a:spLocks noGrp="1"/>
          </p:cNvSpPr>
          <p:nvPr>
            <p:ph/>
          </p:nvPr>
        </p:nvSpPr>
        <p:spPr>
          <a:xfrm>
            <a:off x="9475143" y="1760190"/>
            <a:ext cx="28438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6" name="TextBox 205"/>
          <p:cNvSpPr>
            <a:spLocks noGrp="1"/>
          </p:cNvSpPr>
          <p:nvPr>
            <p:ph/>
          </p:nvPr>
        </p:nvSpPr>
        <p:spPr>
          <a:xfrm>
            <a:off x="9475143" y="1940190"/>
            <a:ext cx="853142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КОДИ</a:t>
            </a:r>
            <a:r>
              <a:rPr lang="en-US" sz="1000"/>
              <a:t> </a:t>
            </a:r>
          </a:p>
        </p:txBody>
      </p:sp>
      <p:sp>
        <p:nvSpPr>
          <p:cNvPr id="212" name="TextBox 211"/>
          <p:cNvSpPr>
            <a:spLocks noGrp="1"/>
          </p:cNvSpPr>
          <p:nvPr>
            <p:ph/>
          </p:nvPr>
        </p:nvSpPr>
        <p:spPr>
          <a:xfrm>
            <a:off x="9475143" y="2120190"/>
            <a:ext cx="853142" cy="18504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33125888</a:t>
            </a:r>
            <a:r>
              <a:rPr lang="en-US" sz="1000"/>
              <a:t> </a:t>
            </a:r>
          </a:p>
        </p:txBody>
      </p:sp>
      <p:sp>
        <p:nvSpPr>
          <p:cNvPr id="218" name="TextBox 217"/>
          <p:cNvSpPr>
            <a:spLocks noGrp="1"/>
          </p:cNvSpPr>
          <p:nvPr>
            <p:ph/>
          </p:nvPr>
        </p:nvSpPr>
        <p:spPr>
          <a:xfrm>
            <a:off x="9475143" y="2305238"/>
            <a:ext cx="853142" cy="18504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1211900000</a:t>
            </a:r>
            <a:r>
              <a:rPr lang="en-US" sz="1000"/>
              <a:t> </a:t>
            </a:r>
          </a:p>
        </p:txBody>
      </p:sp>
      <p:sp>
        <p:nvSpPr>
          <p:cNvPr id="224" name="TextBox 223"/>
          <p:cNvSpPr>
            <a:spLocks noGrp="1"/>
          </p:cNvSpPr>
          <p:nvPr>
            <p:ph/>
          </p:nvPr>
        </p:nvSpPr>
        <p:spPr>
          <a:xfrm>
            <a:off x="9475143" y="2490285"/>
            <a:ext cx="853142" cy="18504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430</a:t>
            </a:r>
            <a:r>
              <a:rPr lang="en-US" sz="1000"/>
              <a:t> </a:t>
            </a:r>
          </a:p>
        </p:txBody>
      </p:sp>
      <p:sp>
        <p:nvSpPr>
          <p:cNvPr id="230" name="TextBox 229"/>
          <p:cNvSpPr>
            <a:spLocks noGrp="1"/>
          </p:cNvSpPr>
          <p:nvPr>
            <p:ph/>
          </p:nvPr>
        </p:nvSpPr>
        <p:spPr>
          <a:xfrm>
            <a:off x="9475143" y="2675333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36" name="TextBox 235"/>
          <p:cNvSpPr>
            <a:spLocks noGrp="1"/>
          </p:cNvSpPr>
          <p:nvPr>
            <p:ph/>
          </p:nvPr>
        </p:nvSpPr>
        <p:spPr>
          <a:xfrm>
            <a:off x="9475143" y="2835333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2" name="TextBox 241"/>
          <p:cNvSpPr>
            <a:spLocks noGrp="1"/>
          </p:cNvSpPr>
          <p:nvPr>
            <p:ph/>
          </p:nvPr>
        </p:nvSpPr>
        <p:spPr>
          <a:xfrm>
            <a:off x="9475143" y="2995333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8" name="TextBox 247"/>
          <p:cNvSpPr>
            <a:spLocks noGrp="1"/>
          </p:cNvSpPr>
          <p:nvPr>
            <p:ph/>
          </p:nvPr>
        </p:nvSpPr>
        <p:spPr>
          <a:xfrm>
            <a:off x="9475143" y="3155333"/>
            <a:ext cx="284380" cy="29142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54" name="TextBox 253"/>
          <p:cNvSpPr>
            <a:spLocks noGrp="1"/>
          </p:cNvSpPr>
          <p:nvPr>
            <p:ph/>
          </p:nvPr>
        </p:nvSpPr>
        <p:spPr>
          <a:xfrm>
            <a:off x="9475143" y="3446761"/>
            <a:ext cx="28438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0" name="TextBox 259"/>
          <p:cNvSpPr>
            <a:spLocks noGrp="1"/>
          </p:cNvSpPr>
          <p:nvPr>
            <p:ph/>
          </p:nvPr>
        </p:nvSpPr>
        <p:spPr>
          <a:xfrm>
            <a:off x="9759524" y="1760190"/>
            <a:ext cx="28438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6" name="TextBox 265"/>
          <p:cNvSpPr>
            <a:spLocks noGrp="1"/>
          </p:cNvSpPr>
          <p:nvPr>
            <p:ph/>
          </p:nvPr>
        </p:nvSpPr>
        <p:spPr>
          <a:xfrm>
            <a:off x="9759524" y="2675333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72" name="TextBox 271"/>
          <p:cNvSpPr>
            <a:spLocks noGrp="1"/>
          </p:cNvSpPr>
          <p:nvPr>
            <p:ph/>
          </p:nvPr>
        </p:nvSpPr>
        <p:spPr>
          <a:xfrm>
            <a:off x="9759524" y="2835333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78" name="TextBox 277"/>
          <p:cNvSpPr>
            <a:spLocks noGrp="1"/>
          </p:cNvSpPr>
          <p:nvPr>
            <p:ph/>
          </p:nvPr>
        </p:nvSpPr>
        <p:spPr>
          <a:xfrm>
            <a:off x="9759524" y="2995333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84" name="TextBox 283"/>
          <p:cNvSpPr>
            <a:spLocks noGrp="1"/>
          </p:cNvSpPr>
          <p:nvPr>
            <p:ph/>
          </p:nvPr>
        </p:nvSpPr>
        <p:spPr>
          <a:xfrm>
            <a:off x="9759524" y="3155333"/>
            <a:ext cx="284380" cy="29142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0" name="TextBox 289"/>
          <p:cNvSpPr>
            <a:spLocks noGrp="1"/>
          </p:cNvSpPr>
          <p:nvPr>
            <p:ph/>
          </p:nvPr>
        </p:nvSpPr>
        <p:spPr>
          <a:xfrm>
            <a:off x="9759524" y="3446761"/>
            <a:ext cx="28438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6" name="TextBox 295"/>
          <p:cNvSpPr>
            <a:spLocks noGrp="1"/>
          </p:cNvSpPr>
          <p:nvPr>
            <p:ph/>
          </p:nvPr>
        </p:nvSpPr>
        <p:spPr>
          <a:xfrm>
            <a:off x="10043905" y="1760190"/>
            <a:ext cx="28438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02" name="TextBox 301"/>
          <p:cNvSpPr>
            <a:spLocks noGrp="1"/>
          </p:cNvSpPr>
          <p:nvPr>
            <p:ph/>
          </p:nvPr>
        </p:nvSpPr>
        <p:spPr>
          <a:xfrm>
            <a:off x="10043905" y="2675333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08" name="TextBox 307"/>
          <p:cNvSpPr>
            <a:spLocks noGrp="1"/>
          </p:cNvSpPr>
          <p:nvPr>
            <p:ph/>
          </p:nvPr>
        </p:nvSpPr>
        <p:spPr>
          <a:xfrm>
            <a:off x="10043905" y="2835333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4" name="TextBox 313"/>
          <p:cNvSpPr>
            <a:spLocks noGrp="1"/>
          </p:cNvSpPr>
          <p:nvPr>
            <p:ph/>
          </p:nvPr>
        </p:nvSpPr>
        <p:spPr>
          <a:xfrm>
            <a:off x="10043905" y="2995333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20" name="TextBox 319"/>
          <p:cNvSpPr>
            <a:spLocks noGrp="1"/>
          </p:cNvSpPr>
          <p:nvPr>
            <p:ph/>
          </p:nvPr>
        </p:nvSpPr>
        <p:spPr>
          <a:xfrm>
            <a:off x="10043905" y="3155333"/>
            <a:ext cx="284380" cy="29142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26" name="TextBox 325"/>
          <p:cNvSpPr>
            <a:spLocks noGrp="1"/>
          </p:cNvSpPr>
          <p:nvPr>
            <p:ph/>
          </p:nvPr>
        </p:nvSpPr>
        <p:spPr>
          <a:xfrm>
            <a:off x="10043905" y="3446761"/>
            <a:ext cx="28438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32" name="TextBox 331"/>
          <p:cNvSpPr>
            <a:spLocks noGrp="1"/>
          </p:cNvSpPr>
          <p:nvPr>
            <p:ph/>
          </p:nvPr>
        </p:nvSpPr>
        <p:spPr>
          <a:xfrm>
            <a:off x="360000" y="360000"/>
            <a:ext cx="9968286" cy="3446762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38" name="TextBox 337"/>
          <p:cNvSpPr>
            <a:spLocks noGrp="1"/>
          </p:cNvSpPr>
          <p:nvPr>
            <p:ph/>
          </p:nvPr>
        </p:nvSpPr>
        <p:spPr>
          <a:xfrm>
            <a:off x="360000" y="3806762"/>
            <a:ext cx="9982572" cy="54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4" name="TextBox 343"/>
          <p:cNvSpPr>
            <a:spLocks noGrp="1"/>
          </p:cNvSpPr>
          <p:nvPr>
            <p:ph/>
          </p:nvPr>
        </p:nvSpPr>
        <p:spPr>
          <a:xfrm>
            <a:off x="360000" y="3806762"/>
            <a:ext cx="2880000" cy="54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Показники</a:t>
            </a:r>
            <a:r>
              <a:rPr lang="en-US" sz="800"/>
              <a:t> </a:t>
            </a:r>
          </a:p>
        </p:txBody>
      </p:sp>
      <p:sp>
        <p:nvSpPr>
          <p:cNvPr id="350" name="TextBox 349"/>
          <p:cNvSpPr>
            <a:spLocks noGrp="1"/>
          </p:cNvSpPr>
          <p:nvPr>
            <p:ph/>
          </p:nvPr>
        </p:nvSpPr>
        <p:spPr>
          <a:xfrm>
            <a:off x="3240000" y="3806762"/>
            <a:ext cx="630000" cy="54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КЕКВ</a:t>
            </a:r>
            <a:r>
              <a:rPr lang="en-US" sz="800"/>
              <a:t> </a:t>
            </a:r>
          </a:p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та/або</a:t>
            </a:r>
            <a:r>
              <a:rPr lang="en-US" sz="800"/>
              <a:t> </a:t>
            </a:r>
          </a:p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ККК</a:t>
            </a:r>
            <a:r>
              <a:rPr lang="en-US" sz="800"/>
              <a:t> </a:t>
            </a:r>
          </a:p>
        </p:txBody>
      </p:sp>
      <p:sp>
        <p:nvSpPr>
          <p:cNvPr id="356" name="TextBox 355"/>
          <p:cNvSpPr>
            <a:spLocks noGrp="1"/>
          </p:cNvSpPr>
          <p:nvPr>
            <p:ph/>
          </p:nvPr>
        </p:nvSpPr>
        <p:spPr>
          <a:xfrm>
            <a:off x="3870000" y="3806762"/>
            <a:ext cx="468000" cy="54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Код</a:t>
            </a:r>
            <a:r>
              <a:rPr lang="en-US" sz="800"/>
              <a:t> </a:t>
            </a:r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рядка</a:t>
            </a:r>
            <a:r>
              <a:rPr lang="en-US" sz="800"/>
              <a:t> </a:t>
            </a:r>
          </a:p>
        </p:txBody>
      </p:sp>
      <p:sp>
        <p:nvSpPr>
          <p:cNvPr id="362" name="TextBox 361"/>
          <p:cNvSpPr>
            <a:spLocks noGrp="1"/>
          </p:cNvSpPr>
          <p:nvPr>
            <p:ph/>
          </p:nvPr>
        </p:nvSpPr>
        <p:spPr>
          <a:xfrm>
            <a:off x="4338000" y="3806762"/>
            <a:ext cx="1000761" cy="54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Затверджено на</a:t>
            </a:r>
            <a:r>
              <a:rPr lang="en-US" sz="800"/>
              <a:t> </a:t>
            </a:r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звітний рік</a:t>
            </a:r>
            <a:r>
              <a:rPr lang="en-US" sz="800"/>
              <a:t> </a:t>
            </a:r>
          </a:p>
        </p:txBody>
      </p:sp>
      <p:sp>
        <p:nvSpPr>
          <p:cNvPr id="368" name="TextBox 367"/>
          <p:cNvSpPr>
            <a:spLocks noGrp="1"/>
          </p:cNvSpPr>
          <p:nvPr>
            <p:ph/>
          </p:nvPr>
        </p:nvSpPr>
        <p:spPr>
          <a:xfrm>
            <a:off x="5338762" y="3806762"/>
            <a:ext cx="1000761" cy="54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Затверджено на</a:t>
            </a:r>
            <a:r>
              <a:rPr lang="en-US" sz="800"/>
              <a:t> </a:t>
            </a:r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звітний період (рік)</a:t>
            </a:r>
            <a:r>
              <a:rPr lang="en-US" sz="800"/>
              <a:t> </a:t>
            </a:r>
          </a:p>
        </p:txBody>
      </p:sp>
      <p:sp>
        <p:nvSpPr>
          <p:cNvPr id="374" name="TextBox 373"/>
          <p:cNvSpPr>
            <a:spLocks noGrp="1"/>
          </p:cNvSpPr>
          <p:nvPr>
            <p:ph/>
          </p:nvPr>
        </p:nvSpPr>
        <p:spPr>
          <a:xfrm>
            <a:off x="6339523" y="3806762"/>
            <a:ext cx="1000761" cy="54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Залишок на</a:t>
            </a:r>
            <a:r>
              <a:rPr lang="en-US" sz="800"/>
              <a:t> </a:t>
            </a:r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початок звітного</a:t>
            </a:r>
            <a:r>
              <a:rPr lang="en-US" sz="800"/>
              <a:t> </a:t>
            </a:r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року</a:t>
            </a:r>
            <a:r>
              <a:rPr lang="en-US" sz="800"/>
              <a:t> </a:t>
            </a:r>
          </a:p>
        </p:txBody>
      </p:sp>
      <p:sp>
        <p:nvSpPr>
          <p:cNvPr id="380" name="TextBox 379"/>
          <p:cNvSpPr>
            <a:spLocks noGrp="1"/>
          </p:cNvSpPr>
          <p:nvPr>
            <p:ph/>
          </p:nvPr>
        </p:nvSpPr>
        <p:spPr>
          <a:xfrm>
            <a:off x="7340285" y="3806762"/>
            <a:ext cx="1000761" cy="54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Надійшло коштів</a:t>
            </a:r>
            <a:r>
              <a:rPr lang="en-US" sz="800"/>
              <a:t> </a:t>
            </a:r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за звітний період</a:t>
            </a:r>
            <a:r>
              <a:rPr lang="en-US" sz="800"/>
              <a:t> </a:t>
            </a:r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(рік)</a:t>
            </a:r>
            <a:r>
              <a:rPr lang="en-US" sz="800"/>
              <a:t> </a:t>
            </a:r>
          </a:p>
        </p:txBody>
      </p:sp>
      <p:sp>
        <p:nvSpPr>
          <p:cNvPr id="386" name="TextBox 385"/>
          <p:cNvSpPr>
            <a:spLocks noGrp="1"/>
          </p:cNvSpPr>
          <p:nvPr>
            <p:ph/>
          </p:nvPr>
        </p:nvSpPr>
        <p:spPr>
          <a:xfrm>
            <a:off x="8341048" y="3806762"/>
            <a:ext cx="1000761" cy="54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Касові</a:t>
            </a:r>
            <a:r>
              <a:rPr lang="en-US" sz="800"/>
              <a:t> </a:t>
            </a:r>
          </a:p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за звітний період</a:t>
            </a:r>
            <a:r>
              <a:rPr lang="en-US" sz="800"/>
              <a:t> </a:t>
            </a:r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(рік)</a:t>
            </a:r>
            <a:r>
              <a:rPr lang="en-US" sz="800"/>
              <a:t> </a:t>
            </a:r>
          </a:p>
        </p:txBody>
      </p:sp>
      <p:sp>
        <p:nvSpPr>
          <p:cNvPr id="392" name="TextBox 391"/>
          <p:cNvSpPr>
            <a:spLocks noGrp="1"/>
          </p:cNvSpPr>
          <p:nvPr>
            <p:ph/>
          </p:nvPr>
        </p:nvSpPr>
        <p:spPr>
          <a:xfrm>
            <a:off x="9341810" y="3806762"/>
            <a:ext cx="1000761" cy="54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Залишок</a:t>
            </a:r>
            <a:r>
              <a:rPr lang="en-US" sz="800"/>
              <a:t> </a:t>
            </a:r>
          </a:p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на кінець звітного</a:t>
            </a:r>
            <a:r>
              <a:rPr lang="en-US" sz="800"/>
              <a:t> </a:t>
            </a:r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періоду (року)</a:t>
            </a:r>
            <a:r>
              <a:rPr lang="en-US" sz="800"/>
              <a:t> </a:t>
            </a:r>
          </a:p>
        </p:txBody>
      </p:sp>
      <p:sp>
        <p:nvSpPr>
          <p:cNvPr id="398" name="TextBox 397"/>
          <p:cNvSpPr>
            <a:spLocks noGrp="1"/>
          </p:cNvSpPr>
          <p:nvPr>
            <p:ph/>
          </p:nvPr>
        </p:nvSpPr>
        <p:spPr>
          <a:xfrm>
            <a:off x="360000" y="3806762"/>
            <a:ext cx="9982572" cy="54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04" name="TextBox 403"/>
          <p:cNvSpPr>
            <a:spLocks noGrp="1"/>
          </p:cNvSpPr>
          <p:nvPr>
            <p:ph/>
          </p:nvPr>
        </p:nvSpPr>
        <p:spPr>
          <a:xfrm>
            <a:off x="360000" y="4346762"/>
            <a:ext cx="998257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0" name="TextBox 409"/>
          <p:cNvSpPr>
            <a:spLocks noGrp="1"/>
          </p:cNvSpPr>
          <p:nvPr>
            <p:ph/>
          </p:nvPr>
        </p:nvSpPr>
        <p:spPr>
          <a:xfrm>
            <a:off x="360000" y="4346762"/>
            <a:ext cx="2880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700"/>
              <a:t> </a:t>
            </a:r>
          </a:p>
        </p:txBody>
      </p:sp>
      <p:sp>
        <p:nvSpPr>
          <p:cNvPr id="416" name="TextBox 415"/>
          <p:cNvSpPr>
            <a:spLocks noGrp="1"/>
          </p:cNvSpPr>
          <p:nvPr>
            <p:ph/>
          </p:nvPr>
        </p:nvSpPr>
        <p:spPr>
          <a:xfrm>
            <a:off x="3240000" y="4346762"/>
            <a:ext cx="630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2</a:t>
            </a:r>
            <a:r>
              <a:rPr lang="en-US" sz="700"/>
              <a:t> </a:t>
            </a:r>
          </a:p>
        </p:txBody>
      </p:sp>
      <p:sp>
        <p:nvSpPr>
          <p:cNvPr id="422" name="TextBox 421"/>
          <p:cNvSpPr>
            <a:spLocks noGrp="1"/>
          </p:cNvSpPr>
          <p:nvPr>
            <p:ph/>
          </p:nvPr>
        </p:nvSpPr>
        <p:spPr>
          <a:xfrm>
            <a:off x="3870000" y="4346762"/>
            <a:ext cx="468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3</a:t>
            </a:r>
            <a:r>
              <a:rPr lang="en-US" sz="700"/>
              <a:t> </a:t>
            </a:r>
          </a:p>
        </p:txBody>
      </p:sp>
      <p:sp>
        <p:nvSpPr>
          <p:cNvPr id="428" name="TextBox 427"/>
          <p:cNvSpPr>
            <a:spLocks noGrp="1"/>
          </p:cNvSpPr>
          <p:nvPr>
            <p:ph/>
          </p:nvPr>
        </p:nvSpPr>
        <p:spPr>
          <a:xfrm>
            <a:off x="4338000" y="4346762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4</a:t>
            </a:r>
            <a:r>
              <a:rPr lang="en-US" sz="700"/>
              <a:t> </a:t>
            </a:r>
          </a:p>
        </p:txBody>
      </p:sp>
      <p:sp>
        <p:nvSpPr>
          <p:cNvPr id="434" name="TextBox 433"/>
          <p:cNvSpPr>
            <a:spLocks noGrp="1"/>
          </p:cNvSpPr>
          <p:nvPr>
            <p:ph/>
          </p:nvPr>
        </p:nvSpPr>
        <p:spPr>
          <a:xfrm>
            <a:off x="5338762" y="4346762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5</a:t>
            </a:r>
            <a:r>
              <a:rPr lang="en-US" sz="700"/>
              <a:t> </a:t>
            </a:r>
          </a:p>
        </p:txBody>
      </p:sp>
      <p:sp>
        <p:nvSpPr>
          <p:cNvPr id="440" name="TextBox 439"/>
          <p:cNvSpPr>
            <a:spLocks noGrp="1"/>
          </p:cNvSpPr>
          <p:nvPr>
            <p:ph/>
          </p:nvPr>
        </p:nvSpPr>
        <p:spPr>
          <a:xfrm>
            <a:off x="6339523" y="4346762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6</a:t>
            </a:r>
            <a:r>
              <a:rPr lang="en-US" sz="700"/>
              <a:t> </a:t>
            </a:r>
          </a:p>
        </p:txBody>
      </p:sp>
      <p:sp>
        <p:nvSpPr>
          <p:cNvPr id="446" name="TextBox 445"/>
          <p:cNvSpPr>
            <a:spLocks noGrp="1"/>
          </p:cNvSpPr>
          <p:nvPr>
            <p:ph/>
          </p:nvPr>
        </p:nvSpPr>
        <p:spPr>
          <a:xfrm>
            <a:off x="7340285" y="4346762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7</a:t>
            </a:r>
            <a:r>
              <a:rPr lang="en-US" sz="700"/>
              <a:t> </a:t>
            </a:r>
          </a:p>
        </p:txBody>
      </p:sp>
      <p:sp>
        <p:nvSpPr>
          <p:cNvPr id="452" name="TextBox 451"/>
          <p:cNvSpPr>
            <a:spLocks noGrp="1"/>
          </p:cNvSpPr>
          <p:nvPr>
            <p:ph/>
          </p:nvPr>
        </p:nvSpPr>
        <p:spPr>
          <a:xfrm>
            <a:off x="8341048" y="4346762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8</a:t>
            </a:r>
            <a:r>
              <a:rPr lang="en-US" sz="700"/>
              <a:t> </a:t>
            </a:r>
          </a:p>
        </p:txBody>
      </p:sp>
      <p:sp>
        <p:nvSpPr>
          <p:cNvPr id="458" name="TextBox 457"/>
          <p:cNvSpPr>
            <a:spLocks noGrp="1"/>
          </p:cNvSpPr>
          <p:nvPr>
            <p:ph/>
          </p:nvPr>
        </p:nvSpPr>
        <p:spPr>
          <a:xfrm>
            <a:off x="9341810" y="4346762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9</a:t>
            </a:r>
            <a:r>
              <a:rPr lang="en-US" sz="700"/>
              <a:t> </a:t>
            </a:r>
          </a:p>
        </p:txBody>
      </p:sp>
      <p:sp>
        <p:nvSpPr>
          <p:cNvPr id="464" name="TextBox 463"/>
          <p:cNvSpPr>
            <a:spLocks noGrp="1"/>
          </p:cNvSpPr>
          <p:nvPr>
            <p:ph/>
          </p:nvPr>
        </p:nvSpPr>
        <p:spPr>
          <a:xfrm>
            <a:off x="360000" y="4346762"/>
            <a:ext cx="998257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70" name="TextBox 469"/>
          <p:cNvSpPr>
            <a:spLocks noGrp="1"/>
          </p:cNvSpPr>
          <p:nvPr>
            <p:ph/>
          </p:nvPr>
        </p:nvSpPr>
        <p:spPr>
          <a:xfrm>
            <a:off x="360000" y="4526762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76" name="TextBox 475"/>
          <p:cNvSpPr>
            <a:spLocks noGrp="1"/>
          </p:cNvSpPr>
          <p:nvPr>
            <p:ph/>
          </p:nvPr>
        </p:nvSpPr>
        <p:spPr>
          <a:xfrm>
            <a:off x="360000" y="4526762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Видатки та надання кредитів -  усього</a:t>
            </a:r>
            <a:r>
              <a:rPr lang="en-US" sz="800"/>
              <a:t> </a:t>
            </a:r>
          </a:p>
        </p:txBody>
      </p:sp>
      <p:sp>
        <p:nvSpPr>
          <p:cNvPr id="482" name="TextBox 481"/>
          <p:cNvSpPr>
            <a:spLocks noGrp="1"/>
          </p:cNvSpPr>
          <p:nvPr>
            <p:ph/>
          </p:nvPr>
        </p:nvSpPr>
        <p:spPr>
          <a:xfrm>
            <a:off x="3240000" y="4526762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Х</a:t>
            </a:r>
            <a:r>
              <a:rPr lang="en-US" sz="800"/>
              <a:t> </a:t>
            </a:r>
          </a:p>
        </p:txBody>
      </p:sp>
      <p:sp>
        <p:nvSpPr>
          <p:cNvPr id="488" name="TextBox 487"/>
          <p:cNvSpPr>
            <a:spLocks noGrp="1"/>
          </p:cNvSpPr>
          <p:nvPr>
            <p:ph/>
          </p:nvPr>
        </p:nvSpPr>
        <p:spPr>
          <a:xfrm>
            <a:off x="3870000" y="4526762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010</a:t>
            </a:r>
            <a:r>
              <a:rPr lang="en-US" sz="800"/>
              <a:t> </a:t>
            </a:r>
          </a:p>
        </p:txBody>
      </p:sp>
      <p:sp>
        <p:nvSpPr>
          <p:cNvPr id="494" name="TextBox 493"/>
          <p:cNvSpPr>
            <a:spLocks noGrp="1"/>
          </p:cNvSpPr>
          <p:nvPr>
            <p:ph/>
          </p:nvPr>
        </p:nvSpPr>
        <p:spPr>
          <a:xfrm>
            <a:off x="4338000" y="4526762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3749832,00</a:t>
            </a:r>
            <a:r>
              <a:rPr lang="en-US" sz="800"/>
              <a:t> </a:t>
            </a:r>
          </a:p>
        </p:txBody>
      </p:sp>
      <p:sp>
        <p:nvSpPr>
          <p:cNvPr id="500" name="TextBox 499"/>
          <p:cNvSpPr>
            <a:spLocks noGrp="1"/>
          </p:cNvSpPr>
          <p:nvPr>
            <p:ph/>
          </p:nvPr>
        </p:nvSpPr>
        <p:spPr>
          <a:xfrm>
            <a:off x="5338762" y="4526762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1013965,00</a:t>
            </a:r>
            <a:r>
              <a:rPr lang="en-US" sz="800"/>
              <a:t> </a:t>
            </a:r>
          </a:p>
        </p:txBody>
      </p:sp>
      <p:sp>
        <p:nvSpPr>
          <p:cNvPr id="506" name="TextBox 505"/>
          <p:cNvSpPr>
            <a:spLocks noGrp="1"/>
          </p:cNvSpPr>
          <p:nvPr>
            <p:ph/>
          </p:nvPr>
        </p:nvSpPr>
        <p:spPr>
          <a:xfrm>
            <a:off x="6339523" y="4526762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12" name="TextBox 511"/>
          <p:cNvSpPr>
            <a:spLocks noGrp="1"/>
          </p:cNvSpPr>
          <p:nvPr>
            <p:ph/>
          </p:nvPr>
        </p:nvSpPr>
        <p:spPr>
          <a:xfrm>
            <a:off x="7340285" y="4526762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892466,38</a:t>
            </a:r>
            <a:r>
              <a:rPr lang="en-US" sz="800"/>
              <a:t> </a:t>
            </a:r>
          </a:p>
        </p:txBody>
      </p:sp>
      <p:sp>
        <p:nvSpPr>
          <p:cNvPr id="518" name="TextBox 517"/>
          <p:cNvSpPr>
            <a:spLocks noGrp="1"/>
          </p:cNvSpPr>
          <p:nvPr>
            <p:ph/>
          </p:nvPr>
        </p:nvSpPr>
        <p:spPr>
          <a:xfrm>
            <a:off x="8341048" y="4526762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892466,38</a:t>
            </a:r>
            <a:r>
              <a:rPr lang="en-US" sz="800"/>
              <a:t> </a:t>
            </a:r>
          </a:p>
        </p:txBody>
      </p:sp>
      <p:sp>
        <p:nvSpPr>
          <p:cNvPr id="524" name="TextBox 523"/>
          <p:cNvSpPr>
            <a:spLocks noGrp="1"/>
          </p:cNvSpPr>
          <p:nvPr>
            <p:ph/>
          </p:nvPr>
        </p:nvSpPr>
        <p:spPr>
          <a:xfrm>
            <a:off x="9341810" y="4526762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30" name="TextBox 529"/>
          <p:cNvSpPr>
            <a:spLocks noGrp="1"/>
          </p:cNvSpPr>
          <p:nvPr>
            <p:ph/>
          </p:nvPr>
        </p:nvSpPr>
        <p:spPr>
          <a:xfrm>
            <a:off x="360000" y="4526762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6" name="TextBox 535"/>
          <p:cNvSpPr>
            <a:spLocks noGrp="1"/>
          </p:cNvSpPr>
          <p:nvPr>
            <p:ph/>
          </p:nvPr>
        </p:nvSpPr>
        <p:spPr>
          <a:xfrm>
            <a:off x="360000" y="4680571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42" name="TextBox 541"/>
          <p:cNvSpPr>
            <a:spLocks noGrp="1"/>
          </p:cNvSpPr>
          <p:nvPr>
            <p:ph/>
          </p:nvPr>
        </p:nvSpPr>
        <p:spPr>
          <a:xfrm>
            <a:off x="360000" y="4680571"/>
            <a:ext cx="288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у тому числі:</a:t>
            </a:r>
            <a:r>
              <a:rPr lang="en-US" sz="800"/>
              <a:t> </a:t>
            </a:r>
          </a:p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Поточні видатки</a:t>
            </a:r>
            <a:r>
              <a:rPr lang="en-US" sz="800"/>
              <a:t> </a:t>
            </a:r>
          </a:p>
        </p:txBody>
      </p:sp>
      <p:sp>
        <p:nvSpPr>
          <p:cNvPr id="548" name="TextBox 547"/>
          <p:cNvSpPr>
            <a:spLocks noGrp="1"/>
          </p:cNvSpPr>
          <p:nvPr>
            <p:ph/>
          </p:nvPr>
        </p:nvSpPr>
        <p:spPr>
          <a:xfrm>
            <a:off x="3240000" y="4680571"/>
            <a:ext cx="63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2000</a:t>
            </a:r>
            <a:r>
              <a:rPr lang="en-US" sz="800"/>
              <a:t> </a:t>
            </a:r>
          </a:p>
        </p:txBody>
      </p:sp>
      <p:sp>
        <p:nvSpPr>
          <p:cNvPr id="554" name="TextBox 553"/>
          <p:cNvSpPr>
            <a:spLocks noGrp="1"/>
          </p:cNvSpPr>
          <p:nvPr>
            <p:ph/>
          </p:nvPr>
        </p:nvSpPr>
        <p:spPr>
          <a:xfrm>
            <a:off x="3870000" y="4680571"/>
            <a:ext cx="468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020</a:t>
            </a:r>
            <a:r>
              <a:rPr lang="en-US" sz="800"/>
              <a:t> </a:t>
            </a:r>
          </a:p>
        </p:txBody>
      </p:sp>
      <p:sp>
        <p:nvSpPr>
          <p:cNvPr id="560" name="TextBox 559"/>
          <p:cNvSpPr>
            <a:spLocks noGrp="1"/>
          </p:cNvSpPr>
          <p:nvPr>
            <p:ph/>
          </p:nvPr>
        </p:nvSpPr>
        <p:spPr>
          <a:xfrm>
            <a:off x="4338000" y="4680571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3749832,00</a:t>
            </a:r>
            <a:r>
              <a:rPr lang="en-US" sz="800"/>
              <a:t> </a:t>
            </a:r>
          </a:p>
        </p:txBody>
      </p:sp>
      <p:sp>
        <p:nvSpPr>
          <p:cNvPr id="566" name="TextBox 565"/>
          <p:cNvSpPr>
            <a:spLocks noGrp="1"/>
          </p:cNvSpPr>
          <p:nvPr>
            <p:ph/>
          </p:nvPr>
        </p:nvSpPr>
        <p:spPr>
          <a:xfrm>
            <a:off x="5338762" y="4680571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72" name="TextBox 571"/>
          <p:cNvSpPr>
            <a:spLocks noGrp="1"/>
          </p:cNvSpPr>
          <p:nvPr>
            <p:ph/>
          </p:nvPr>
        </p:nvSpPr>
        <p:spPr>
          <a:xfrm>
            <a:off x="6339523" y="4680571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78" name="TextBox 577"/>
          <p:cNvSpPr>
            <a:spLocks noGrp="1"/>
          </p:cNvSpPr>
          <p:nvPr>
            <p:ph/>
          </p:nvPr>
        </p:nvSpPr>
        <p:spPr>
          <a:xfrm>
            <a:off x="7340285" y="4680571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892466,38</a:t>
            </a:r>
            <a:r>
              <a:rPr lang="en-US" sz="800"/>
              <a:t> </a:t>
            </a:r>
          </a:p>
        </p:txBody>
      </p:sp>
      <p:sp>
        <p:nvSpPr>
          <p:cNvPr id="584" name="TextBox 583"/>
          <p:cNvSpPr>
            <a:spLocks noGrp="1"/>
          </p:cNvSpPr>
          <p:nvPr>
            <p:ph/>
          </p:nvPr>
        </p:nvSpPr>
        <p:spPr>
          <a:xfrm>
            <a:off x="8341048" y="4680571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892466,38</a:t>
            </a:r>
            <a:r>
              <a:rPr lang="en-US" sz="800"/>
              <a:t> </a:t>
            </a:r>
          </a:p>
        </p:txBody>
      </p:sp>
      <p:sp>
        <p:nvSpPr>
          <p:cNvPr id="590" name="TextBox 589"/>
          <p:cNvSpPr>
            <a:spLocks noGrp="1"/>
          </p:cNvSpPr>
          <p:nvPr>
            <p:ph/>
          </p:nvPr>
        </p:nvSpPr>
        <p:spPr>
          <a:xfrm>
            <a:off x="9341810" y="4680571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96" name="TextBox 595"/>
          <p:cNvSpPr>
            <a:spLocks noGrp="1"/>
          </p:cNvSpPr>
          <p:nvPr>
            <p:ph/>
          </p:nvPr>
        </p:nvSpPr>
        <p:spPr>
          <a:xfrm>
            <a:off x="360000" y="4680571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2" name="TextBox 601"/>
          <p:cNvSpPr>
            <a:spLocks noGrp="1"/>
          </p:cNvSpPr>
          <p:nvPr>
            <p:ph/>
          </p:nvPr>
        </p:nvSpPr>
        <p:spPr>
          <a:xfrm>
            <a:off x="360000" y="4955428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8" name="TextBox 607"/>
          <p:cNvSpPr>
            <a:spLocks noGrp="1"/>
          </p:cNvSpPr>
          <p:nvPr>
            <p:ph/>
          </p:nvPr>
        </p:nvSpPr>
        <p:spPr>
          <a:xfrm>
            <a:off x="360000" y="4955428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Оплата праці і нарахування на заробітну плату</a:t>
            </a:r>
            <a:r>
              <a:rPr lang="en-US" sz="800"/>
              <a:t> </a:t>
            </a:r>
          </a:p>
        </p:txBody>
      </p:sp>
      <p:sp>
        <p:nvSpPr>
          <p:cNvPr id="614" name="TextBox 613"/>
          <p:cNvSpPr>
            <a:spLocks noGrp="1"/>
          </p:cNvSpPr>
          <p:nvPr>
            <p:ph/>
          </p:nvPr>
        </p:nvSpPr>
        <p:spPr>
          <a:xfrm>
            <a:off x="3240000" y="4955428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2100</a:t>
            </a:r>
            <a:r>
              <a:rPr lang="en-US" sz="800"/>
              <a:t> </a:t>
            </a:r>
          </a:p>
        </p:txBody>
      </p:sp>
      <p:sp>
        <p:nvSpPr>
          <p:cNvPr id="620" name="TextBox 619"/>
          <p:cNvSpPr>
            <a:spLocks noGrp="1"/>
          </p:cNvSpPr>
          <p:nvPr>
            <p:ph/>
          </p:nvPr>
        </p:nvSpPr>
        <p:spPr>
          <a:xfrm>
            <a:off x="3870000" y="4955428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030</a:t>
            </a:r>
            <a:r>
              <a:rPr lang="en-US" sz="800"/>
              <a:t> </a:t>
            </a:r>
          </a:p>
        </p:txBody>
      </p:sp>
      <p:sp>
        <p:nvSpPr>
          <p:cNvPr id="626" name="TextBox 625"/>
          <p:cNvSpPr>
            <a:spLocks noGrp="1"/>
          </p:cNvSpPr>
          <p:nvPr>
            <p:ph/>
          </p:nvPr>
        </p:nvSpPr>
        <p:spPr>
          <a:xfrm>
            <a:off x="4338000" y="4955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3483693,00</a:t>
            </a:r>
            <a:r>
              <a:rPr lang="en-US" sz="800"/>
              <a:t> </a:t>
            </a:r>
          </a:p>
        </p:txBody>
      </p:sp>
      <p:sp>
        <p:nvSpPr>
          <p:cNvPr id="632" name="TextBox 631"/>
          <p:cNvSpPr>
            <a:spLocks noGrp="1"/>
          </p:cNvSpPr>
          <p:nvPr>
            <p:ph/>
          </p:nvPr>
        </p:nvSpPr>
        <p:spPr>
          <a:xfrm>
            <a:off x="5338762" y="4955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38" name="TextBox 637"/>
          <p:cNvSpPr>
            <a:spLocks noGrp="1"/>
          </p:cNvSpPr>
          <p:nvPr>
            <p:ph/>
          </p:nvPr>
        </p:nvSpPr>
        <p:spPr>
          <a:xfrm>
            <a:off x="6339523" y="4955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44" name="TextBox 643"/>
          <p:cNvSpPr>
            <a:spLocks noGrp="1"/>
          </p:cNvSpPr>
          <p:nvPr>
            <p:ph/>
          </p:nvPr>
        </p:nvSpPr>
        <p:spPr>
          <a:xfrm>
            <a:off x="7340285" y="4955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795333,08</a:t>
            </a:r>
            <a:r>
              <a:rPr lang="en-US" sz="800"/>
              <a:t> </a:t>
            </a:r>
          </a:p>
        </p:txBody>
      </p:sp>
      <p:sp>
        <p:nvSpPr>
          <p:cNvPr id="650" name="TextBox 649"/>
          <p:cNvSpPr>
            <a:spLocks noGrp="1"/>
          </p:cNvSpPr>
          <p:nvPr>
            <p:ph/>
          </p:nvPr>
        </p:nvSpPr>
        <p:spPr>
          <a:xfrm>
            <a:off x="8341048" y="4955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795333,08</a:t>
            </a:r>
            <a:r>
              <a:rPr lang="en-US" sz="800"/>
              <a:t> </a:t>
            </a:r>
          </a:p>
        </p:txBody>
      </p:sp>
      <p:sp>
        <p:nvSpPr>
          <p:cNvPr id="656" name="TextBox 655"/>
          <p:cNvSpPr>
            <a:spLocks noGrp="1"/>
          </p:cNvSpPr>
          <p:nvPr>
            <p:ph/>
          </p:nvPr>
        </p:nvSpPr>
        <p:spPr>
          <a:xfrm>
            <a:off x="9341810" y="4955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62" name="TextBox 661"/>
          <p:cNvSpPr>
            <a:spLocks noGrp="1"/>
          </p:cNvSpPr>
          <p:nvPr>
            <p:ph/>
          </p:nvPr>
        </p:nvSpPr>
        <p:spPr>
          <a:xfrm>
            <a:off x="360000" y="4955428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68" name="TextBox 667"/>
          <p:cNvSpPr>
            <a:spLocks noGrp="1"/>
          </p:cNvSpPr>
          <p:nvPr>
            <p:ph/>
          </p:nvPr>
        </p:nvSpPr>
        <p:spPr>
          <a:xfrm>
            <a:off x="360000" y="5109238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4" name="TextBox 673"/>
          <p:cNvSpPr>
            <a:spLocks noGrp="1"/>
          </p:cNvSpPr>
          <p:nvPr>
            <p:ph/>
          </p:nvPr>
        </p:nvSpPr>
        <p:spPr>
          <a:xfrm>
            <a:off x="360000" y="5109238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Оплата праці </a:t>
            </a:r>
            <a:r>
              <a:rPr lang="en-US" sz="800"/>
              <a:t> </a:t>
            </a:r>
          </a:p>
        </p:txBody>
      </p:sp>
      <p:sp>
        <p:nvSpPr>
          <p:cNvPr id="680" name="TextBox 679"/>
          <p:cNvSpPr>
            <a:spLocks noGrp="1"/>
          </p:cNvSpPr>
          <p:nvPr>
            <p:ph/>
          </p:nvPr>
        </p:nvSpPr>
        <p:spPr>
          <a:xfrm>
            <a:off x="3240000" y="5109238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2110</a:t>
            </a:r>
            <a:r>
              <a:rPr lang="en-US" sz="800"/>
              <a:t> </a:t>
            </a:r>
          </a:p>
        </p:txBody>
      </p:sp>
      <p:sp>
        <p:nvSpPr>
          <p:cNvPr id="686" name="TextBox 685"/>
          <p:cNvSpPr>
            <a:spLocks noGrp="1"/>
          </p:cNvSpPr>
          <p:nvPr>
            <p:ph/>
          </p:nvPr>
        </p:nvSpPr>
        <p:spPr>
          <a:xfrm>
            <a:off x="3870000" y="5109238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040</a:t>
            </a:r>
            <a:r>
              <a:rPr lang="en-US" sz="800"/>
              <a:t> </a:t>
            </a:r>
          </a:p>
        </p:txBody>
      </p:sp>
      <p:sp>
        <p:nvSpPr>
          <p:cNvPr id="692" name="TextBox 691"/>
          <p:cNvSpPr>
            <a:spLocks noGrp="1"/>
          </p:cNvSpPr>
          <p:nvPr>
            <p:ph/>
          </p:nvPr>
        </p:nvSpPr>
        <p:spPr>
          <a:xfrm>
            <a:off x="4338000" y="5109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2855486,00</a:t>
            </a:r>
            <a:r>
              <a:rPr lang="en-US" sz="800"/>
              <a:t> </a:t>
            </a:r>
          </a:p>
        </p:txBody>
      </p:sp>
      <p:sp>
        <p:nvSpPr>
          <p:cNvPr id="698" name="TextBox 697"/>
          <p:cNvSpPr>
            <a:spLocks noGrp="1"/>
          </p:cNvSpPr>
          <p:nvPr>
            <p:ph/>
          </p:nvPr>
        </p:nvSpPr>
        <p:spPr>
          <a:xfrm>
            <a:off x="5338762" y="5109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660750,00</a:t>
            </a:r>
            <a:r>
              <a:rPr lang="en-US" sz="800"/>
              <a:t> </a:t>
            </a:r>
          </a:p>
        </p:txBody>
      </p:sp>
      <p:sp>
        <p:nvSpPr>
          <p:cNvPr id="704" name="TextBox 703"/>
          <p:cNvSpPr>
            <a:spLocks noGrp="1"/>
          </p:cNvSpPr>
          <p:nvPr>
            <p:ph/>
          </p:nvPr>
        </p:nvSpPr>
        <p:spPr>
          <a:xfrm>
            <a:off x="6339523" y="5109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10" name="TextBox 709"/>
          <p:cNvSpPr>
            <a:spLocks noGrp="1"/>
          </p:cNvSpPr>
          <p:nvPr>
            <p:ph/>
          </p:nvPr>
        </p:nvSpPr>
        <p:spPr>
          <a:xfrm>
            <a:off x="7340285" y="5109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648425,88</a:t>
            </a:r>
            <a:r>
              <a:rPr lang="en-US" sz="800"/>
              <a:t> </a:t>
            </a:r>
          </a:p>
        </p:txBody>
      </p:sp>
      <p:sp>
        <p:nvSpPr>
          <p:cNvPr id="716" name="TextBox 715"/>
          <p:cNvSpPr>
            <a:spLocks noGrp="1"/>
          </p:cNvSpPr>
          <p:nvPr>
            <p:ph/>
          </p:nvPr>
        </p:nvSpPr>
        <p:spPr>
          <a:xfrm>
            <a:off x="8341048" y="5109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648425,88</a:t>
            </a:r>
            <a:r>
              <a:rPr lang="en-US" sz="800"/>
              <a:t> </a:t>
            </a:r>
          </a:p>
        </p:txBody>
      </p:sp>
      <p:sp>
        <p:nvSpPr>
          <p:cNvPr id="722" name="TextBox 721"/>
          <p:cNvSpPr>
            <a:spLocks noGrp="1"/>
          </p:cNvSpPr>
          <p:nvPr>
            <p:ph/>
          </p:nvPr>
        </p:nvSpPr>
        <p:spPr>
          <a:xfrm>
            <a:off x="9341810" y="5109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28" name="TextBox 727"/>
          <p:cNvSpPr>
            <a:spLocks noGrp="1"/>
          </p:cNvSpPr>
          <p:nvPr>
            <p:ph/>
          </p:nvPr>
        </p:nvSpPr>
        <p:spPr>
          <a:xfrm>
            <a:off x="360000" y="5109238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34" name="TextBox 733"/>
          <p:cNvSpPr>
            <a:spLocks noGrp="1"/>
          </p:cNvSpPr>
          <p:nvPr>
            <p:ph/>
          </p:nvPr>
        </p:nvSpPr>
        <p:spPr>
          <a:xfrm>
            <a:off x="360000" y="5263047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40" name="TextBox 739"/>
          <p:cNvSpPr>
            <a:spLocks noGrp="1"/>
          </p:cNvSpPr>
          <p:nvPr>
            <p:ph/>
          </p:nvPr>
        </p:nvSpPr>
        <p:spPr>
          <a:xfrm>
            <a:off x="360000" y="5263047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Заробітна плата</a:t>
            </a:r>
            <a:r>
              <a:rPr lang="en-US" sz="800"/>
              <a:t> </a:t>
            </a:r>
          </a:p>
        </p:txBody>
      </p:sp>
      <p:sp>
        <p:nvSpPr>
          <p:cNvPr id="746" name="TextBox 745"/>
          <p:cNvSpPr>
            <a:spLocks noGrp="1"/>
          </p:cNvSpPr>
          <p:nvPr>
            <p:ph/>
          </p:nvPr>
        </p:nvSpPr>
        <p:spPr>
          <a:xfrm>
            <a:off x="3240000" y="5263047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2111</a:t>
            </a:r>
            <a:r>
              <a:rPr lang="en-US" sz="800"/>
              <a:t> </a:t>
            </a:r>
          </a:p>
        </p:txBody>
      </p:sp>
      <p:sp>
        <p:nvSpPr>
          <p:cNvPr id="752" name="TextBox 751"/>
          <p:cNvSpPr>
            <a:spLocks noGrp="1"/>
          </p:cNvSpPr>
          <p:nvPr>
            <p:ph/>
          </p:nvPr>
        </p:nvSpPr>
        <p:spPr>
          <a:xfrm>
            <a:off x="3870000" y="5263047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050</a:t>
            </a:r>
            <a:r>
              <a:rPr lang="en-US" sz="800"/>
              <a:t> </a:t>
            </a:r>
          </a:p>
        </p:txBody>
      </p:sp>
      <p:sp>
        <p:nvSpPr>
          <p:cNvPr id="758" name="TextBox 757"/>
          <p:cNvSpPr>
            <a:spLocks noGrp="1"/>
          </p:cNvSpPr>
          <p:nvPr>
            <p:ph/>
          </p:nvPr>
        </p:nvSpPr>
        <p:spPr>
          <a:xfrm>
            <a:off x="4338000" y="5263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2855486,00</a:t>
            </a:r>
            <a:r>
              <a:rPr lang="en-US" sz="800"/>
              <a:t> </a:t>
            </a:r>
          </a:p>
        </p:txBody>
      </p:sp>
      <p:sp>
        <p:nvSpPr>
          <p:cNvPr id="764" name="TextBox 763"/>
          <p:cNvSpPr>
            <a:spLocks noGrp="1"/>
          </p:cNvSpPr>
          <p:nvPr>
            <p:ph/>
          </p:nvPr>
        </p:nvSpPr>
        <p:spPr>
          <a:xfrm>
            <a:off x="5338762" y="5263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70" name="TextBox 769"/>
          <p:cNvSpPr>
            <a:spLocks noGrp="1"/>
          </p:cNvSpPr>
          <p:nvPr>
            <p:ph/>
          </p:nvPr>
        </p:nvSpPr>
        <p:spPr>
          <a:xfrm>
            <a:off x="6339523" y="5263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76" name="TextBox 775"/>
          <p:cNvSpPr>
            <a:spLocks noGrp="1"/>
          </p:cNvSpPr>
          <p:nvPr>
            <p:ph/>
          </p:nvPr>
        </p:nvSpPr>
        <p:spPr>
          <a:xfrm>
            <a:off x="7340285" y="5263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648425,88</a:t>
            </a:r>
            <a:r>
              <a:rPr lang="en-US" sz="800"/>
              <a:t> </a:t>
            </a:r>
          </a:p>
        </p:txBody>
      </p:sp>
      <p:sp>
        <p:nvSpPr>
          <p:cNvPr id="782" name="TextBox 781"/>
          <p:cNvSpPr>
            <a:spLocks noGrp="1"/>
          </p:cNvSpPr>
          <p:nvPr>
            <p:ph/>
          </p:nvPr>
        </p:nvSpPr>
        <p:spPr>
          <a:xfrm>
            <a:off x="8341048" y="5263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648425,88</a:t>
            </a:r>
            <a:r>
              <a:rPr lang="en-US" sz="800"/>
              <a:t> </a:t>
            </a:r>
          </a:p>
        </p:txBody>
      </p:sp>
      <p:sp>
        <p:nvSpPr>
          <p:cNvPr id="788" name="TextBox 787"/>
          <p:cNvSpPr>
            <a:spLocks noGrp="1"/>
          </p:cNvSpPr>
          <p:nvPr>
            <p:ph/>
          </p:nvPr>
        </p:nvSpPr>
        <p:spPr>
          <a:xfrm>
            <a:off x="9341810" y="5263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94" name="TextBox 793"/>
          <p:cNvSpPr>
            <a:spLocks noGrp="1"/>
          </p:cNvSpPr>
          <p:nvPr>
            <p:ph/>
          </p:nvPr>
        </p:nvSpPr>
        <p:spPr>
          <a:xfrm>
            <a:off x="360000" y="5263047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00" name="TextBox 799"/>
          <p:cNvSpPr>
            <a:spLocks noGrp="1"/>
          </p:cNvSpPr>
          <p:nvPr>
            <p:ph/>
          </p:nvPr>
        </p:nvSpPr>
        <p:spPr>
          <a:xfrm>
            <a:off x="360000" y="5416857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06" name="TextBox 805"/>
          <p:cNvSpPr>
            <a:spLocks noGrp="1"/>
          </p:cNvSpPr>
          <p:nvPr>
            <p:ph/>
          </p:nvPr>
        </p:nvSpPr>
        <p:spPr>
          <a:xfrm>
            <a:off x="360000" y="5416857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Грошове  забезпечення військовослужбовців</a:t>
            </a:r>
            <a:r>
              <a:rPr lang="en-US" sz="800"/>
              <a:t> </a:t>
            </a:r>
          </a:p>
        </p:txBody>
      </p:sp>
      <p:sp>
        <p:nvSpPr>
          <p:cNvPr id="812" name="TextBox 811"/>
          <p:cNvSpPr>
            <a:spLocks noGrp="1"/>
          </p:cNvSpPr>
          <p:nvPr>
            <p:ph/>
          </p:nvPr>
        </p:nvSpPr>
        <p:spPr>
          <a:xfrm>
            <a:off x="3240000" y="5416857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2112</a:t>
            </a:r>
            <a:r>
              <a:rPr lang="en-US" sz="800"/>
              <a:t> </a:t>
            </a:r>
          </a:p>
        </p:txBody>
      </p:sp>
      <p:sp>
        <p:nvSpPr>
          <p:cNvPr id="818" name="TextBox 817"/>
          <p:cNvSpPr>
            <a:spLocks noGrp="1"/>
          </p:cNvSpPr>
          <p:nvPr>
            <p:ph/>
          </p:nvPr>
        </p:nvSpPr>
        <p:spPr>
          <a:xfrm>
            <a:off x="3870000" y="5416857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060</a:t>
            </a:r>
            <a:r>
              <a:rPr lang="en-US" sz="800"/>
              <a:t> </a:t>
            </a:r>
          </a:p>
        </p:txBody>
      </p:sp>
      <p:sp>
        <p:nvSpPr>
          <p:cNvPr id="824" name="TextBox 823"/>
          <p:cNvSpPr>
            <a:spLocks noGrp="1"/>
          </p:cNvSpPr>
          <p:nvPr>
            <p:ph/>
          </p:nvPr>
        </p:nvSpPr>
        <p:spPr>
          <a:xfrm>
            <a:off x="4338000" y="5416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30" name="TextBox 829"/>
          <p:cNvSpPr>
            <a:spLocks noGrp="1"/>
          </p:cNvSpPr>
          <p:nvPr>
            <p:ph/>
          </p:nvPr>
        </p:nvSpPr>
        <p:spPr>
          <a:xfrm>
            <a:off x="5338762" y="5416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36" name="TextBox 835"/>
          <p:cNvSpPr>
            <a:spLocks noGrp="1"/>
          </p:cNvSpPr>
          <p:nvPr>
            <p:ph/>
          </p:nvPr>
        </p:nvSpPr>
        <p:spPr>
          <a:xfrm>
            <a:off x="6339523" y="5416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42" name="TextBox 841"/>
          <p:cNvSpPr>
            <a:spLocks noGrp="1"/>
          </p:cNvSpPr>
          <p:nvPr>
            <p:ph/>
          </p:nvPr>
        </p:nvSpPr>
        <p:spPr>
          <a:xfrm>
            <a:off x="7340285" y="5416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48" name="TextBox 847"/>
          <p:cNvSpPr>
            <a:spLocks noGrp="1"/>
          </p:cNvSpPr>
          <p:nvPr>
            <p:ph/>
          </p:nvPr>
        </p:nvSpPr>
        <p:spPr>
          <a:xfrm>
            <a:off x="8341048" y="5416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54" name="TextBox 853"/>
          <p:cNvSpPr>
            <a:spLocks noGrp="1"/>
          </p:cNvSpPr>
          <p:nvPr>
            <p:ph/>
          </p:nvPr>
        </p:nvSpPr>
        <p:spPr>
          <a:xfrm>
            <a:off x="9341810" y="5416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60" name="TextBox 859"/>
          <p:cNvSpPr>
            <a:spLocks noGrp="1"/>
          </p:cNvSpPr>
          <p:nvPr>
            <p:ph/>
          </p:nvPr>
        </p:nvSpPr>
        <p:spPr>
          <a:xfrm>
            <a:off x="360000" y="5416857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66" name="TextBox 865"/>
          <p:cNvSpPr>
            <a:spLocks noGrp="1"/>
          </p:cNvSpPr>
          <p:nvPr>
            <p:ph/>
          </p:nvPr>
        </p:nvSpPr>
        <p:spPr>
          <a:xfrm>
            <a:off x="360000" y="557066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72" name="TextBox 871"/>
          <p:cNvSpPr>
            <a:spLocks noGrp="1"/>
          </p:cNvSpPr>
          <p:nvPr>
            <p:ph/>
          </p:nvPr>
        </p:nvSpPr>
        <p:spPr>
          <a:xfrm>
            <a:off x="360000" y="5570666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Нарахування на оплату праці</a:t>
            </a:r>
            <a:r>
              <a:rPr lang="en-US" sz="800"/>
              <a:t> </a:t>
            </a:r>
          </a:p>
        </p:txBody>
      </p:sp>
      <p:sp>
        <p:nvSpPr>
          <p:cNvPr id="878" name="TextBox 877"/>
          <p:cNvSpPr>
            <a:spLocks noGrp="1"/>
          </p:cNvSpPr>
          <p:nvPr>
            <p:ph/>
          </p:nvPr>
        </p:nvSpPr>
        <p:spPr>
          <a:xfrm>
            <a:off x="3240000" y="5570666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2120</a:t>
            </a:r>
            <a:r>
              <a:rPr lang="en-US" sz="800"/>
              <a:t> </a:t>
            </a:r>
          </a:p>
        </p:txBody>
      </p:sp>
      <p:sp>
        <p:nvSpPr>
          <p:cNvPr id="884" name="TextBox 883"/>
          <p:cNvSpPr>
            <a:spLocks noGrp="1"/>
          </p:cNvSpPr>
          <p:nvPr>
            <p:ph/>
          </p:nvPr>
        </p:nvSpPr>
        <p:spPr>
          <a:xfrm>
            <a:off x="3870000" y="5570666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070</a:t>
            </a:r>
            <a:r>
              <a:rPr lang="en-US" sz="800"/>
              <a:t> </a:t>
            </a:r>
          </a:p>
        </p:txBody>
      </p:sp>
      <p:sp>
        <p:nvSpPr>
          <p:cNvPr id="890" name="TextBox 889"/>
          <p:cNvSpPr>
            <a:spLocks noGrp="1"/>
          </p:cNvSpPr>
          <p:nvPr>
            <p:ph/>
          </p:nvPr>
        </p:nvSpPr>
        <p:spPr>
          <a:xfrm>
            <a:off x="4338000" y="5570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628207,00</a:t>
            </a:r>
            <a:r>
              <a:rPr lang="en-US" sz="800"/>
              <a:t> </a:t>
            </a:r>
          </a:p>
        </p:txBody>
      </p:sp>
      <p:sp>
        <p:nvSpPr>
          <p:cNvPr id="896" name="TextBox 895"/>
          <p:cNvSpPr>
            <a:spLocks noGrp="1"/>
          </p:cNvSpPr>
          <p:nvPr>
            <p:ph/>
          </p:nvPr>
        </p:nvSpPr>
        <p:spPr>
          <a:xfrm>
            <a:off x="5338762" y="5570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150165,00</a:t>
            </a:r>
            <a:r>
              <a:rPr lang="en-US" sz="800"/>
              <a:t> </a:t>
            </a:r>
          </a:p>
        </p:txBody>
      </p:sp>
      <p:sp>
        <p:nvSpPr>
          <p:cNvPr id="902" name="TextBox 901"/>
          <p:cNvSpPr>
            <a:spLocks noGrp="1"/>
          </p:cNvSpPr>
          <p:nvPr>
            <p:ph/>
          </p:nvPr>
        </p:nvSpPr>
        <p:spPr>
          <a:xfrm>
            <a:off x="6339523" y="5570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08" name="TextBox 907"/>
          <p:cNvSpPr>
            <a:spLocks noGrp="1"/>
          </p:cNvSpPr>
          <p:nvPr>
            <p:ph/>
          </p:nvPr>
        </p:nvSpPr>
        <p:spPr>
          <a:xfrm>
            <a:off x="7340285" y="5570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146907,20</a:t>
            </a:r>
            <a:r>
              <a:rPr lang="en-US" sz="800"/>
              <a:t> </a:t>
            </a:r>
          </a:p>
        </p:txBody>
      </p:sp>
      <p:sp>
        <p:nvSpPr>
          <p:cNvPr id="914" name="TextBox 913"/>
          <p:cNvSpPr>
            <a:spLocks noGrp="1"/>
          </p:cNvSpPr>
          <p:nvPr>
            <p:ph/>
          </p:nvPr>
        </p:nvSpPr>
        <p:spPr>
          <a:xfrm>
            <a:off x="8341048" y="5570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146907,20</a:t>
            </a:r>
            <a:r>
              <a:rPr lang="en-US" sz="800"/>
              <a:t> </a:t>
            </a:r>
          </a:p>
        </p:txBody>
      </p:sp>
      <p:sp>
        <p:nvSpPr>
          <p:cNvPr id="920" name="TextBox 919"/>
          <p:cNvSpPr>
            <a:spLocks noGrp="1"/>
          </p:cNvSpPr>
          <p:nvPr>
            <p:ph/>
          </p:nvPr>
        </p:nvSpPr>
        <p:spPr>
          <a:xfrm>
            <a:off x="9341810" y="5570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26" name="TextBox 925"/>
          <p:cNvSpPr>
            <a:spLocks noGrp="1"/>
          </p:cNvSpPr>
          <p:nvPr>
            <p:ph/>
          </p:nvPr>
        </p:nvSpPr>
        <p:spPr>
          <a:xfrm>
            <a:off x="360000" y="557066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32" name="TextBox 931"/>
          <p:cNvSpPr>
            <a:spLocks noGrp="1"/>
          </p:cNvSpPr>
          <p:nvPr>
            <p:ph/>
          </p:nvPr>
        </p:nvSpPr>
        <p:spPr>
          <a:xfrm>
            <a:off x="360000" y="572447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38" name="TextBox 937"/>
          <p:cNvSpPr>
            <a:spLocks noGrp="1"/>
          </p:cNvSpPr>
          <p:nvPr>
            <p:ph/>
          </p:nvPr>
        </p:nvSpPr>
        <p:spPr>
          <a:xfrm>
            <a:off x="360000" y="5724476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Використання товарів і послуг</a:t>
            </a:r>
            <a:r>
              <a:rPr lang="en-US" sz="800"/>
              <a:t> </a:t>
            </a:r>
          </a:p>
        </p:txBody>
      </p:sp>
      <p:sp>
        <p:nvSpPr>
          <p:cNvPr id="944" name="TextBox 943"/>
          <p:cNvSpPr>
            <a:spLocks noGrp="1"/>
          </p:cNvSpPr>
          <p:nvPr>
            <p:ph/>
          </p:nvPr>
        </p:nvSpPr>
        <p:spPr>
          <a:xfrm>
            <a:off x="3240000" y="5724476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2200</a:t>
            </a:r>
            <a:r>
              <a:rPr lang="en-US" sz="800"/>
              <a:t> </a:t>
            </a:r>
          </a:p>
        </p:txBody>
      </p:sp>
      <p:sp>
        <p:nvSpPr>
          <p:cNvPr id="950" name="TextBox 949"/>
          <p:cNvSpPr>
            <a:spLocks noGrp="1"/>
          </p:cNvSpPr>
          <p:nvPr>
            <p:ph/>
          </p:nvPr>
        </p:nvSpPr>
        <p:spPr>
          <a:xfrm>
            <a:off x="3870000" y="5724476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080</a:t>
            </a:r>
            <a:r>
              <a:rPr lang="en-US" sz="800"/>
              <a:t> </a:t>
            </a:r>
          </a:p>
        </p:txBody>
      </p:sp>
      <p:sp>
        <p:nvSpPr>
          <p:cNvPr id="956" name="TextBox 955"/>
          <p:cNvSpPr>
            <a:spLocks noGrp="1"/>
          </p:cNvSpPr>
          <p:nvPr>
            <p:ph/>
          </p:nvPr>
        </p:nvSpPr>
        <p:spPr>
          <a:xfrm>
            <a:off x="4338000" y="5724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266139,00</a:t>
            </a:r>
            <a:r>
              <a:rPr lang="en-US" sz="800"/>
              <a:t> </a:t>
            </a:r>
          </a:p>
        </p:txBody>
      </p:sp>
      <p:sp>
        <p:nvSpPr>
          <p:cNvPr id="962" name="TextBox 961"/>
          <p:cNvSpPr>
            <a:spLocks noGrp="1"/>
          </p:cNvSpPr>
          <p:nvPr>
            <p:ph/>
          </p:nvPr>
        </p:nvSpPr>
        <p:spPr>
          <a:xfrm>
            <a:off x="5338762" y="5724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68" name="TextBox 967"/>
          <p:cNvSpPr>
            <a:spLocks noGrp="1"/>
          </p:cNvSpPr>
          <p:nvPr>
            <p:ph/>
          </p:nvPr>
        </p:nvSpPr>
        <p:spPr>
          <a:xfrm>
            <a:off x="6339523" y="5724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74" name="TextBox 973"/>
          <p:cNvSpPr>
            <a:spLocks noGrp="1"/>
          </p:cNvSpPr>
          <p:nvPr>
            <p:ph/>
          </p:nvPr>
        </p:nvSpPr>
        <p:spPr>
          <a:xfrm>
            <a:off x="7340285" y="5724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97133,30</a:t>
            </a:r>
            <a:r>
              <a:rPr lang="en-US" sz="800"/>
              <a:t> </a:t>
            </a:r>
          </a:p>
        </p:txBody>
      </p:sp>
      <p:sp>
        <p:nvSpPr>
          <p:cNvPr id="980" name="TextBox 979"/>
          <p:cNvSpPr>
            <a:spLocks noGrp="1"/>
          </p:cNvSpPr>
          <p:nvPr>
            <p:ph/>
          </p:nvPr>
        </p:nvSpPr>
        <p:spPr>
          <a:xfrm>
            <a:off x="8341048" y="5724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97133,30</a:t>
            </a:r>
            <a:r>
              <a:rPr lang="en-US" sz="800"/>
              <a:t> </a:t>
            </a:r>
          </a:p>
        </p:txBody>
      </p:sp>
      <p:sp>
        <p:nvSpPr>
          <p:cNvPr id="986" name="TextBox 985"/>
          <p:cNvSpPr>
            <a:spLocks noGrp="1"/>
          </p:cNvSpPr>
          <p:nvPr>
            <p:ph/>
          </p:nvPr>
        </p:nvSpPr>
        <p:spPr>
          <a:xfrm>
            <a:off x="9341810" y="5724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92" name="TextBox 991"/>
          <p:cNvSpPr>
            <a:spLocks noGrp="1"/>
          </p:cNvSpPr>
          <p:nvPr>
            <p:ph/>
          </p:nvPr>
        </p:nvSpPr>
        <p:spPr>
          <a:xfrm>
            <a:off x="360000" y="572447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98" name="TextBox 997"/>
          <p:cNvSpPr>
            <a:spLocks noGrp="1"/>
          </p:cNvSpPr>
          <p:nvPr>
            <p:ph/>
          </p:nvPr>
        </p:nvSpPr>
        <p:spPr>
          <a:xfrm>
            <a:off x="360000" y="587828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04" name="TextBox 1003"/>
          <p:cNvSpPr>
            <a:spLocks noGrp="1"/>
          </p:cNvSpPr>
          <p:nvPr>
            <p:ph/>
          </p:nvPr>
        </p:nvSpPr>
        <p:spPr>
          <a:xfrm>
            <a:off x="360000" y="5878285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Предмети, матеріали, обладнання та інвентар</a:t>
            </a:r>
            <a:r>
              <a:rPr lang="en-US" sz="800"/>
              <a:t> </a:t>
            </a:r>
          </a:p>
        </p:txBody>
      </p:sp>
      <p:sp>
        <p:nvSpPr>
          <p:cNvPr id="1010" name="TextBox 1009"/>
          <p:cNvSpPr>
            <a:spLocks noGrp="1"/>
          </p:cNvSpPr>
          <p:nvPr>
            <p:ph/>
          </p:nvPr>
        </p:nvSpPr>
        <p:spPr>
          <a:xfrm>
            <a:off x="3240000" y="5878285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2210</a:t>
            </a:r>
            <a:r>
              <a:rPr lang="en-US" sz="800"/>
              <a:t> </a:t>
            </a:r>
          </a:p>
        </p:txBody>
      </p:sp>
      <p:sp>
        <p:nvSpPr>
          <p:cNvPr id="1016" name="TextBox 1015"/>
          <p:cNvSpPr>
            <a:spLocks noGrp="1"/>
          </p:cNvSpPr>
          <p:nvPr>
            <p:ph/>
          </p:nvPr>
        </p:nvSpPr>
        <p:spPr>
          <a:xfrm>
            <a:off x="3870000" y="5878285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090</a:t>
            </a:r>
            <a:r>
              <a:rPr lang="en-US" sz="800"/>
              <a:t> </a:t>
            </a:r>
          </a:p>
        </p:txBody>
      </p:sp>
      <p:sp>
        <p:nvSpPr>
          <p:cNvPr id="1022" name="TextBox 1021"/>
          <p:cNvSpPr>
            <a:spLocks noGrp="1"/>
          </p:cNvSpPr>
          <p:nvPr>
            <p:ph/>
          </p:nvPr>
        </p:nvSpPr>
        <p:spPr>
          <a:xfrm>
            <a:off x="4338000" y="5878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22007,00</a:t>
            </a:r>
            <a:r>
              <a:rPr lang="en-US" sz="800"/>
              <a:t> </a:t>
            </a:r>
          </a:p>
        </p:txBody>
      </p:sp>
      <p:sp>
        <p:nvSpPr>
          <p:cNvPr id="1028" name="TextBox 1027"/>
          <p:cNvSpPr>
            <a:spLocks noGrp="1"/>
          </p:cNvSpPr>
          <p:nvPr>
            <p:ph/>
          </p:nvPr>
        </p:nvSpPr>
        <p:spPr>
          <a:xfrm>
            <a:off x="5338762" y="5878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34" name="TextBox 1033"/>
          <p:cNvSpPr>
            <a:spLocks noGrp="1"/>
          </p:cNvSpPr>
          <p:nvPr>
            <p:ph/>
          </p:nvPr>
        </p:nvSpPr>
        <p:spPr>
          <a:xfrm>
            <a:off x="6339523" y="5878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40" name="TextBox 1039"/>
          <p:cNvSpPr>
            <a:spLocks noGrp="1"/>
          </p:cNvSpPr>
          <p:nvPr>
            <p:ph/>
          </p:nvPr>
        </p:nvSpPr>
        <p:spPr>
          <a:xfrm>
            <a:off x="7340285" y="5878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46" name="TextBox 1045"/>
          <p:cNvSpPr>
            <a:spLocks noGrp="1"/>
          </p:cNvSpPr>
          <p:nvPr>
            <p:ph/>
          </p:nvPr>
        </p:nvSpPr>
        <p:spPr>
          <a:xfrm>
            <a:off x="8341048" y="5878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52" name="TextBox 1051"/>
          <p:cNvSpPr>
            <a:spLocks noGrp="1"/>
          </p:cNvSpPr>
          <p:nvPr>
            <p:ph/>
          </p:nvPr>
        </p:nvSpPr>
        <p:spPr>
          <a:xfrm>
            <a:off x="9341810" y="5878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58" name="TextBox 1057"/>
          <p:cNvSpPr>
            <a:spLocks noGrp="1"/>
          </p:cNvSpPr>
          <p:nvPr>
            <p:ph/>
          </p:nvPr>
        </p:nvSpPr>
        <p:spPr>
          <a:xfrm>
            <a:off x="360000" y="587828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64" name="TextBox 1063"/>
          <p:cNvSpPr>
            <a:spLocks noGrp="1"/>
          </p:cNvSpPr>
          <p:nvPr>
            <p:ph/>
          </p:nvPr>
        </p:nvSpPr>
        <p:spPr>
          <a:xfrm>
            <a:off x="360000" y="603209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70" name="TextBox 1069"/>
          <p:cNvSpPr>
            <a:spLocks noGrp="1"/>
          </p:cNvSpPr>
          <p:nvPr>
            <p:ph/>
          </p:nvPr>
        </p:nvSpPr>
        <p:spPr>
          <a:xfrm>
            <a:off x="360000" y="6032095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Медикаменти та перев’язувальні матеріали</a:t>
            </a:r>
            <a:r>
              <a:rPr lang="en-US" sz="800"/>
              <a:t> </a:t>
            </a:r>
          </a:p>
        </p:txBody>
      </p:sp>
      <p:sp>
        <p:nvSpPr>
          <p:cNvPr id="1076" name="TextBox 1075"/>
          <p:cNvSpPr>
            <a:spLocks noGrp="1"/>
          </p:cNvSpPr>
          <p:nvPr>
            <p:ph/>
          </p:nvPr>
        </p:nvSpPr>
        <p:spPr>
          <a:xfrm>
            <a:off x="3240000" y="6032095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2220</a:t>
            </a:r>
            <a:r>
              <a:rPr lang="en-US" sz="800"/>
              <a:t> </a:t>
            </a:r>
          </a:p>
        </p:txBody>
      </p:sp>
      <p:sp>
        <p:nvSpPr>
          <p:cNvPr id="1082" name="TextBox 1081"/>
          <p:cNvSpPr>
            <a:spLocks noGrp="1"/>
          </p:cNvSpPr>
          <p:nvPr>
            <p:ph/>
          </p:nvPr>
        </p:nvSpPr>
        <p:spPr>
          <a:xfrm>
            <a:off x="3870000" y="6032095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100</a:t>
            </a:r>
            <a:r>
              <a:rPr lang="en-US" sz="800"/>
              <a:t> </a:t>
            </a:r>
          </a:p>
        </p:txBody>
      </p:sp>
      <p:sp>
        <p:nvSpPr>
          <p:cNvPr id="1088" name="TextBox 1087"/>
          <p:cNvSpPr>
            <a:spLocks noGrp="1"/>
          </p:cNvSpPr>
          <p:nvPr>
            <p:ph/>
          </p:nvPr>
        </p:nvSpPr>
        <p:spPr>
          <a:xfrm>
            <a:off x="4338000" y="6032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94" name="TextBox 1093"/>
          <p:cNvSpPr>
            <a:spLocks noGrp="1"/>
          </p:cNvSpPr>
          <p:nvPr>
            <p:ph/>
          </p:nvPr>
        </p:nvSpPr>
        <p:spPr>
          <a:xfrm>
            <a:off x="5338762" y="6032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00" name="TextBox 1099"/>
          <p:cNvSpPr>
            <a:spLocks noGrp="1"/>
          </p:cNvSpPr>
          <p:nvPr>
            <p:ph/>
          </p:nvPr>
        </p:nvSpPr>
        <p:spPr>
          <a:xfrm>
            <a:off x="6339523" y="6032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06" name="TextBox 1105"/>
          <p:cNvSpPr>
            <a:spLocks noGrp="1"/>
          </p:cNvSpPr>
          <p:nvPr>
            <p:ph/>
          </p:nvPr>
        </p:nvSpPr>
        <p:spPr>
          <a:xfrm>
            <a:off x="7340285" y="6032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12" name="TextBox 1111"/>
          <p:cNvSpPr>
            <a:spLocks noGrp="1"/>
          </p:cNvSpPr>
          <p:nvPr>
            <p:ph/>
          </p:nvPr>
        </p:nvSpPr>
        <p:spPr>
          <a:xfrm>
            <a:off x="8341048" y="6032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18" name="TextBox 1117"/>
          <p:cNvSpPr>
            <a:spLocks noGrp="1"/>
          </p:cNvSpPr>
          <p:nvPr>
            <p:ph/>
          </p:nvPr>
        </p:nvSpPr>
        <p:spPr>
          <a:xfrm>
            <a:off x="9341810" y="6032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24" name="TextBox 1123"/>
          <p:cNvSpPr>
            <a:spLocks noGrp="1"/>
          </p:cNvSpPr>
          <p:nvPr>
            <p:ph/>
          </p:nvPr>
        </p:nvSpPr>
        <p:spPr>
          <a:xfrm>
            <a:off x="360000" y="603209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pic>
        <p:nvPicPr>
          <p:cNvPr id="1130" name="Picture1130" descr="imag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50000" y="6221905"/>
            <a:ext cx="720000" cy="720000"/>
          </a:xfrm>
          <a:prstGeom prst="rect">
            <a:avLst/>
          </a:prstGeom>
          <a:noFill/>
        </p:spPr>
      </p:pic>
      <p:sp>
        <p:nvSpPr>
          <p:cNvPr id="1131" name="TextBox 1130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37" name="TextBox 1136"/>
          <p:cNvSpPr>
            <a:spLocks noGrp="1"/>
          </p:cNvSpPr>
          <p:nvPr>
            <p:ph/>
          </p:nvPr>
        </p:nvSpPr>
        <p:spPr>
          <a:xfrm>
            <a:off x="360000" y="7020000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202000000016967689</a:t>
            </a:r>
            <a:r>
              <a:rPr lang="en-US" sz="600"/>
              <a:t> </a:t>
            </a:r>
          </a:p>
        </p:txBody>
      </p:sp>
      <p:cxnSp>
        <p:nvCxnSpPr>
          <p:cNvPr id="1136" name="Straight Connector 61"/>
          <p:cNvCxnSpPr/>
          <p:nvPr/>
        </p:nvCxnSpPr>
        <p:spPr>
          <a:xfrm>
            <a:off x="360000" y="7020000"/>
            <a:ext cx="288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3" name="TextBox 1142"/>
          <p:cNvSpPr>
            <a:spLocks noGrp="1"/>
          </p:cNvSpPr>
          <p:nvPr>
            <p:ph/>
          </p:nvPr>
        </p:nvSpPr>
        <p:spPr>
          <a:xfrm>
            <a:off x="3240000" y="7020000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1142" name="Straight Connector 61"/>
          <p:cNvCxnSpPr/>
          <p:nvPr/>
        </p:nvCxnSpPr>
        <p:spPr>
          <a:xfrm>
            <a:off x="3240000" y="7020000"/>
            <a:ext cx="63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9" name="TextBox 1148"/>
          <p:cNvSpPr>
            <a:spLocks noGrp="1"/>
          </p:cNvSpPr>
          <p:nvPr>
            <p:ph/>
          </p:nvPr>
        </p:nvSpPr>
        <p:spPr>
          <a:xfrm>
            <a:off x="3870000" y="7020000"/>
            <a:ext cx="132476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АС  " Є-ЗВІТНІСТЬ "</a:t>
            </a:r>
            <a:r>
              <a:rPr lang="en-US" sz="600"/>
              <a:t> </a:t>
            </a:r>
          </a:p>
        </p:txBody>
      </p:sp>
      <p:cxnSp>
        <p:nvCxnSpPr>
          <p:cNvPr id="1148" name="Straight Connector 61"/>
          <p:cNvCxnSpPr/>
          <p:nvPr/>
        </p:nvCxnSpPr>
        <p:spPr>
          <a:xfrm>
            <a:off x="3870000" y="7020000"/>
            <a:ext cx="1324762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5" name="TextBox 1154"/>
          <p:cNvSpPr>
            <a:spLocks noGrp="1"/>
          </p:cNvSpPr>
          <p:nvPr>
            <p:ph/>
          </p:nvPr>
        </p:nvSpPr>
        <p:spPr>
          <a:xfrm>
            <a:off x="5194762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1154" name="Straight Connector 61"/>
          <p:cNvCxnSpPr/>
          <p:nvPr/>
        </p:nvCxnSpPr>
        <p:spPr>
          <a:xfrm>
            <a:off x="5194762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1" name="TextBox 1160"/>
          <p:cNvSpPr>
            <a:spLocks noGrp="1"/>
          </p:cNvSpPr>
          <p:nvPr>
            <p:ph/>
          </p:nvPr>
        </p:nvSpPr>
        <p:spPr>
          <a:xfrm>
            <a:off x="6051523" y="7020000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Кошти на реєстраційному рахунку</a:t>
            </a:r>
            <a:r>
              <a:rPr lang="en-US" sz="600"/>
              <a:t> </a:t>
            </a:r>
          </a:p>
        </p:txBody>
      </p:sp>
      <p:cxnSp>
        <p:nvCxnSpPr>
          <p:cNvPr id="1160" name="Straight Connector 61"/>
          <p:cNvCxnSpPr/>
          <p:nvPr/>
        </p:nvCxnSpPr>
        <p:spPr>
          <a:xfrm>
            <a:off x="6051523" y="7020000"/>
            <a:ext cx="1713523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7" name="TextBox 1166"/>
          <p:cNvSpPr>
            <a:spLocks noGrp="1"/>
          </p:cNvSpPr>
          <p:nvPr>
            <p:ph/>
          </p:nvPr>
        </p:nvSpPr>
        <p:spPr>
          <a:xfrm>
            <a:off x="7765048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1166" name="Straight Connector 61"/>
          <p:cNvCxnSpPr/>
          <p:nvPr/>
        </p:nvCxnSpPr>
        <p:spPr>
          <a:xfrm>
            <a:off x="7765048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3" name="TextBox 1172"/>
          <p:cNvSpPr>
            <a:spLocks noGrp="1"/>
          </p:cNvSpPr>
          <p:nvPr>
            <p:ph/>
          </p:nvPr>
        </p:nvSpPr>
        <p:spPr>
          <a:xfrm>
            <a:off x="8621810" y="7020000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ст. 1 з 4</a:t>
            </a:r>
            <a:r>
              <a:rPr lang="en-US" sz="600"/>
              <a:t> </a:t>
            </a:r>
          </a:p>
        </p:txBody>
      </p:sp>
      <p:cxnSp>
        <p:nvCxnSpPr>
          <p:cNvPr id="1172" name="Straight Connector 61"/>
          <p:cNvCxnSpPr/>
          <p:nvPr/>
        </p:nvCxnSpPr>
        <p:spPr>
          <a:xfrm>
            <a:off x="8621810" y="7020000"/>
            <a:ext cx="1713523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9" name="TextBox 1178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360000" y="360000"/>
            <a:ext cx="998257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360000" y="360000"/>
            <a:ext cx="2880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7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3240000" y="360000"/>
            <a:ext cx="630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2</a:t>
            </a:r>
            <a:r>
              <a:rPr lang="en-US" sz="7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3870000" y="360000"/>
            <a:ext cx="468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3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4338000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4</a:t>
            </a:r>
            <a:r>
              <a:rPr lang="en-US" sz="7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5338762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5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6339523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6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340285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7</a:t>
            </a:r>
            <a:r>
              <a:rPr lang="en-US" sz="700"/>
              <a:t> </a:t>
            </a:r>
          </a:p>
        </p:txBody>
      </p:sp>
      <p:sp>
        <p:nvSpPr>
          <p:cNvPr id="50" name="TextBox 49"/>
          <p:cNvSpPr>
            <a:spLocks noGrp="1"/>
          </p:cNvSpPr>
          <p:nvPr>
            <p:ph/>
          </p:nvPr>
        </p:nvSpPr>
        <p:spPr>
          <a:xfrm>
            <a:off x="8341048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8</a:t>
            </a:r>
            <a:r>
              <a:rPr lang="en-US" sz="700"/>
              <a:t> </a:t>
            </a:r>
          </a:p>
        </p:txBody>
      </p:sp>
      <p:sp>
        <p:nvSpPr>
          <p:cNvPr id="56" name="TextBox 55"/>
          <p:cNvSpPr>
            <a:spLocks noGrp="1"/>
          </p:cNvSpPr>
          <p:nvPr>
            <p:ph/>
          </p:nvPr>
        </p:nvSpPr>
        <p:spPr>
          <a:xfrm>
            <a:off x="9341810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9</a:t>
            </a:r>
            <a:r>
              <a:rPr lang="en-US" sz="700"/>
              <a:t> </a:t>
            </a:r>
          </a:p>
        </p:txBody>
      </p:sp>
      <p:sp>
        <p:nvSpPr>
          <p:cNvPr id="62" name="TextBox 61"/>
          <p:cNvSpPr>
            <a:spLocks noGrp="1"/>
          </p:cNvSpPr>
          <p:nvPr>
            <p:ph/>
          </p:nvPr>
        </p:nvSpPr>
        <p:spPr>
          <a:xfrm>
            <a:off x="360000" y="360000"/>
            <a:ext cx="998257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8" name="TextBox 67"/>
          <p:cNvSpPr>
            <a:spLocks noGrp="1"/>
          </p:cNvSpPr>
          <p:nvPr>
            <p:ph/>
          </p:nvPr>
        </p:nvSpPr>
        <p:spPr>
          <a:xfrm>
            <a:off x="360000" y="540000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4" name="TextBox 73"/>
          <p:cNvSpPr>
            <a:spLocks noGrp="1"/>
          </p:cNvSpPr>
          <p:nvPr>
            <p:ph/>
          </p:nvPr>
        </p:nvSpPr>
        <p:spPr>
          <a:xfrm>
            <a:off x="360000" y="540000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Продукти харчування</a:t>
            </a:r>
            <a:r>
              <a:rPr lang="en-US" sz="800"/>
              <a:t> </a:t>
            </a:r>
          </a:p>
        </p:txBody>
      </p:sp>
      <p:sp>
        <p:nvSpPr>
          <p:cNvPr id="80" name="TextBox 79"/>
          <p:cNvSpPr>
            <a:spLocks noGrp="1"/>
          </p:cNvSpPr>
          <p:nvPr>
            <p:ph/>
          </p:nvPr>
        </p:nvSpPr>
        <p:spPr>
          <a:xfrm>
            <a:off x="3240000" y="540000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2230</a:t>
            </a:r>
            <a:r>
              <a:rPr lang="en-US" sz="800"/>
              <a:t> </a:t>
            </a:r>
          </a:p>
        </p:txBody>
      </p:sp>
      <p:sp>
        <p:nvSpPr>
          <p:cNvPr id="86" name="TextBox 85"/>
          <p:cNvSpPr>
            <a:spLocks noGrp="1"/>
          </p:cNvSpPr>
          <p:nvPr>
            <p:ph/>
          </p:nvPr>
        </p:nvSpPr>
        <p:spPr>
          <a:xfrm>
            <a:off x="3870000" y="540000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110</a:t>
            </a:r>
            <a:r>
              <a:rPr lang="en-US" sz="800"/>
              <a:t> </a:t>
            </a:r>
          </a:p>
        </p:txBody>
      </p:sp>
      <p:sp>
        <p:nvSpPr>
          <p:cNvPr id="92" name="TextBox 91"/>
          <p:cNvSpPr>
            <a:spLocks noGrp="1"/>
          </p:cNvSpPr>
          <p:nvPr>
            <p:ph/>
          </p:nvPr>
        </p:nvSpPr>
        <p:spPr>
          <a:xfrm>
            <a:off x="4338000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8" name="TextBox 97"/>
          <p:cNvSpPr>
            <a:spLocks noGrp="1"/>
          </p:cNvSpPr>
          <p:nvPr>
            <p:ph/>
          </p:nvPr>
        </p:nvSpPr>
        <p:spPr>
          <a:xfrm>
            <a:off x="5338762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4" name="TextBox 103"/>
          <p:cNvSpPr>
            <a:spLocks noGrp="1"/>
          </p:cNvSpPr>
          <p:nvPr>
            <p:ph/>
          </p:nvPr>
        </p:nvSpPr>
        <p:spPr>
          <a:xfrm>
            <a:off x="6339523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0" name="TextBox 109"/>
          <p:cNvSpPr>
            <a:spLocks noGrp="1"/>
          </p:cNvSpPr>
          <p:nvPr>
            <p:ph/>
          </p:nvPr>
        </p:nvSpPr>
        <p:spPr>
          <a:xfrm>
            <a:off x="7340285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6" name="TextBox 115"/>
          <p:cNvSpPr>
            <a:spLocks noGrp="1"/>
          </p:cNvSpPr>
          <p:nvPr>
            <p:ph/>
          </p:nvPr>
        </p:nvSpPr>
        <p:spPr>
          <a:xfrm>
            <a:off x="8341048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2" name="TextBox 121"/>
          <p:cNvSpPr>
            <a:spLocks noGrp="1"/>
          </p:cNvSpPr>
          <p:nvPr>
            <p:ph/>
          </p:nvPr>
        </p:nvSpPr>
        <p:spPr>
          <a:xfrm>
            <a:off x="9341810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8" name="TextBox 127"/>
          <p:cNvSpPr>
            <a:spLocks noGrp="1"/>
          </p:cNvSpPr>
          <p:nvPr>
            <p:ph/>
          </p:nvPr>
        </p:nvSpPr>
        <p:spPr>
          <a:xfrm>
            <a:off x="360000" y="540000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4" name="TextBox 133"/>
          <p:cNvSpPr>
            <a:spLocks noGrp="1"/>
          </p:cNvSpPr>
          <p:nvPr>
            <p:ph/>
          </p:nvPr>
        </p:nvSpPr>
        <p:spPr>
          <a:xfrm>
            <a:off x="360000" y="693809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0" name="TextBox 139"/>
          <p:cNvSpPr>
            <a:spLocks noGrp="1"/>
          </p:cNvSpPr>
          <p:nvPr>
            <p:ph/>
          </p:nvPr>
        </p:nvSpPr>
        <p:spPr>
          <a:xfrm>
            <a:off x="360000" y="693809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Оплата послуг (крім комунальних)</a:t>
            </a:r>
            <a:r>
              <a:rPr lang="en-US" sz="800"/>
              <a:t> </a:t>
            </a:r>
          </a:p>
        </p:txBody>
      </p:sp>
      <p:sp>
        <p:nvSpPr>
          <p:cNvPr id="146" name="TextBox 145"/>
          <p:cNvSpPr>
            <a:spLocks noGrp="1"/>
          </p:cNvSpPr>
          <p:nvPr>
            <p:ph/>
          </p:nvPr>
        </p:nvSpPr>
        <p:spPr>
          <a:xfrm>
            <a:off x="3240000" y="693809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2240</a:t>
            </a:r>
            <a:r>
              <a:rPr lang="en-US" sz="800"/>
              <a:t> </a:t>
            </a:r>
          </a:p>
        </p:txBody>
      </p:sp>
      <p:sp>
        <p:nvSpPr>
          <p:cNvPr id="152" name="TextBox 151"/>
          <p:cNvSpPr>
            <a:spLocks noGrp="1"/>
          </p:cNvSpPr>
          <p:nvPr>
            <p:ph/>
          </p:nvPr>
        </p:nvSpPr>
        <p:spPr>
          <a:xfrm>
            <a:off x="3870000" y="693809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120</a:t>
            </a:r>
            <a:r>
              <a:rPr lang="en-US" sz="800"/>
              <a:t> </a:t>
            </a:r>
          </a:p>
        </p:txBody>
      </p:sp>
      <p:sp>
        <p:nvSpPr>
          <p:cNvPr id="158" name="TextBox 157"/>
          <p:cNvSpPr>
            <a:spLocks noGrp="1"/>
          </p:cNvSpPr>
          <p:nvPr>
            <p:ph/>
          </p:nvPr>
        </p:nvSpPr>
        <p:spPr>
          <a:xfrm>
            <a:off x="4338000" y="693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15596,00</a:t>
            </a:r>
            <a:r>
              <a:rPr lang="en-US" sz="800"/>
              <a:t> </a:t>
            </a:r>
          </a:p>
        </p:txBody>
      </p:sp>
      <p:sp>
        <p:nvSpPr>
          <p:cNvPr id="164" name="TextBox 163"/>
          <p:cNvSpPr>
            <a:spLocks noGrp="1"/>
          </p:cNvSpPr>
          <p:nvPr>
            <p:ph/>
          </p:nvPr>
        </p:nvSpPr>
        <p:spPr>
          <a:xfrm>
            <a:off x="5338762" y="693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70" name="TextBox 169"/>
          <p:cNvSpPr>
            <a:spLocks noGrp="1"/>
          </p:cNvSpPr>
          <p:nvPr>
            <p:ph/>
          </p:nvPr>
        </p:nvSpPr>
        <p:spPr>
          <a:xfrm>
            <a:off x="6339523" y="693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76" name="TextBox 175"/>
          <p:cNvSpPr>
            <a:spLocks noGrp="1"/>
          </p:cNvSpPr>
          <p:nvPr>
            <p:ph/>
          </p:nvPr>
        </p:nvSpPr>
        <p:spPr>
          <a:xfrm>
            <a:off x="7340285" y="693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850,00</a:t>
            </a:r>
            <a:r>
              <a:rPr lang="en-US" sz="800"/>
              <a:t> </a:t>
            </a:r>
          </a:p>
        </p:txBody>
      </p:sp>
      <p:sp>
        <p:nvSpPr>
          <p:cNvPr id="182" name="TextBox 181"/>
          <p:cNvSpPr>
            <a:spLocks noGrp="1"/>
          </p:cNvSpPr>
          <p:nvPr>
            <p:ph/>
          </p:nvPr>
        </p:nvSpPr>
        <p:spPr>
          <a:xfrm>
            <a:off x="8341048" y="693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850,00</a:t>
            </a:r>
            <a:r>
              <a:rPr lang="en-US" sz="800"/>
              <a:t> </a:t>
            </a:r>
          </a:p>
        </p:txBody>
      </p:sp>
      <p:sp>
        <p:nvSpPr>
          <p:cNvPr id="188" name="TextBox 187"/>
          <p:cNvSpPr>
            <a:spLocks noGrp="1"/>
          </p:cNvSpPr>
          <p:nvPr>
            <p:ph/>
          </p:nvPr>
        </p:nvSpPr>
        <p:spPr>
          <a:xfrm>
            <a:off x="9341810" y="693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94" name="TextBox 193"/>
          <p:cNvSpPr>
            <a:spLocks noGrp="1"/>
          </p:cNvSpPr>
          <p:nvPr>
            <p:ph/>
          </p:nvPr>
        </p:nvSpPr>
        <p:spPr>
          <a:xfrm>
            <a:off x="360000" y="693809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0" name="TextBox 199"/>
          <p:cNvSpPr>
            <a:spLocks noGrp="1"/>
          </p:cNvSpPr>
          <p:nvPr>
            <p:ph/>
          </p:nvPr>
        </p:nvSpPr>
        <p:spPr>
          <a:xfrm>
            <a:off x="360000" y="847619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6" name="TextBox 205"/>
          <p:cNvSpPr>
            <a:spLocks noGrp="1"/>
          </p:cNvSpPr>
          <p:nvPr>
            <p:ph/>
          </p:nvPr>
        </p:nvSpPr>
        <p:spPr>
          <a:xfrm>
            <a:off x="360000" y="847619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Видатки на відрядження</a:t>
            </a:r>
            <a:r>
              <a:rPr lang="en-US" sz="800"/>
              <a:t> </a:t>
            </a:r>
          </a:p>
        </p:txBody>
      </p:sp>
      <p:sp>
        <p:nvSpPr>
          <p:cNvPr id="212" name="TextBox 211"/>
          <p:cNvSpPr>
            <a:spLocks noGrp="1"/>
          </p:cNvSpPr>
          <p:nvPr>
            <p:ph/>
          </p:nvPr>
        </p:nvSpPr>
        <p:spPr>
          <a:xfrm>
            <a:off x="3240000" y="847619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2250</a:t>
            </a:r>
            <a:r>
              <a:rPr lang="en-US" sz="800"/>
              <a:t> </a:t>
            </a:r>
          </a:p>
        </p:txBody>
      </p:sp>
      <p:sp>
        <p:nvSpPr>
          <p:cNvPr id="218" name="TextBox 217"/>
          <p:cNvSpPr>
            <a:spLocks noGrp="1"/>
          </p:cNvSpPr>
          <p:nvPr>
            <p:ph/>
          </p:nvPr>
        </p:nvSpPr>
        <p:spPr>
          <a:xfrm>
            <a:off x="3870000" y="847619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130</a:t>
            </a:r>
            <a:r>
              <a:rPr lang="en-US" sz="800"/>
              <a:t> </a:t>
            </a:r>
          </a:p>
        </p:txBody>
      </p:sp>
      <p:sp>
        <p:nvSpPr>
          <p:cNvPr id="224" name="TextBox 223"/>
          <p:cNvSpPr>
            <a:spLocks noGrp="1"/>
          </p:cNvSpPr>
          <p:nvPr>
            <p:ph/>
          </p:nvPr>
        </p:nvSpPr>
        <p:spPr>
          <a:xfrm>
            <a:off x="4338000" y="847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5200,00</a:t>
            </a:r>
            <a:r>
              <a:rPr lang="en-US" sz="800"/>
              <a:t> </a:t>
            </a:r>
          </a:p>
        </p:txBody>
      </p:sp>
      <p:sp>
        <p:nvSpPr>
          <p:cNvPr id="230" name="TextBox 229"/>
          <p:cNvSpPr>
            <a:spLocks noGrp="1"/>
          </p:cNvSpPr>
          <p:nvPr>
            <p:ph/>
          </p:nvPr>
        </p:nvSpPr>
        <p:spPr>
          <a:xfrm>
            <a:off x="5338762" y="847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36" name="TextBox 235"/>
          <p:cNvSpPr>
            <a:spLocks noGrp="1"/>
          </p:cNvSpPr>
          <p:nvPr>
            <p:ph/>
          </p:nvPr>
        </p:nvSpPr>
        <p:spPr>
          <a:xfrm>
            <a:off x="6339523" y="847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42" name="TextBox 241"/>
          <p:cNvSpPr>
            <a:spLocks noGrp="1"/>
          </p:cNvSpPr>
          <p:nvPr>
            <p:ph/>
          </p:nvPr>
        </p:nvSpPr>
        <p:spPr>
          <a:xfrm>
            <a:off x="7340285" y="847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1057,00</a:t>
            </a:r>
            <a:r>
              <a:rPr lang="en-US" sz="800"/>
              <a:t> </a:t>
            </a:r>
          </a:p>
        </p:txBody>
      </p:sp>
      <p:sp>
        <p:nvSpPr>
          <p:cNvPr id="248" name="TextBox 247"/>
          <p:cNvSpPr>
            <a:spLocks noGrp="1"/>
          </p:cNvSpPr>
          <p:nvPr>
            <p:ph/>
          </p:nvPr>
        </p:nvSpPr>
        <p:spPr>
          <a:xfrm>
            <a:off x="8341048" y="847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1057,00</a:t>
            </a:r>
            <a:r>
              <a:rPr lang="en-US" sz="800"/>
              <a:t> </a:t>
            </a:r>
          </a:p>
        </p:txBody>
      </p:sp>
      <p:sp>
        <p:nvSpPr>
          <p:cNvPr id="254" name="TextBox 253"/>
          <p:cNvSpPr>
            <a:spLocks noGrp="1"/>
          </p:cNvSpPr>
          <p:nvPr>
            <p:ph/>
          </p:nvPr>
        </p:nvSpPr>
        <p:spPr>
          <a:xfrm>
            <a:off x="9341810" y="847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60" name="TextBox 259"/>
          <p:cNvSpPr>
            <a:spLocks noGrp="1"/>
          </p:cNvSpPr>
          <p:nvPr>
            <p:ph/>
          </p:nvPr>
        </p:nvSpPr>
        <p:spPr>
          <a:xfrm>
            <a:off x="360000" y="847619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6" name="TextBox 265"/>
          <p:cNvSpPr>
            <a:spLocks noGrp="1"/>
          </p:cNvSpPr>
          <p:nvPr>
            <p:ph/>
          </p:nvPr>
        </p:nvSpPr>
        <p:spPr>
          <a:xfrm>
            <a:off x="360000" y="1001428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72" name="TextBox 271"/>
          <p:cNvSpPr>
            <a:spLocks noGrp="1"/>
          </p:cNvSpPr>
          <p:nvPr>
            <p:ph/>
          </p:nvPr>
        </p:nvSpPr>
        <p:spPr>
          <a:xfrm>
            <a:off x="360000" y="1001428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Видатки та заходи спеціального призначення</a:t>
            </a:r>
            <a:r>
              <a:rPr lang="en-US" sz="800"/>
              <a:t> </a:t>
            </a:r>
          </a:p>
        </p:txBody>
      </p:sp>
      <p:sp>
        <p:nvSpPr>
          <p:cNvPr id="278" name="TextBox 277"/>
          <p:cNvSpPr>
            <a:spLocks noGrp="1"/>
          </p:cNvSpPr>
          <p:nvPr>
            <p:ph/>
          </p:nvPr>
        </p:nvSpPr>
        <p:spPr>
          <a:xfrm>
            <a:off x="3240000" y="1001428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2260</a:t>
            </a:r>
            <a:r>
              <a:rPr lang="en-US" sz="800"/>
              <a:t> </a:t>
            </a:r>
          </a:p>
        </p:txBody>
      </p:sp>
      <p:sp>
        <p:nvSpPr>
          <p:cNvPr id="284" name="TextBox 283"/>
          <p:cNvSpPr>
            <a:spLocks noGrp="1"/>
          </p:cNvSpPr>
          <p:nvPr>
            <p:ph/>
          </p:nvPr>
        </p:nvSpPr>
        <p:spPr>
          <a:xfrm>
            <a:off x="3870000" y="1001428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140</a:t>
            </a:r>
            <a:r>
              <a:rPr lang="en-US" sz="800"/>
              <a:t> </a:t>
            </a:r>
          </a:p>
        </p:txBody>
      </p:sp>
      <p:sp>
        <p:nvSpPr>
          <p:cNvPr id="290" name="TextBox 289"/>
          <p:cNvSpPr>
            <a:spLocks noGrp="1"/>
          </p:cNvSpPr>
          <p:nvPr>
            <p:ph/>
          </p:nvPr>
        </p:nvSpPr>
        <p:spPr>
          <a:xfrm>
            <a:off x="4338000" y="1001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96" name="TextBox 295"/>
          <p:cNvSpPr>
            <a:spLocks noGrp="1"/>
          </p:cNvSpPr>
          <p:nvPr>
            <p:ph/>
          </p:nvPr>
        </p:nvSpPr>
        <p:spPr>
          <a:xfrm>
            <a:off x="5338762" y="1001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02" name="TextBox 301"/>
          <p:cNvSpPr>
            <a:spLocks noGrp="1"/>
          </p:cNvSpPr>
          <p:nvPr>
            <p:ph/>
          </p:nvPr>
        </p:nvSpPr>
        <p:spPr>
          <a:xfrm>
            <a:off x="6339523" y="1001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08" name="TextBox 307"/>
          <p:cNvSpPr>
            <a:spLocks noGrp="1"/>
          </p:cNvSpPr>
          <p:nvPr>
            <p:ph/>
          </p:nvPr>
        </p:nvSpPr>
        <p:spPr>
          <a:xfrm>
            <a:off x="7340285" y="1001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14" name="TextBox 313"/>
          <p:cNvSpPr>
            <a:spLocks noGrp="1"/>
          </p:cNvSpPr>
          <p:nvPr>
            <p:ph/>
          </p:nvPr>
        </p:nvSpPr>
        <p:spPr>
          <a:xfrm>
            <a:off x="8341048" y="1001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20" name="TextBox 319"/>
          <p:cNvSpPr>
            <a:spLocks noGrp="1"/>
          </p:cNvSpPr>
          <p:nvPr>
            <p:ph/>
          </p:nvPr>
        </p:nvSpPr>
        <p:spPr>
          <a:xfrm>
            <a:off x="9341810" y="1001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26" name="TextBox 325"/>
          <p:cNvSpPr>
            <a:spLocks noGrp="1"/>
          </p:cNvSpPr>
          <p:nvPr>
            <p:ph/>
          </p:nvPr>
        </p:nvSpPr>
        <p:spPr>
          <a:xfrm>
            <a:off x="360000" y="1001428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32" name="TextBox 331"/>
          <p:cNvSpPr>
            <a:spLocks noGrp="1"/>
          </p:cNvSpPr>
          <p:nvPr>
            <p:ph/>
          </p:nvPr>
        </p:nvSpPr>
        <p:spPr>
          <a:xfrm>
            <a:off x="360000" y="1155238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38" name="TextBox 337"/>
          <p:cNvSpPr>
            <a:spLocks noGrp="1"/>
          </p:cNvSpPr>
          <p:nvPr>
            <p:ph/>
          </p:nvPr>
        </p:nvSpPr>
        <p:spPr>
          <a:xfrm>
            <a:off x="360000" y="1155238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Оплата комунальних послуг та енергоносіїв  </a:t>
            </a:r>
            <a:r>
              <a:rPr lang="en-US" sz="800"/>
              <a:t> </a:t>
            </a:r>
          </a:p>
        </p:txBody>
      </p:sp>
      <p:sp>
        <p:nvSpPr>
          <p:cNvPr id="344" name="TextBox 343"/>
          <p:cNvSpPr>
            <a:spLocks noGrp="1"/>
          </p:cNvSpPr>
          <p:nvPr>
            <p:ph/>
          </p:nvPr>
        </p:nvSpPr>
        <p:spPr>
          <a:xfrm>
            <a:off x="3240000" y="1155238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2270</a:t>
            </a:r>
            <a:r>
              <a:rPr lang="en-US" sz="800"/>
              <a:t> </a:t>
            </a:r>
          </a:p>
        </p:txBody>
      </p:sp>
      <p:sp>
        <p:nvSpPr>
          <p:cNvPr id="350" name="TextBox 349"/>
          <p:cNvSpPr>
            <a:spLocks noGrp="1"/>
          </p:cNvSpPr>
          <p:nvPr>
            <p:ph/>
          </p:nvPr>
        </p:nvSpPr>
        <p:spPr>
          <a:xfrm>
            <a:off x="3870000" y="1155238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150</a:t>
            </a:r>
            <a:r>
              <a:rPr lang="en-US" sz="800"/>
              <a:t> </a:t>
            </a:r>
          </a:p>
        </p:txBody>
      </p:sp>
      <p:sp>
        <p:nvSpPr>
          <p:cNvPr id="356" name="TextBox 355"/>
          <p:cNvSpPr>
            <a:spLocks noGrp="1"/>
          </p:cNvSpPr>
          <p:nvPr>
            <p:ph/>
          </p:nvPr>
        </p:nvSpPr>
        <p:spPr>
          <a:xfrm>
            <a:off x="4338000" y="1155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221473,00</a:t>
            </a:r>
            <a:r>
              <a:rPr lang="en-US" sz="800"/>
              <a:t> </a:t>
            </a:r>
          </a:p>
        </p:txBody>
      </p:sp>
      <p:sp>
        <p:nvSpPr>
          <p:cNvPr id="362" name="TextBox 361"/>
          <p:cNvSpPr>
            <a:spLocks noGrp="1"/>
          </p:cNvSpPr>
          <p:nvPr>
            <p:ph/>
          </p:nvPr>
        </p:nvSpPr>
        <p:spPr>
          <a:xfrm>
            <a:off x="5338762" y="1155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166180,00</a:t>
            </a:r>
            <a:r>
              <a:rPr lang="en-US" sz="800"/>
              <a:t> </a:t>
            </a:r>
          </a:p>
        </p:txBody>
      </p:sp>
      <p:sp>
        <p:nvSpPr>
          <p:cNvPr id="368" name="TextBox 367"/>
          <p:cNvSpPr>
            <a:spLocks noGrp="1"/>
          </p:cNvSpPr>
          <p:nvPr>
            <p:ph/>
          </p:nvPr>
        </p:nvSpPr>
        <p:spPr>
          <a:xfrm>
            <a:off x="6339523" y="1155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74" name="TextBox 373"/>
          <p:cNvSpPr>
            <a:spLocks noGrp="1"/>
          </p:cNvSpPr>
          <p:nvPr>
            <p:ph/>
          </p:nvPr>
        </p:nvSpPr>
        <p:spPr>
          <a:xfrm>
            <a:off x="7340285" y="1155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95226,30</a:t>
            </a:r>
            <a:r>
              <a:rPr lang="en-US" sz="800"/>
              <a:t> </a:t>
            </a:r>
          </a:p>
        </p:txBody>
      </p:sp>
      <p:sp>
        <p:nvSpPr>
          <p:cNvPr id="380" name="TextBox 379"/>
          <p:cNvSpPr>
            <a:spLocks noGrp="1"/>
          </p:cNvSpPr>
          <p:nvPr>
            <p:ph/>
          </p:nvPr>
        </p:nvSpPr>
        <p:spPr>
          <a:xfrm>
            <a:off x="8341048" y="1155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95226,30</a:t>
            </a:r>
            <a:r>
              <a:rPr lang="en-US" sz="800"/>
              <a:t> </a:t>
            </a:r>
          </a:p>
        </p:txBody>
      </p:sp>
      <p:sp>
        <p:nvSpPr>
          <p:cNvPr id="386" name="TextBox 385"/>
          <p:cNvSpPr>
            <a:spLocks noGrp="1"/>
          </p:cNvSpPr>
          <p:nvPr>
            <p:ph/>
          </p:nvPr>
        </p:nvSpPr>
        <p:spPr>
          <a:xfrm>
            <a:off x="9341810" y="1155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92" name="TextBox 391"/>
          <p:cNvSpPr>
            <a:spLocks noGrp="1"/>
          </p:cNvSpPr>
          <p:nvPr>
            <p:ph/>
          </p:nvPr>
        </p:nvSpPr>
        <p:spPr>
          <a:xfrm>
            <a:off x="360000" y="1155238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98" name="TextBox 397"/>
          <p:cNvSpPr>
            <a:spLocks noGrp="1"/>
          </p:cNvSpPr>
          <p:nvPr>
            <p:ph/>
          </p:nvPr>
        </p:nvSpPr>
        <p:spPr>
          <a:xfrm>
            <a:off x="360000" y="1309047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04" name="TextBox 403"/>
          <p:cNvSpPr>
            <a:spLocks noGrp="1"/>
          </p:cNvSpPr>
          <p:nvPr>
            <p:ph/>
          </p:nvPr>
        </p:nvSpPr>
        <p:spPr>
          <a:xfrm>
            <a:off x="360000" y="1309047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Оплата теплопостачання</a:t>
            </a:r>
            <a:r>
              <a:rPr lang="en-US" sz="800"/>
              <a:t> </a:t>
            </a:r>
          </a:p>
        </p:txBody>
      </p:sp>
      <p:sp>
        <p:nvSpPr>
          <p:cNvPr id="410" name="TextBox 409"/>
          <p:cNvSpPr>
            <a:spLocks noGrp="1"/>
          </p:cNvSpPr>
          <p:nvPr>
            <p:ph/>
          </p:nvPr>
        </p:nvSpPr>
        <p:spPr>
          <a:xfrm>
            <a:off x="3240000" y="1309047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2271</a:t>
            </a:r>
            <a:r>
              <a:rPr lang="en-US" sz="800"/>
              <a:t> </a:t>
            </a:r>
          </a:p>
        </p:txBody>
      </p:sp>
      <p:sp>
        <p:nvSpPr>
          <p:cNvPr id="416" name="TextBox 415"/>
          <p:cNvSpPr>
            <a:spLocks noGrp="1"/>
          </p:cNvSpPr>
          <p:nvPr>
            <p:ph/>
          </p:nvPr>
        </p:nvSpPr>
        <p:spPr>
          <a:xfrm>
            <a:off x="3870000" y="1309047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160</a:t>
            </a:r>
            <a:r>
              <a:rPr lang="en-US" sz="800"/>
              <a:t> </a:t>
            </a:r>
          </a:p>
        </p:txBody>
      </p:sp>
      <p:sp>
        <p:nvSpPr>
          <p:cNvPr id="422" name="TextBox 421"/>
          <p:cNvSpPr>
            <a:spLocks noGrp="1"/>
          </p:cNvSpPr>
          <p:nvPr>
            <p:ph/>
          </p:nvPr>
        </p:nvSpPr>
        <p:spPr>
          <a:xfrm>
            <a:off x="4338000" y="1309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190009,00</a:t>
            </a:r>
            <a:r>
              <a:rPr lang="en-US" sz="800"/>
              <a:t> </a:t>
            </a:r>
          </a:p>
        </p:txBody>
      </p:sp>
      <p:sp>
        <p:nvSpPr>
          <p:cNvPr id="428" name="TextBox 427"/>
          <p:cNvSpPr>
            <a:spLocks noGrp="1"/>
          </p:cNvSpPr>
          <p:nvPr>
            <p:ph/>
          </p:nvPr>
        </p:nvSpPr>
        <p:spPr>
          <a:xfrm>
            <a:off x="5338762" y="1309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434" name="TextBox 433"/>
          <p:cNvSpPr>
            <a:spLocks noGrp="1"/>
          </p:cNvSpPr>
          <p:nvPr>
            <p:ph/>
          </p:nvPr>
        </p:nvSpPr>
        <p:spPr>
          <a:xfrm>
            <a:off x="6339523" y="1309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440" name="TextBox 439"/>
          <p:cNvSpPr>
            <a:spLocks noGrp="1"/>
          </p:cNvSpPr>
          <p:nvPr>
            <p:ph/>
          </p:nvPr>
        </p:nvSpPr>
        <p:spPr>
          <a:xfrm>
            <a:off x="7340285" y="1309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90489,89</a:t>
            </a:r>
            <a:r>
              <a:rPr lang="en-US" sz="800"/>
              <a:t> </a:t>
            </a:r>
          </a:p>
        </p:txBody>
      </p:sp>
      <p:sp>
        <p:nvSpPr>
          <p:cNvPr id="446" name="TextBox 445"/>
          <p:cNvSpPr>
            <a:spLocks noGrp="1"/>
          </p:cNvSpPr>
          <p:nvPr>
            <p:ph/>
          </p:nvPr>
        </p:nvSpPr>
        <p:spPr>
          <a:xfrm>
            <a:off x="8341048" y="1309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90489,89</a:t>
            </a:r>
            <a:r>
              <a:rPr lang="en-US" sz="800"/>
              <a:t> </a:t>
            </a:r>
          </a:p>
        </p:txBody>
      </p:sp>
      <p:sp>
        <p:nvSpPr>
          <p:cNvPr id="452" name="TextBox 451"/>
          <p:cNvSpPr>
            <a:spLocks noGrp="1"/>
          </p:cNvSpPr>
          <p:nvPr>
            <p:ph/>
          </p:nvPr>
        </p:nvSpPr>
        <p:spPr>
          <a:xfrm>
            <a:off x="9341810" y="1309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458" name="TextBox 457"/>
          <p:cNvSpPr>
            <a:spLocks noGrp="1"/>
          </p:cNvSpPr>
          <p:nvPr>
            <p:ph/>
          </p:nvPr>
        </p:nvSpPr>
        <p:spPr>
          <a:xfrm>
            <a:off x="360000" y="1309047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4" name="TextBox 463"/>
          <p:cNvSpPr>
            <a:spLocks noGrp="1"/>
          </p:cNvSpPr>
          <p:nvPr>
            <p:ph/>
          </p:nvPr>
        </p:nvSpPr>
        <p:spPr>
          <a:xfrm>
            <a:off x="360000" y="1462857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70" name="TextBox 469"/>
          <p:cNvSpPr>
            <a:spLocks noGrp="1"/>
          </p:cNvSpPr>
          <p:nvPr>
            <p:ph/>
          </p:nvPr>
        </p:nvSpPr>
        <p:spPr>
          <a:xfrm>
            <a:off x="360000" y="1462857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Оплата водопостачання  та водовідведення</a:t>
            </a:r>
            <a:r>
              <a:rPr lang="en-US" sz="800"/>
              <a:t> </a:t>
            </a:r>
          </a:p>
        </p:txBody>
      </p:sp>
      <p:sp>
        <p:nvSpPr>
          <p:cNvPr id="476" name="TextBox 475"/>
          <p:cNvSpPr>
            <a:spLocks noGrp="1"/>
          </p:cNvSpPr>
          <p:nvPr>
            <p:ph/>
          </p:nvPr>
        </p:nvSpPr>
        <p:spPr>
          <a:xfrm>
            <a:off x="3240000" y="1462857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2272</a:t>
            </a:r>
            <a:r>
              <a:rPr lang="en-US" sz="800"/>
              <a:t> </a:t>
            </a:r>
          </a:p>
        </p:txBody>
      </p:sp>
      <p:sp>
        <p:nvSpPr>
          <p:cNvPr id="482" name="TextBox 481"/>
          <p:cNvSpPr>
            <a:spLocks noGrp="1"/>
          </p:cNvSpPr>
          <p:nvPr>
            <p:ph/>
          </p:nvPr>
        </p:nvSpPr>
        <p:spPr>
          <a:xfrm>
            <a:off x="3870000" y="1462857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170</a:t>
            </a:r>
            <a:r>
              <a:rPr lang="en-US" sz="800"/>
              <a:t> </a:t>
            </a:r>
          </a:p>
        </p:txBody>
      </p:sp>
      <p:sp>
        <p:nvSpPr>
          <p:cNvPr id="488" name="TextBox 487"/>
          <p:cNvSpPr>
            <a:spLocks noGrp="1"/>
          </p:cNvSpPr>
          <p:nvPr>
            <p:ph/>
          </p:nvPr>
        </p:nvSpPr>
        <p:spPr>
          <a:xfrm>
            <a:off x="4338000" y="1462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6264,00</a:t>
            </a:r>
            <a:r>
              <a:rPr lang="en-US" sz="800"/>
              <a:t> </a:t>
            </a:r>
          </a:p>
        </p:txBody>
      </p:sp>
      <p:sp>
        <p:nvSpPr>
          <p:cNvPr id="494" name="TextBox 493"/>
          <p:cNvSpPr>
            <a:spLocks noGrp="1"/>
          </p:cNvSpPr>
          <p:nvPr>
            <p:ph/>
          </p:nvPr>
        </p:nvSpPr>
        <p:spPr>
          <a:xfrm>
            <a:off x="5338762" y="1462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00" name="TextBox 499"/>
          <p:cNvSpPr>
            <a:spLocks noGrp="1"/>
          </p:cNvSpPr>
          <p:nvPr>
            <p:ph/>
          </p:nvPr>
        </p:nvSpPr>
        <p:spPr>
          <a:xfrm>
            <a:off x="6339523" y="1462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06" name="TextBox 505"/>
          <p:cNvSpPr>
            <a:spLocks noGrp="1"/>
          </p:cNvSpPr>
          <p:nvPr>
            <p:ph/>
          </p:nvPr>
        </p:nvSpPr>
        <p:spPr>
          <a:xfrm>
            <a:off x="7340285" y="1462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1309,25</a:t>
            </a:r>
            <a:r>
              <a:rPr lang="en-US" sz="800"/>
              <a:t> </a:t>
            </a:r>
          </a:p>
        </p:txBody>
      </p:sp>
      <p:sp>
        <p:nvSpPr>
          <p:cNvPr id="512" name="TextBox 511"/>
          <p:cNvSpPr>
            <a:spLocks noGrp="1"/>
          </p:cNvSpPr>
          <p:nvPr>
            <p:ph/>
          </p:nvPr>
        </p:nvSpPr>
        <p:spPr>
          <a:xfrm>
            <a:off x="8341048" y="1462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1309,25</a:t>
            </a:r>
            <a:r>
              <a:rPr lang="en-US" sz="800"/>
              <a:t> </a:t>
            </a:r>
          </a:p>
        </p:txBody>
      </p:sp>
      <p:sp>
        <p:nvSpPr>
          <p:cNvPr id="518" name="TextBox 517"/>
          <p:cNvSpPr>
            <a:spLocks noGrp="1"/>
          </p:cNvSpPr>
          <p:nvPr>
            <p:ph/>
          </p:nvPr>
        </p:nvSpPr>
        <p:spPr>
          <a:xfrm>
            <a:off x="9341810" y="1462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24" name="TextBox 523"/>
          <p:cNvSpPr>
            <a:spLocks noGrp="1"/>
          </p:cNvSpPr>
          <p:nvPr>
            <p:ph/>
          </p:nvPr>
        </p:nvSpPr>
        <p:spPr>
          <a:xfrm>
            <a:off x="360000" y="1462857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0" name="TextBox 529"/>
          <p:cNvSpPr>
            <a:spLocks noGrp="1"/>
          </p:cNvSpPr>
          <p:nvPr>
            <p:ph/>
          </p:nvPr>
        </p:nvSpPr>
        <p:spPr>
          <a:xfrm>
            <a:off x="360000" y="161666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6" name="TextBox 535"/>
          <p:cNvSpPr>
            <a:spLocks noGrp="1"/>
          </p:cNvSpPr>
          <p:nvPr>
            <p:ph/>
          </p:nvPr>
        </p:nvSpPr>
        <p:spPr>
          <a:xfrm>
            <a:off x="360000" y="1616666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Оплата електроенергії</a:t>
            </a:r>
            <a:r>
              <a:rPr lang="en-US" sz="800"/>
              <a:t> </a:t>
            </a:r>
          </a:p>
        </p:txBody>
      </p:sp>
      <p:sp>
        <p:nvSpPr>
          <p:cNvPr id="542" name="TextBox 541"/>
          <p:cNvSpPr>
            <a:spLocks noGrp="1"/>
          </p:cNvSpPr>
          <p:nvPr>
            <p:ph/>
          </p:nvPr>
        </p:nvSpPr>
        <p:spPr>
          <a:xfrm>
            <a:off x="3240000" y="1616666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2273</a:t>
            </a:r>
            <a:r>
              <a:rPr lang="en-US" sz="800"/>
              <a:t> </a:t>
            </a:r>
          </a:p>
        </p:txBody>
      </p:sp>
      <p:sp>
        <p:nvSpPr>
          <p:cNvPr id="548" name="TextBox 547"/>
          <p:cNvSpPr>
            <a:spLocks noGrp="1"/>
          </p:cNvSpPr>
          <p:nvPr>
            <p:ph/>
          </p:nvPr>
        </p:nvSpPr>
        <p:spPr>
          <a:xfrm>
            <a:off x="3870000" y="1616666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180</a:t>
            </a:r>
            <a:r>
              <a:rPr lang="en-US" sz="800"/>
              <a:t> </a:t>
            </a:r>
          </a:p>
        </p:txBody>
      </p:sp>
      <p:sp>
        <p:nvSpPr>
          <p:cNvPr id="554" name="TextBox 553"/>
          <p:cNvSpPr>
            <a:spLocks noGrp="1"/>
          </p:cNvSpPr>
          <p:nvPr>
            <p:ph/>
          </p:nvPr>
        </p:nvSpPr>
        <p:spPr>
          <a:xfrm>
            <a:off x="4338000" y="1616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25200,00</a:t>
            </a:r>
            <a:r>
              <a:rPr lang="en-US" sz="800"/>
              <a:t> </a:t>
            </a:r>
          </a:p>
        </p:txBody>
      </p:sp>
      <p:sp>
        <p:nvSpPr>
          <p:cNvPr id="560" name="TextBox 559"/>
          <p:cNvSpPr>
            <a:spLocks noGrp="1"/>
          </p:cNvSpPr>
          <p:nvPr>
            <p:ph/>
          </p:nvPr>
        </p:nvSpPr>
        <p:spPr>
          <a:xfrm>
            <a:off x="5338762" y="1616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66" name="TextBox 565"/>
          <p:cNvSpPr>
            <a:spLocks noGrp="1"/>
          </p:cNvSpPr>
          <p:nvPr>
            <p:ph/>
          </p:nvPr>
        </p:nvSpPr>
        <p:spPr>
          <a:xfrm>
            <a:off x="6339523" y="1616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72" name="TextBox 571"/>
          <p:cNvSpPr>
            <a:spLocks noGrp="1"/>
          </p:cNvSpPr>
          <p:nvPr>
            <p:ph/>
          </p:nvPr>
        </p:nvSpPr>
        <p:spPr>
          <a:xfrm>
            <a:off x="7340285" y="1616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3427,16</a:t>
            </a:r>
            <a:r>
              <a:rPr lang="en-US" sz="800"/>
              <a:t> </a:t>
            </a:r>
          </a:p>
        </p:txBody>
      </p:sp>
      <p:sp>
        <p:nvSpPr>
          <p:cNvPr id="578" name="TextBox 577"/>
          <p:cNvSpPr>
            <a:spLocks noGrp="1"/>
          </p:cNvSpPr>
          <p:nvPr>
            <p:ph/>
          </p:nvPr>
        </p:nvSpPr>
        <p:spPr>
          <a:xfrm>
            <a:off x="8341048" y="1616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3427,16</a:t>
            </a:r>
            <a:r>
              <a:rPr lang="en-US" sz="800"/>
              <a:t> </a:t>
            </a:r>
          </a:p>
        </p:txBody>
      </p:sp>
      <p:sp>
        <p:nvSpPr>
          <p:cNvPr id="584" name="TextBox 583"/>
          <p:cNvSpPr>
            <a:spLocks noGrp="1"/>
          </p:cNvSpPr>
          <p:nvPr>
            <p:ph/>
          </p:nvPr>
        </p:nvSpPr>
        <p:spPr>
          <a:xfrm>
            <a:off x="9341810" y="1616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90" name="TextBox 589"/>
          <p:cNvSpPr>
            <a:spLocks noGrp="1"/>
          </p:cNvSpPr>
          <p:nvPr>
            <p:ph/>
          </p:nvPr>
        </p:nvSpPr>
        <p:spPr>
          <a:xfrm>
            <a:off x="360000" y="161666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96" name="TextBox 595"/>
          <p:cNvSpPr>
            <a:spLocks noGrp="1"/>
          </p:cNvSpPr>
          <p:nvPr>
            <p:ph/>
          </p:nvPr>
        </p:nvSpPr>
        <p:spPr>
          <a:xfrm>
            <a:off x="360000" y="177047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2" name="TextBox 601"/>
          <p:cNvSpPr>
            <a:spLocks noGrp="1"/>
          </p:cNvSpPr>
          <p:nvPr>
            <p:ph/>
          </p:nvPr>
        </p:nvSpPr>
        <p:spPr>
          <a:xfrm>
            <a:off x="360000" y="1770476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Оплата природного газу</a:t>
            </a:r>
            <a:r>
              <a:rPr lang="en-US" sz="800"/>
              <a:t> </a:t>
            </a:r>
          </a:p>
        </p:txBody>
      </p:sp>
      <p:sp>
        <p:nvSpPr>
          <p:cNvPr id="608" name="TextBox 607"/>
          <p:cNvSpPr>
            <a:spLocks noGrp="1"/>
          </p:cNvSpPr>
          <p:nvPr>
            <p:ph/>
          </p:nvPr>
        </p:nvSpPr>
        <p:spPr>
          <a:xfrm>
            <a:off x="3240000" y="1770476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2274</a:t>
            </a:r>
            <a:r>
              <a:rPr lang="en-US" sz="800"/>
              <a:t> </a:t>
            </a:r>
          </a:p>
        </p:txBody>
      </p:sp>
      <p:sp>
        <p:nvSpPr>
          <p:cNvPr id="614" name="TextBox 613"/>
          <p:cNvSpPr>
            <a:spLocks noGrp="1"/>
          </p:cNvSpPr>
          <p:nvPr>
            <p:ph/>
          </p:nvPr>
        </p:nvSpPr>
        <p:spPr>
          <a:xfrm>
            <a:off x="3870000" y="1770476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190</a:t>
            </a:r>
            <a:r>
              <a:rPr lang="en-US" sz="800"/>
              <a:t> </a:t>
            </a:r>
          </a:p>
        </p:txBody>
      </p:sp>
      <p:sp>
        <p:nvSpPr>
          <p:cNvPr id="620" name="TextBox 619"/>
          <p:cNvSpPr>
            <a:spLocks noGrp="1"/>
          </p:cNvSpPr>
          <p:nvPr>
            <p:ph/>
          </p:nvPr>
        </p:nvSpPr>
        <p:spPr>
          <a:xfrm>
            <a:off x="4338000" y="1770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26" name="TextBox 625"/>
          <p:cNvSpPr>
            <a:spLocks noGrp="1"/>
          </p:cNvSpPr>
          <p:nvPr>
            <p:ph/>
          </p:nvPr>
        </p:nvSpPr>
        <p:spPr>
          <a:xfrm>
            <a:off x="5338762" y="1770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32" name="TextBox 631"/>
          <p:cNvSpPr>
            <a:spLocks noGrp="1"/>
          </p:cNvSpPr>
          <p:nvPr>
            <p:ph/>
          </p:nvPr>
        </p:nvSpPr>
        <p:spPr>
          <a:xfrm>
            <a:off x="6339523" y="1770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38" name="TextBox 637"/>
          <p:cNvSpPr>
            <a:spLocks noGrp="1"/>
          </p:cNvSpPr>
          <p:nvPr>
            <p:ph/>
          </p:nvPr>
        </p:nvSpPr>
        <p:spPr>
          <a:xfrm>
            <a:off x="7340285" y="1770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44" name="TextBox 643"/>
          <p:cNvSpPr>
            <a:spLocks noGrp="1"/>
          </p:cNvSpPr>
          <p:nvPr>
            <p:ph/>
          </p:nvPr>
        </p:nvSpPr>
        <p:spPr>
          <a:xfrm>
            <a:off x="8341048" y="1770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50" name="TextBox 649"/>
          <p:cNvSpPr>
            <a:spLocks noGrp="1"/>
          </p:cNvSpPr>
          <p:nvPr>
            <p:ph/>
          </p:nvPr>
        </p:nvSpPr>
        <p:spPr>
          <a:xfrm>
            <a:off x="9341810" y="1770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56" name="TextBox 655"/>
          <p:cNvSpPr>
            <a:spLocks noGrp="1"/>
          </p:cNvSpPr>
          <p:nvPr>
            <p:ph/>
          </p:nvPr>
        </p:nvSpPr>
        <p:spPr>
          <a:xfrm>
            <a:off x="360000" y="177047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62" name="TextBox 661"/>
          <p:cNvSpPr>
            <a:spLocks noGrp="1"/>
          </p:cNvSpPr>
          <p:nvPr>
            <p:ph/>
          </p:nvPr>
        </p:nvSpPr>
        <p:spPr>
          <a:xfrm>
            <a:off x="360000" y="192428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68" name="TextBox 667"/>
          <p:cNvSpPr>
            <a:spLocks noGrp="1"/>
          </p:cNvSpPr>
          <p:nvPr>
            <p:ph/>
          </p:nvPr>
        </p:nvSpPr>
        <p:spPr>
          <a:xfrm>
            <a:off x="360000" y="1924285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Оплата інших енергоносіїв та інших комунальних послуг</a:t>
            </a:r>
            <a:r>
              <a:rPr lang="en-US" sz="800"/>
              <a:t> </a:t>
            </a:r>
          </a:p>
        </p:txBody>
      </p:sp>
      <p:sp>
        <p:nvSpPr>
          <p:cNvPr id="674" name="TextBox 673"/>
          <p:cNvSpPr>
            <a:spLocks noGrp="1"/>
          </p:cNvSpPr>
          <p:nvPr>
            <p:ph/>
          </p:nvPr>
        </p:nvSpPr>
        <p:spPr>
          <a:xfrm>
            <a:off x="3240000" y="1924285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2275</a:t>
            </a:r>
            <a:r>
              <a:rPr lang="en-US" sz="800"/>
              <a:t> </a:t>
            </a:r>
          </a:p>
        </p:txBody>
      </p:sp>
      <p:sp>
        <p:nvSpPr>
          <p:cNvPr id="680" name="TextBox 679"/>
          <p:cNvSpPr>
            <a:spLocks noGrp="1"/>
          </p:cNvSpPr>
          <p:nvPr>
            <p:ph/>
          </p:nvPr>
        </p:nvSpPr>
        <p:spPr>
          <a:xfrm>
            <a:off x="3870000" y="1924285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200</a:t>
            </a:r>
            <a:r>
              <a:rPr lang="en-US" sz="800"/>
              <a:t> </a:t>
            </a:r>
          </a:p>
        </p:txBody>
      </p:sp>
      <p:sp>
        <p:nvSpPr>
          <p:cNvPr id="686" name="TextBox 685"/>
          <p:cNvSpPr>
            <a:spLocks noGrp="1"/>
          </p:cNvSpPr>
          <p:nvPr>
            <p:ph/>
          </p:nvPr>
        </p:nvSpPr>
        <p:spPr>
          <a:xfrm>
            <a:off x="4338000" y="1924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92" name="TextBox 691"/>
          <p:cNvSpPr>
            <a:spLocks noGrp="1"/>
          </p:cNvSpPr>
          <p:nvPr>
            <p:ph/>
          </p:nvPr>
        </p:nvSpPr>
        <p:spPr>
          <a:xfrm>
            <a:off x="5338762" y="1924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98" name="TextBox 697"/>
          <p:cNvSpPr>
            <a:spLocks noGrp="1"/>
          </p:cNvSpPr>
          <p:nvPr>
            <p:ph/>
          </p:nvPr>
        </p:nvSpPr>
        <p:spPr>
          <a:xfrm>
            <a:off x="6339523" y="1924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04" name="TextBox 703"/>
          <p:cNvSpPr>
            <a:spLocks noGrp="1"/>
          </p:cNvSpPr>
          <p:nvPr>
            <p:ph/>
          </p:nvPr>
        </p:nvSpPr>
        <p:spPr>
          <a:xfrm>
            <a:off x="7340285" y="1924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10" name="TextBox 709"/>
          <p:cNvSpPr>
            <a:spLocks noGrp="1"/>
          </p:cNvSpPr>
          <p:nvPr>
            <p:ph/>
          </p:nvPr>
        </p:nvSpPr>
        <p:spPr>
          <a:xfrm>
            <a:off x="8341048" y="1924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16" name="TextBox 715"/>
          <p:cNvSpPr>
            <a:spLocks noGrp="1"/>
          </p:cNvSpPr>
          <p:nvPr>
            <p:ph/>
          </p:nvPr>
        </p:nvSpPr>
        <p:spPr>
          <a:xfrm>
            <a:off x="9341810" y="1924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22" name="TextBox 721"/>
          <p:cNvSpPr>
            <a:spLocks noGrp="1"/>
          </p:cNvSpPr>
          <p:nvPr>
            <p:ph/>
          </p:nvPr>
        </p:nvSpPr>
        <p:spPr>
          <a:xfrm>
            <a:off x="360000" y="192428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28" name="TextBox 727"/>
          <p:cNvSpPr>
            <a:spLocks noGrp="1"/>
          </p:cNvSpPr>
          <p:nvPr>
            <p:ph/>
          </p:nvPr>
        </p:nvSpPr>
        <p:spPr>
          <a:xfrm>
            <a:off x="360000" y="207809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34" name="TextBox 733"/>
          <p:cNvSpPr>
            <a:spLocks noGrp="1"/>
          </p:cNvSpPr>
          <p:nvPr>
            <p:ph/>
          </p:nvPr>
        </p:nvSpPr>
        <p:spPr>
          <a:xfrm>
            <a:off x="360000" y="2078095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Оплата енергосервісу</a:t>
            </a:r>
            <a:r>
              <a:rPr lang="en-US" sz="800"/>
              <a:t> </a:t>
            </a:r>
          </a:p>
        </p:txBody>
      </p:sp>
      <p:sp>
        <p:nvSpPr>
          <p:cNvPr id="740" name="TextBox 739"/>
          <p:cNvSpPr>
            <a:spLocks noGrp="1"/>
          </p:cNvSpPr>
          <p:nvPr>
            <p:ph/>
          </p:nvPr>
        </p:nvSpPr>
        <p:spPr>
          <a:xfrm>
            <a:off x="3240000" y="2078095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2276</a:t>
            </a:r>
            <a:r>
              <a:rPr lang="en-US" sz="800"/>
              <a:t> </a:t>
            </a:r>
          </a:p>
        </p:txBody>
      </p:sp>
      <p:sp>
        <p:nvSpPr>
          <p:cNvPr id="746" name="TextBox 745"/>
          <p:cNvSpPr>
            <a:spLocks noGrp="1"/>
          </p:cNvSpPr>
          <p:nvPr>
            <p:ph/>
          </p:nvPr>
        </p:nvSpPr>
        <p:spPr>
          <a:xfrm>
            <a:off x="3870000" y="2078095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210</a:t>
            </a:r>
            <a:r>
              <a:rPr lang="en-US" sz="800"/>
              <a:t> </a:t>
            </a:r>
          </a:p>
        </p:txBody>
      </p:sp>
      <p:sp>
        <p:nvSpPr>
          <p:cNvPr id="752" name="TextBox 751"/>
          <p:cNvSpPr>
            <a:spLocks noGrp="1"/>
          </p:cNvSpPr>
          <p:nvPr>
            <p:ph/>
          </p:nvPr>
        </p:nvSpPr>
        <p:spPr>
          <a:xfrm>
            <a:off x="4338000" y="2078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58" name="TextBox 757"/>
          <p:cNvSpPr>
            <a:spLocks noGrp="1"/>
          </p:cNvSpPr>
          <p:nvPr>
            <p:ph/>
          </p:nvPr>
        </p:nvSpPr>
        <p:spPr>
          <a:xfrm>
            <a:off x="5338762" y="2078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64" name="TextBox 763"/>
          <p:cNvSpPr>
            <a:spLocks noGrp="1"/>
          </p:cNvSpPr>
          <p:nvPr>
            <p:ph/>
          </p:nvPr>
        </p:nvSpPr>
        <p:spPr>
          <a:xfrm>
            <a:off x="6339523" y="2078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70" name="TextBox 769"/>
          <p:cNvSpPr>
            <a:spLocks noGrp="1"/>
          </p:cNvSpPr>
          <p:nvPr>
            <p:ph/>
          </p:nvPr>
        </p:nvSpPr>
        <p:spPr>
          <a:xfrm>
            <a:off x="7340285" y="2078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76" name="TextBox 775"/>
          <p:cNvSpPr>
            <a:spLocks noGrp="1"/>
          </p:cNvSpPr>
          <p:nvPr>
            <p:ph/>
          </p:nvPr>
        </p:nvSpPr>
        <p:spPr>
          <a:xfrm>
            <a:off x="8341048" y="2078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82" name="TextBox 781"/>
          <p:cNvSpPr>
            <a:spLocks noGrp="1"/>
          </p:cNvSpPr>
          <p:nvPr>
            <p:ph/>
          </p:nvPr>
        </p:nvSpPr>
        <p:spPr>
          <a:xfrm>
            <a:off x="9341810" y="2078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88" name="TextBox 787"/>
          <p:cNvSpPr>
            <a:spLocks noGrp="1"/>
          </p:cNvSpPr>
          <p:nvPr>
            <p:ph/>
          </p:nvPr>
        </p:nvSpPr>
        <p:spPr>
          <a:xfrm>
            <a:off x="360000" y="207809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94" name="TextBox 793"/>
          <p:cNvSpPr>
            <a:spLocks noGrp="1"/>
          </p:cNvSpPr>
          <p:nvPr>
            <p:ph/>
          </p:nvPr>
        </p:nvSpPr>
        <p:spPr>
          <a:xfrm>
            <a:off x="360000" y="2231904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00" name="TextBox 799"/>
          <p:cNvSpPr>
            <a:spLocks noGrp="1"/>
          </p:cNvSpPr>
          <p:nvPr>
            <p:ph/>
          </p:nvPr>
        </p:nvSpPr>
        <p:spPr>
          <a:xfrm>
            <a:off x="360000" y="2231904"/>
            <a:ext cx="288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Дослідження і розробки, окремі заходи по реалізації</a:t>
            </a:r>
            <a:r>
              <a:rPr lang="en-US" sz="800"/>
              <a:t> </a:t>
            </a:r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державних (регіональних) програм</a:t>
            </a:r>
            <a:r>
              <a:rPr lang="en-US" sz="800"/>
              <a:t> </a:t>
            </a:r>
          </a:p>
        </p:txBody>
      </p:sp>
      <p:sp>
        <p:nvSpPr>
          <p:cNvPr id="806" name="TextBox 805"/>
          <p:cNvSpPr>
            <a:spLocks noGrp="1"/>
          </p:cNvSpPr>
          <p:nvPr>
            <p:ph/>
          </p:nvPr>
        </p:nvSpPr>
        <p:spPr>
          <a:xfrm>
            <a:off x="3240000" y="2231904"/>
            <a:ext cx="63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2280</a:t>
            </a:r>
            <a:r>
              <a:rPr lang="en-US" sz="800"/>
              <a:t> </a:t>
            </a:r>
          </a:p>
        </p:txBody>
      </p:sp>
      <p:sp>
        <p:nvSpPr>
          <p:cNvPr id="812" name="TextBox 811"/>
          <p:cNvSpPr>
            <a:spLocks noGrp="1"/>
          </p:cNvSpPr>
          <p:nvPr>
            <p:ph/>
          </p:nvPr>
        </p:nvSpPr>
        <p:spPr>
          <a:xfrm>
            <a:off x="3870000" y="2231904"/>
            <a:ext cx="468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220</a:t>
            </a:r>
            <a:r>
              <a:rPr lang="en-US" sz="800"/>
              <a:t> </a:t>
            </a:r>
          </a:p>
        </p:txBody>
      </p:sp>
      <p:sp>
        <p:nvSpPr>
          <p:cNvPr id="818" name="TextBox 817"/>
          <p:cNvSpPr>
            <a:spLocks noGrp="1"/>
          </p:cNvSpPr>
          <p:nvPr>
            <p:ph/>
          </p:nvPr>
        </p:nvSpPr>
        <p:spPr>
          <a:xfrm>
            <a:off x="4338000" y="2231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1863,00</a:t>
            </a:r>
            <a:r>
              <a:rPr lang="en-US" sz="800"/>
              <a:t> </a:t>
            </a:r>
          </a:p>
        </p:txBody>
      </p:sp>
      <p:sp>
        <p:nvSpPr>
          <p:cNvPr id="824" name="TextBox 823"/>
          <p:cNvSpPr>
            <a:spLocks noGrp="1"/>
          </p:cNvSpPr>
          <p:nvPr>
            <p:ph/>
          </p:nvPr>
        </p:nvSpPr>
        <p:spPr>
          <a:xfrm>
            <a:off x="5338762" y="2231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30" name="TextBox 829"/>
          <p:cNvSpPr>
            <a:spLocks noGrp="1"/>
          </p:cNvSpPr>
          <p:nvPr>
            <p:ph/>
          </p:nvPr>
        </p:nvSpPr>
        <p:spPr>
          <a:xfrm>
            <a:off x="6339523" y="2231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36" name="TextBox 835"/>
          <p:cNvSpPr>
            <a:spLocks noGrp="1"/>
          </p:cNvSpPr>
          <p:nvPr>
            <p:ph/>
          </p:nvPr>
        </p:nvSpPr>
        <p:spPr>
          <a:xfrm>
            <a:off x="7340285" y="2231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42" name="TextBox 841"/>
          <p:cNvSpPr>
            <a:spLocks noGrp="1"/>
          </p:cNvSpPr>
          <p:nvPr>
            <p:ph/>
          </p:nvPr>
        </p:nvSpPr>
        <p:spPr>
          <a:xfrm>
            <a:off x="8341048" y="2231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48" name="TextBox 847"/>
          <p:cNvSpPr>
            <a:spLocks noGrp="1"/>
          </p:cNvSpPr>
          <p:nvPr>
            <p:ph/>
          </p:nvPr>
        </p:nvSpPr>
        <p:spPr>
          <a:xfrm>
            <a:off x="9341810" y="2231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54" name="TextBox 853"/>
          <p:cNvSpPr>
            <a:spLocks noGrp="1"/>
          </p:cNvSpPr>
          <p:nvPr>
            <p:ph/>
          </p:nvPr>
        </p:nvSpPr>
        <p:spPr>
          <a:xfrm>
            <a:off x="360000" y="2231904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60" name="TextBox 859"/>
          <p:cNvSpPr>
            <a:spLocks noGrp="1"/>
          </p:cNvSpPr>
          <p:nvPr>
            <p:ph/>
          </p:nvPr>
        </p:nvSpPr>
        <p:spPr>
          <a:xfrm>
            <a:off x="360000" y="2506762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66" name="TextBox 865"/>
          <p:cNvSpPr>
            <a:spLocks noGrp="1"/>
          </p:cNvSpPr>
          <p:nvPr>
            <p:ph/>
          </p:nvPr>
        </p:nvSpPr>
        <p:spPr>
          <a:xfrm>
            <a:off x="360000" y="2506762"/>
            <a:ext cx="288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Дослідження і розробки, окремі заходи розвитку по реалізації</a:t>
            </a:r>
            <a:r>
              <a:rPr lang="en-US" sz="800"/>
              <a:t> </a:t>
            </a:r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державних   (регіональних) програм</a:t>
            </a:r>
            <a:r>
              <a:rPr lang="en-US" sz="800"/>
              <a:t> </a:t>
            </a:r>
          </a:p>
        </p:txBody>
      </p:sp>
      <p:sp>
        <p:nvSpPr>
          <p:cNvPr id="872" name="TextBox 871"/>
          <p:cNvSpPr>
            <a:spLocks noGrp="1"/>
          </p:cNvSpPr>
          <p:nvPr>
            <p:ph/>
          </p:nvPr>
        </p:nvSpPr>
        <p:spPr>
          <a:xfrm>
            <a:off x="3240000" y="2506762"/>
            <a:ext cx="63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2281</a:t>
            </a:r>
            <a:r>
              <a:rPr lang="en-US" sz="800"/>
              <a:t> </a:t>
            </a:r>
          </a:p>
        </p:txBody>
      </p:sp>
      <p:sp>
        <p:nvSpPr>
          <p:cNvPr id="878" name="TextBox 877"/>
          <p:cNvSpPr>
            <a:spLocks noGrp="1"/>
          </p:cNvSpPr>
          <p:nvPr>
            <p:ph/>
          </p:nvPr>
        </p:nvSpPr>
        <p:spPr>
          <a:xfrm>
            <a:off x="3870000" y="2506762"/>
            <a:ext cx="468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230</a:t>
            </a:r>
            <a:r>
              <a:rPr lang="en-US" sz="800"/>
              <a:t> </a:t>
            </a:r>
          </a:p>
        </p:txBody>
      </p:sp>
      <p:sp>
        <p:nvSpPr>
          <p:cNvPr id="884" name="TextBox 883"/>
          <p:cNvSpPr>
            <a:spLocks noGrp="1"/>
          </p:cNvSpPr>
          <p:nvPr>
            <p:ph/>
          </p:nvPr>
        </p:nvSpPr>
        <p:spPr>
          <a:xfrm>
            <a:off x="4338000" y="250676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90" name="TextBox 889"/>
          <p:cNvSpPr>
            <a:spLocks noGrp="1"/>
          </p:cNvSpPr>
          <p:nvPr>
            <p:ph/>
          </p:nvPr>
        </p:nvSpPr>
        <p:spPr>
          <a:xfrm>
            <a:off x="5338762" y="250676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96" name="TextBox 895"/>
          <p:cNvSpPr>
            <a:spLocks noGrp="1"/>
          </p:cNvSpPr>
          <p:nvPr>
            <p:ph/>
          </p:nvPr>
        </p:nvSpPr>
        <p:spPr>
          <a:xfrm>
            <a:off x="6339523" y="250676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02" name="TextBox 901"/>
          <p:cNvSpPr>
            <a:spLocks noGrp="1"/>
          </p:cNvSpPr>
          <p:nvPr>
            <p:ph/>
          </p:nvPr>
        </p:nvSpPr>
        <p:spPr>
          <a:xfrm>
            <a:off x="7340285" y="250676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08" name="TextBox 907"/>
          <p:cNvSpPr>
            <a:spLocks noGrp="1"/>
          </p:cNvSpPr>
          <p:nvPr>
            <p:ph/>
          </p:nvPr>
        </p:nvSpPr>
        <p:spPr>
          <a:xfrm>
            <a:off x="8341048" y="250676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14" name="TextBox 913"/>
          <p:cNvSpPr>
            <a:spLocks noGrp="1"/>
          </p:cNvSpPr>
          <p:nvPr>
            <p:ph/>
          </p:nvPr>
        </p:nvSpPr>
        <p:spPr>
          <a:xfrm>
            <a:off x="9341810" y="250676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20" name="TextBox 919"/>
          <p:cNvSpPr>
            <a:spLocks noGrp="1"/>
          </p:cNvSpPr>
          <p:nvPr>
            <p:ph/>
          </p:nvPr>
        </p:nvSpPr>
        <p:spPr>
          <a:xfrm>
            <a:off x="360000" y="2506762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26" name="TextBox 925"/>
          <p:cNvSpPr>
            <a:spLocks noGrp="1"/>
          </p:cNvSpPr>
          <p:nvPr>
            <p:ph/>
          </p:nvPr>
        </p:nvSpPr>
        <p:spPr>
          <a:xfrm>
            <a:off x="360000" y="2781619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32" name="TextBox 931"/>
          <p:cNvSpPr>
            <a:spLocks noGrp="1"/>
          </p:cNvSpPr>
          <p:nvPr>
            <p:ph/>
          </p:nvPr>
        </p:nvSpPr>
        <p:spPr>
          <a:xfrm>
            <a:off x="360000" y="2781619"/>
            <a:ext cx="288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Окремі заходи по реалізації державних (регіональних)</a:t>
            </a:r>
            <a:r>
              <a:rPr lang="en-US" sz="800"/>
              <a:t> </a:t>
            </a:r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програм, не віднесені  до заходів розвитку</a:t>
            </a:r>
            <a:r>
              <a:rPr lang="en-US" sz="800"/>
              <a:t> </a:t>
            </a:r>
          </a:p>
        </p:txBody>
      </p:sp>
      <p:sp>
        <p:nvSpPr>
          <p:cNvPr id="938" name="TextBox 937"/>
          <p:cNvSpPr>
            <a:spLocks noGrp="1"/>
          </p:cNvSpPr>
          <p:nvPr>
            <p:ph/>
          </p:nvPr>
        </p:nvSpPr>
        <p:spPr>
          <a:xfrm>
            <a:off x="3240000" y="2781619"/>
            <a:ext cx="63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2282</a:t>
            </a:r>
            <a:r>
              <a:rPr lang="en-US" sz="800"/>
              <a:t> </a:t>
            </a:r>
          </a:p>
        </p:txBody>
      </p:sp>
      <p:sp>
        <p:nvSpPr>
          <p:cNvPr id="944" name="TextBox 943"/>
          <p:cNvSpPr>
            <a:spLocks noGrp="1"/>
          </p:cNvSpPr>
          <p:nvPr>
            <p:ph/>
          </p:nvPr>
        </p:nvSpPr>
        <p:spPr>
          <a:xfrm>
            <a:off x="3870000" y="2781619"/>
            <a:ext cx="468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240</a:t>
            </a:r>
            <a:r>
              <a:rPr lang="en-US" sz="800"/>
              <a:t> </a:t>
            </a:r>
          </a:p>
        </p:txBody>
      </p:sp>
      <p:sp>
        <p:nvSpPr>
          <p:cNvPr id="950" name="TextBox 949"/>
          <p:cNvSpPr>
            <a:spLocks noGrp="1"/>
          </p:cNvSpPr>
          <p:nvPr>
            <p:ph/>
          </p:nvPr>
        </p:nvSpPr>
        <p:spPr>
          <a:xfrm>
            <a:off x="4338000" y="278161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1863,00</a:t>
            </a:r>
            <a:r>
              <a:rPr lang="en-US" sz="800"/>
              <a:t> </a:t>
            </a:r>
          </a:p>
        </p:txBody>
      </p:sp>
      <p:sp>
        <p:nvSpPr>
          <p:cNvPr id="956" name="TextBox 955"/>
          <p:cNvSpPr>
            <a:spLocks noGrp="1"/>
          </p:cNvSpPr>
          <p:nvPr>
            <p:ph/>
          </p:nvPr>
        </p:nvSpPr>
        <p:spPr>
          <a:xfrm>
            <a:off x="5338762" y="278161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1863,00</a:t>
            </a:r>
            <a:r>
              <a:rPr lang="en-US" sz="800"/>
              <a:t> </a:t>
            </a:r>
          </a:p>
        </p:txBody>
      </p:sp>
      <p:sp>
        <p:nvSpPr>
          <p:cNvPr id="962" name="TextBox 961"/>
          <p:cNvSpPr>
            <a:spLocks noGrp="1"/>
          </p:cNvSpPr>
          <p:nvPr>
            <p:ph/>
          </p:nvPr>
        </p:nvSpPr>
        <p:spPr>
          <a:xfrm>
            <a:off x="6339523" y="278161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68" name="TextBox 967"/>
          <p:cNvSpPr>
            <a:spLocks noGrp="1"/>
          </p:cNvSpPr>
          <p:nvPr>
            <p:ph/>
          </p:nvPr>
        </p:nvSpPr>
        <p:spPr>
          <a:xfrm>
            <a:off x="7340285" y="278161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74" name="TextBox 973"/>
          <p:cNvSpPr>
            <a:spLocks noGrp="1"/>
          </p:cNvSpPr>
          <p:nvPr>
            <p:ph/>
          </p:nvPr>
        </p:nvSpPr>
        <p:spPr>
          <a:xfrm>
            <a:off x="8341048" y="278161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80" name="TextBox 979"/>
          <p:cNvSpPr>
            <a:spLocks noGrp="1"/>
          </p:cNvSpPr>
          <p:nvPr>
            <p:ph/>
          </p:nvPr>
        </p:nvSpPr>
        <p:spPr>
          <a:xfrm>
            <a:off x="9341810" y="278161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86" name="TextBox 985"/>
          <p:cNvSpPr>
            <a:spLocks noGrp="1"/>
          </p:cNvSpPr>
          <p:nvPr>
            <p:ph/>
          </p:nvPr>
        </p:nvSpPr>
        <p:spPr>
          <a:xfrm>
            <a:off x="360000" y="2781619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92" name="TextBox 991"/>
          <p:cNvSpPr>
            <a:spLocks noGrp="1"/>
          </p:cNvSpPr>
          <p:nvPr>
            <p:ph/>
          </p:nvPr>
        </p:nvSpPr>
        <p:spPr>
          <a:xfrm>
            <a:off x="360000" y="305647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98" name="TextBox 997"/>
          <p:cNvSpPr>
            <a:spLocks noGrp="1"/>
          </p:cNvSpPr>
          <p:nvPr>
            <p:ph/>
          </p:nvPr>
        </p:nvSpPr>
        <p:spPr>
          <a:xfrm>
            <a:off x="360000" y="3056476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Обслуговування боргових зобов’язань </a:t>
            </a:r>
            <a:r>
              <a:rPr lang="en-US" sz="800"/>
              <a:t> </a:t>
            </a:r>
          </a:p>
        </p:txBody>
      </p:sp>
      <p:sp>
        <p:nvSpPr>
          <p:cNvPr id="1004" name="TextBox 1003"/>
          <p:cNvSpPr>
            <a:spLocks noGrp="1"/>
          </p:cNvSpPr>
          <p:nvPr>
            <p:ph/>
          </p:nvPr>
        </p:nvSpPr>
        <p:spPr>
          <a:xfrm>
            <a:off x="3240000" y="3056476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2400</a:t>
            </a:r>
            <a:r>
              <a:rPr lang="en-US" sz="800"/>
              <a:t> </a:t>
            </a:r>
          </a:p>
        </p:txBody>
      </p:sp>
      <p:sp>
        <p:nvSpPr>
          <p:cNvPr id="1010" name="TextBox 1009"/>
          <p:cNvSpPr>
            <a:spLocks noGrp="1"/>
          </p:cNvSpPr>
          <p:nvPr>
            <p:ph/>
          </p:nvPr>
        </p:nvSpPr>
        <p:spPr>
          <a:xfrm>
            <a:off x="3870000" y="3056476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250</a:t>
            </a:r>
            <a:r>
              <a:rPr lang="en-US" sz="800"/>
              <a:t> </a:t>
            </a:r>
          </a:p>
        </p:txBody>
      </p:sp>
      <p:sp>
        <p:nvSpPr>
          <p:cNvPr id="1016" name="TextBox 1015"/>
          <p:cNvSpPr>
            <a:spLocks noGrp="1"/>
          </p:cNvSpPr>
          <p:nvPr>
            <p:ph/>
          </p:nvPr>
        </p:nvSpPr>
        <p:spPr>
          <a:xfrm>
            <a:off x="4338000" y="3056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22" name="TextBox 1021"/>
          <p:cNvSpPr>
            <a:spLocks noGrp="1"/>
          </p:cNvSpPr>
          <p:nvPr>
            <p:ph/>
          </p:nvPr>
        </p:nvSpPr>
        <p:spPr>
          <a:xfrm>
            <a:off x="5338762" y="3056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28" name="TextBox 1027"/>
          <p:cNvSpPr>
            <a:spLocks noGrp="1"/>
          </p:cNvSpPr>
          <p:nvPr>
            <p:ph/>
          </p:nvPr>
        </p:nvSpPr>
        <p:spPr>
          <a:xfrm>
            <a:off x="6339523" y="3056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34" name="TextBox 1033"/>
          <p:cNvSpPr>
            <a:spLocks noGrp="1"/>
          </p:cNvSpPr>
          <p:nvPr>
            <p:ph/>
          </p:nvPr>
        </p:nvSpPr>
        <p:spPr>
          <a:xfrm>
            <a:off x="7340285" y="3056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40" name="TextBox 1039"/>
          <p:cNvSpPr>
            <a:spLocks noGrp="1"/>
          </p:cNvSpPr>
          <p:nvPr>
            <p:ph/>
          </p:nvPr>
        </p:nvSpPr>
        <p:spPr>
          <a:xfrm>
            <a:off x="8341048" y="3056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46" name="TextBox 1045"/>
          <p:cNvSpPr>
            <a:spLocks noGrp="1"/>
          </p:cNvSpPr>
          <p:nvPr>
            <p:ph/>
          </p:nvPr>
        </p:nvSpPr>
        <p:spPr>
          <a:xfrm>
            <a:off x="9341810" y="3056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52" name="TextBox 1051"/>
          <p:cNvSpPr>
            <a:spLocks noGrp="1"/>
          </p:cNvSpPr>
          <p:nvPr>
            <p:ph/>
          </p:nvPr>
        </p:nvSpPr>
        <p:spPr>
          <a:xfrm>
            <a:off x="360000" y="305647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58" name="TextBox 1057"/>
          <p:cNvSpPr>
            <a:spLocks noGrp="1"/>
          </p:cNvSpPr>
          <p:nvPr>
            <p:ph/>
          </p:nvPr>
        </p:nvSpPr>
        <p:spPr>
          <a:xfrm>
            <a:off x="360000" y="321028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64" name="TextBox 1063"/>
          <p:cNvSpPr>
            <a:spLocks noGrp="1"/>
          </p:cNvSpPr>
          <p:nvPr>
            <p:ph/>
          </p:nvPr>
        </p:nvSpPr>
        <p:spPr>
          <a:xfrm>
            <a:off x="360000" y="3210285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Обслуговування внутрішніх боргових зобов’язань </a:t>
            </a:r>
            <a:r>
              <a:rPr lang="en-US" sz="800"/>
              <a:t> </a:t>
            </a:r>
          </a:p>
        </p:txBody>
      </p:sp>
      <p:sp>
        <p:nvSpPr>
          <p:cNvPr id="1070" name="TextBox 1069"/>
          <p:cNvSpPr>
            <a:spLocks noGrp="1"/>
          </p:cNvSpPr>
          <p:nvPr>
            <p:ph/>
          </p:nvPr>
        </p:nvSpPr>
        <p:spPr>
          <a:xfrm>
            <a:off x="3240000" y="3210285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2410</a:t>
            </a:r>
            <a:r>
              <a:rPr lang="en-US" sz="800"/>
              <a:t> </a:t>
            </a:r>
          </a:p>
        </p:txBody>
      </p:sp>
      <p:sp>
        <p:nvSpPr>
          <p:cNvPr id="1076" name="TextBox 1075"/>
          <p:cNvSpPr>
            <a:spLocks noGrp="1"/>
          </p:cNvSpPr>
          <p:nvPr>
            <p:ph/>
          </p:nvPr>
        </p:nvSpPr>
        <p:spPr>
          <a:xfrm>
            <a:off x="3870000" y="3210285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260</a:t>
            </a:r>
            <a:r>
              <a:rPr lang="en-US" sz="800"/>
              <a:t> </a:t>
            </a:r>
          </a:p>
        </p:txBody>
      </p:sp>
      <p:sp>
        <p:nvSpPr>
          <p:cNvPr id="1082" name="TextBox 1081"/>
          <p:cNvSpPr>
            <a:spLocks noGrp="1"/>
          </p:cNvSpPr>
          <p:nvPr>
            <p:ph/>
          </p:nvPr>
        </p:nvSpPr>
        <p:spPr>
          <a:xfrm>
            <a:off x="4338000" y="3210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88" name="TextBox 1087"/>
          <p:cNvSpPr>
            <a:spLocks noGrp="1"/>
          </p:cNvSpPr>
          <p:nvPr>
            <p:ph/>
          </p:nvPr>
        </p:nvSpPr>
        <p:spPr>
          <a:xfrm>
            <a:off x="5338762" y="3210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94" name="TextBox 1093"/>
          <p:cNvSpPr>
            <a:spLocks noGrp="1"/>
          </p:cNvSpPr>
          <p:nvPr>
            <p:ph/>
          </p:nvPr>
        </p:nvSpPr>
        <p:spPr>
          <a:xfrm>
            <a:off x="6339523" y="3210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00" name="TextBox 1099"/>
          <p:cNvSpPr>
            <a:spLocks noGrp="1"/>
          </p:cNvSpPr>
          <p:nvPr>
            <p:ph/>
          </p:nvPr>
        </p:nvSpPr>
        <p:spPr>
          <a:xfrm>
            <a:off x="7340285" y="3210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06" name="TextBox 1105"/>
          <p:cNvSpPr>
            <a:spLocks noGrp="1"/>
          </p:cNvSpPr>
          <p:nvPr>
            <p:ph/>
          </p:nvPr>
        </p:nvSpPr>
        <p:spPr>
          <a:xfrm>
            <a:off x="8341048" y="3210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12" name="TextBox 1111"/>
          <p:cNvSpPr>
            <a:spLocks noGrp="1"/>
          </p:cNvSpPr>
          <p:nvPr>
            <p:ph/>
          </p:nvPr>
        </p:nvSpPr>
        <p:spPr>
          <a:xfrm>
            <a:off x="9341810" y="3210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18" name="TextBox 1117"/>
          <p:cNvSpPr>
            <a:spLocks noGrp="1"/>
          </p:cNvSpPr>
          <p:nvPr>
            <p:ph/>
          </p:nvPr>
        </p:nvSpPr>
        <p:spPr>
          <a:xfrm>
            <a:off x="360000" y="321028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24" name="TextBox 1123"/>
          <p:cNvSpPr>
            <a:spLocks noGrp="1"/>
          </p:cNvSpPr>
          <p:nvPr>
            <p:ph/>
          </p:nvPr>
        </p:nvSpPr>
        <p:spPr>
          <a:xfrm>
            <a:off x="360000" y="336409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30" name="TextBox 1129"/>
          <p:cNvSpPr>
            <a:spLocks noGrp="1"/>
          </p:cNvSpPr>
          <p:nvPr>
            <p:ph/>
          </p:nvPr>
        </p:nvSpPr>
        <p:spPr>
          <a:xfrm>
            <a:off x="360000" y="3364095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Обслуговування зовнішніх боргових зобов’язань </a:t>
            </a:r>
            <a:r>
              <a:rPr lang="en-US" sz="800"/>
              <a:t> </a:t>
            </a:r>
          </a:p>
        </p:txBody>
      </p:sp>
      <p:sp>
        <p:nvSpPr>
          <p:cNvPr id="1136" name="TextBox 1135"/>
          <p:cNvSpPr>
            <a:spLocks noGrp="1"/>
          </p:cNvSpPr>
          <p:nvPr>
            <p:ph/>
          </p:nvPr>
        </p:nvSpPr>
        <p:spPr>
          <a:xfrm>
            <a:off x="3240000" y="3364095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2420</a:t>
            </a:r>
            <a:r>
              <a:rPr lang="en-US" sz="800"/>
              <a:t> </a:t>
            </a:r>
          </a:p>
        </p:txBody>
      </p:sp>
      <p:sp>
        <p:nvSpPr>
          <p:cNvPr id="1142" name="TextBox 1141"/>
          <p:cNvSpPr>
            <a:spLocks noGrp="1"/>
          </p:cNvSpPr>
          <p:nvPr>
            <p:ph/>
          </p:nvPr>
        </p:nvSpPr>
        <p:spPr>
          <a:xfrm>
            <a:off x="3870000" y="3364095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270</a:t>
            </a:r>
            <a:r>
              <a:rPr lang="en-US" sz="800"/>
              <a:t> </a:t>
            </a:r>
          </a:p>
        </p:txBody>
      </p:sp>
      <p:sp>
        <p:nvSpPr>
          <p:cNvPr id="1148" name="TextBox 1147"/>
          <p:cNvSpPr>
            <a:spLocks noGrp="1"/>
          </p:cNvSpPr>
          <p:nvPr>
            <p:ph/>
          </p:nvPr>
        </p:nvSpPr>
        <p:spPr>
          <a:xfrm>
            <a:off x="4338000" y="3364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54" name="TextBox 1153"/>
          <p:cNvSpPr>
            <a:spLocks noGrp="1"/>
          </p:cNvSpPr>
          <p:nvPr>
            <p:ph/>
          </p:nvPr>
        </p:nvSpPr>
        <p:spPr>
          <a:xfrm>
            <a:off x="5338762" y="3364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60" name="TextBox 1159"/>
          <p:cNvSpPr>
            <a:spLocks noGrp="1"/>
          </p:cNvSpPr>
          <p:nvPr>
            <p:ph/>
          </p:nvPr>
        </p:nvSpPr>
        <p:spPr>
          <a:xfrm>
            <a:off x="6339523" y="3364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66" name="TextBox 1165"/>
          <p:cNvSpPr>
            <a:spLocks noGrp="1"/>
          </p:cNvSpPr>
          <p:nvPr>
            <p:ph/>
          </p:nvPr>
        </p:nvSpPr>
        <p:spPr>
          <a:xfrm>
            <a:off x="7340285" y="3364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72" name="TextBox 1171"/>
          <p:cNvSpPr>
            <a:spLocks noGrp="1"/>
          </p:cNvSpPr>
          <p:nvPr>
            <p:ph/>
          </p:nvPr>
        </p:nvSpPr>
        <p:spPr>
          <a:xfrm>
            <a:off x="8341048" y="3364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78" name="TextBox 1177"/>
          <p:cNvSpPr>
            <a:spLocks noGrp="1"/>
          </p:cNvSpPr>
          <p:nvPr>
            <p:ph/>
          </p:nvPr>
        </p:nvSpPr>
        <p:spPr>
          <a:xfrm>
            <a:off x="9341810" y="3364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84" name="TextBox 1183"/>
          <p:cNvSpPr>
            <a:spLocks noGrp="1"/>
          </p:cNvSpPr>
          <p:nvPr>
            <p:ph/>
          </p:nvPr>
        </p:nvSpPr>
        <p:spPr>
          <a:xfrm>
            <a:off x="360000" y="336409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90" name="TextBox 1189"/>
          <p:cNvSpPr>
            <a:spLocks noGrp="1"/>
          </p:cNvSpPr>
          <p:nvPr>
            <p:ph/>
          </p:nvPr>
        </p:nvSpPr>
        <p:spPr>
          <a:xfrm>
            <a:off x="360000" y="3517904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96" name="TextBox 1195"/>
          <p:cNvSpPr>
            <a:spLocks noGrp="1"/>
          </p:cNvSpPr>
          <p:nvPr>
            <p:ph/>
          </p:nvPr>
        </p:nvSpPr>
        <p:spPr>
          <a:xfrm>
            <a:off x="360000" y="3517904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Поточні трансферти</a:t>
            </a:r>
            <a:r>
              <a:rPr lang="en-US" sz="800"/>
              <a:t> </a:t>
            </a:r>
          </a:p>
        </p:txBody>
      </p:sp>
      <p:sp>
        <p:nvSpPr>
          <p:cNvPr id="1202" name="TextBox 1201"/>
          <p:cNvSpPr>
            <a:spLocks noGrp="1"/>
          </p:cNvSpPr>
          <p:nvPr>
            <p:ph/>
          </p:nvPr>
        </p:nvSpPr>
        <p:spPr>
          <a:xfrm>
            <a:off x="3240000" y="3517904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2600</a:t>
            </a:r>
            <a:r>
              <a:rPr lang="en-US" sz="800"/>
              <a:t> </a:t>
            </a:r>
          </a:p>
        </p:txBody>
      </p:sp>
      <p:sp>
        <p:nvSpPr>
          <p:cNvPr id="1208" name="TextBox 1207"/>
          <p:cNvSpPr>
            <a:spLocks noGrp="1"/>
          </p:cNvSpPr>
          <p:nvPr>
            <p:ph/>
          </p:nvPr>
        </p:nvSpPr>
        <p:spPr>
          <a:xfrm>
            <a:off x="3870000" y="3517904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280</a:t>
            </a:r>
            <a:r>
              <a:rPr lang="en-US" sz="800"/>
              <a:t> </a:t>
            </a:r>
          </a:p>
        </p:txBody>
      </p:sp>
      <p:sp>
        <p:nvSpPr>
          <p:cNvPr id="1214" name="TextBox 1213"/>
          <p:cNvSpPr>
            <a:spLocks noGrp="1"/>
          </p:cNvSpPr>
          <p:nvPr>
            <p:ph/>
          </p:nvPr>
        </p:nvSpPr>
        <p:spPr>
          <a:xfrm>
            <a:off x="4338000" y="351790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20" name="TextBox 1219"/>
          <p:cNvSpPr>
            <a:spLocks noGrp="1"/>
          </p:cNvSpPr>
          <p:nvPr>
            <p:ph/>
          </p:nvPr>
        </p:nvSpPr>
        <p:spPr>
          <a:xfrm>
            <a:off x="5338762" y="351790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26" name="TextBox 1225"/>
          <p:cNvSpPr>
            <a:spLocks noGrp="1"/>
          </p:cNvSpPr>
          <p:nvPr>
            <p:ph/>
          </p:nvPr>
        </p:nvSpPr>
        <p:spPr>
          <a:xfrm>
            <a:off x="6339523" y="351790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32" name="TextBox 1231"/>
          <p:cNvSpPr>
            <a:spLocks noGrp="1"/>
          </p:cNvSpPr>
          <p:nvPr>
            <p:ph/>
          </p:nvPr>
        </p:nvSpPr>
        <p:spPr>
          <a:xfrm>
            <a:off x="7340285" y="351790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38" name="TextBox 1237"/>
          <p:cNvSpPr>
            <a:spLocks noGrp="1"/>
          </p:cNvSpPr>
          <p:nvPr>
            <p:ph/>
          </p:nvPr>
        </p:nvSpPr>
        <p:spPr>
          <a:xfrm>
            <a:off x="8341048" y="351790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44" name="TextBox 1243"/>
          <p:cNvSpPr>
            <a:spLocks noGrp="1"/>
          </p:cNvSpPr>
          <p:nvPr>
            <p:ph/>
          </p:nvPr>
        </p:nvSpPr>
        <p:spPr>
          <a:xfrm>
            <a:off x="9341810" y="351790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50" name="TextBox 1249"/>
          <p:cNvSpPr>
            <a:spLocks noGrp="1"/>
          </p:cNvSpPr>
          <p:nvPr>
            <p:ph/>
          </p:nvPr>
        </p:nvSpPr>
        <p:spPr>
          <a:xfrm>
            <a:off x="360000" y="3517904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56" name="TextBox 1255"/>
          <p:cNvSpPr>
            <a:spLocks noGrp="1"/>
          </p:cNvSpPr>
          <p:nvPr>
            <p:ph/>
          </p:nvPr>
        </p:nvSpPr>
        <p:spPr>
          <a:xfrm>
            <a:off x="360000" y="3671714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62" name="TextBox 1261"/>
          <p:cNvSpPr>
            <a:spLocks noGrp="1"/>
          </p:cNvSpPr>
          <p:nvPr>
            <p:ph/>
          </p:nvPr>
        </p:nvSpPr>
        <p:spPr>
          <a:xfrm>
            <a:off x="360000" y="3671714"/>
            <a:ext cx="288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Субсидії та поточні трансферти підприємствам</a:t>
            </a:r>
            <a:r>
              <a:rPr lang="en-US" sz="800"/>
              <a:t> </a:t>
            </a:r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(установам, організаціям)</a:t>
            </a:r>
            <a:r>
              <a:rPr lang="en-US" sz="800"/>
              <a:t> </a:t>
            </a:r>
          </a:p>
        </p:txBody>
      </p:sp>
      <p:sp>
        <p:nvSpPr>
          <p:cNvPr id="1268" name="TextBox 1267"/>
          <p:cNvSpPr>
            <a:spLocks noGrp="1"/>
          </p:cNvSpPr>
          <p:nvPr>
            <p:ph/>
          </p:nvPr>
        </p:nvSpPr>
        <p:spPr>
          <a:xfrm>
            <a:off x="3240000" y="3671714"/>
            <a:ext cx="63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2610</a:t>
            </a:r>
            <a:r>
              <a:rPr lang="en-US" sz="800"/>
              <a:t> </a:t>
            </a:r>
          </a:p>
        </p:txBody>
      </p:sp>
      <p:sp>
        <p:nvSpPr>
          <p:cNvPr id="1274" name="TextBox 1273"/>
          <p:cNvSpPr>
            <a:spLocks noGrp="1"/>
          </p:cNvSpPr>
          <p:nvPr>
            <p:ph/>
          </p:nvPr>
        </p:nvSpPr>
        <p:spPr>
          <a:xfrm>
            <a:off x="3870000" y="3671714"/>
            <a:ext cx="468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290</a:t>
            </a:r>
            <a:r>
              <a:rPr lang="en-US" sz="800"/>
              <a:t> </a:t>
            </a:r>
          </a:p>
        </p:txBody>
      </p:sp>
      <p:sp>
        <p:nvSpPr>
          <p:cNvPr id="1280" name="TextBox 1279"/>
          <p:cNvSpPr>
            <a:spLocks noGrp="1"/>
          </p:cNvSpPr>
          <p:nvPr>
            <p:ph/>
          </p:nvPr>
        </p:nvSpPr>
        <p:spPr>
          <a:xfrm>
            <a:off x="4338000" y="367171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86" name="TextBox 1285"/>
          <p:cNvSpPr>
            <a:spLocks noGrp="1"/>
          </p:cNvSpPr>
          <p:nvPr>
            <p:ph/>
          </p:nvPr>
        </p:nvSpPr>
        <p:spPr>
          <a:xfrm>
            <a:off x="5338762" y="367171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92" name="TextBox 1291"/>
          <p:cNvSpPr>
            <a:spLocks noGrp="1"/>
          </p:cNvSpPr>
          <p:nvPr>
            <p:ph/>
          </p:nvPr>
        </p:nvSpPr>
        <p:spPr>
          <a:xfrm>
            <a:off x="6339523" y="367171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98" name="TextBox 1297"/>
          <p:cNvSpPr>
            <a:spLocks noGrp="1"/>
          </p:cNvSpPr>
          <p:nvPr>
            <p:ph/>
          </p:nvPr>
        </p:nvSpPr>
        <p:spPr>
          <a:xfrm>
            <a:off x="7340285" y="367171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04" name="TextBox 1303"/>
          <p:cNvSpPr>
            <a:spLocks noGrp="1"/>
          </p:cNvSpPr>
          <p:nvPr>
            <p:ph/>
          </p:nvPr>
        </p:nvSpPr>
        <p:spPr>
          <a:xfrm>
            <a:off x="8341048" y="367171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10" name="TextBox 1309"/>
          <p:cNvSpPr>
            <a:spLocks noGrp="1"/>
          </p:cNvSpPr>
          <p:nvPr>
            <p:ph/>
          </p:nvPr>
        </p:nvSpPr>
        <p:spPr>
          <a:xfrm>
            <a:off x="9341810" y="367171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16" name="TextBox 1315"/>
          <p:cNvSpPr>
            <a:spLocks noGrp="1"/>
          </p:cNvSpPr>
          <p:nvPr>
            <p:ph/>
          </p:nvPr>
        </p:nvSpPr>
        <p:spPr>
          <a:xfrm>
            <a:off x="360000" y="3671714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22" name="TextBox 1321"/>
          <p:cNvSpPr>
            <a:spLocks noGrp="1"/>
          </p:cNvSpPr>
          <p:nvPr>
            <p:ph/>
          </p:nvPr>
        </p:nvSpPr>
        <p:spPr>
          <a:xfrm>
            <a:off x="360000" y="3946571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28" name="TextBox 1327"/>
          <p:cNvSpPr>
            <a:spLocks noGrp="1"/>
          </p:cNvSpPr>
          <p:nvPr>
            <p:ph/>
          </p:nvPr>
        </p:nvSpPr>
        <p:spPr>
          <a:xfrm>
            <a:off x="360000" y="3946571"/>
            <a:ext cx="288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Поточні трансферти органам державного управління інших</a:t>
            </a:r>
            <a:r>
              <a:rPr lang="en-US" sz="800"/>
              <a:t> </a:t>
            </a:r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рівнів</a:t>
            </a:r>
            <a:r>
              <a:rPr lang="en-US" sz="800"/>
              <a:t> </a:t>
            </a:r>
          </a:p>
        </p:txBody>
      </p:sp>
      <p:sp>
        <p:nvSpPr>
          <p:cNvPr id="1334" name="TextBox 1333"/>
          <p:cNvSpPr>
            <a:spLocks noGrp="1"/>
          </p:cNvSpPr>
          <p:nvPr>
            <p:ph/>
          </p:nvPr>
        </p:nvSpPr>
        <p:spPr>
          <a:xfrm>
            <a:off x="3240000" y="3946571"/>
            <a:ext cx="63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2620</a:t>
            </a:r>
            <a:r>
              <a:rPr lang="en-US" sz="800"/>
              <a:t> </a:t>
            </a:r>
          </a:p>
        </p:txBody>
      </p:sp>
      <p:sp>
        <p:nvSpPr>
          <p:cNvPr id="1340" name="TextBox 1339"/>
          <p:cNvSpPr>
            <a:spLocks noGrp="1"/>
          </p:cNvSpPr>
          <p:nvPr>
            <p:ph/>
          </p:nvPr>
        </p:nvSpPr>
        <p:spPr>
          <a:xfrm>
            <a:off x="3870000" y="3946571"/>
            <a:ext cx="468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300</a:t>
            </a:r>
            <a:r>
              <a:rPr lang="en-US" sz="800"/>
              <a:t> </a:t>
            </a:r>
          </a:p>
        </p:txBody>
      </p:sp>
      <p:sp>
        <p:nvSpPr>
          <p:cNvPr id="1346" name="TextBox 1345"/>
          <p:cNvSpPr>
            <a:spLocks noGrp="1"/>
          </p:cNvSpPr>
          <p:nvPr>
            <p:ph/>
          </p:nvPr>
        </p:nvSpPr>
        <p:spPr>
          <a:xfrm>
            <a:off x="4338000" y="3946571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52" name="TextBox 1351"/>
          <p:cNvSpPr>
            <a:spLocks noGrp="1"/>
          </p:cNvSpPr>
          <p:nvPr>
            <p:ph/>
          </p:nvPr>
        </p:nvSpPr>
        <p:spPr>
          <a:xfrm>
            <a:off x="5338762" y="3946571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58" name="TextBox 1357"/>
          <p:cNvSpPr>
            <a:spLocks noGrp="1"/>
          </p:cNvSpPr>
          <p:nvPr>
            <p:ph/>
          </p:nvPr>
        </p:nvSpPr>
        <p:spPr>
          <a:xfrm>
            <a:off x="6339523" y="3946571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64" name="TextBox 1363"/>
          <p:cNvSpPr>
            <a:spLocks noGrp="1"/>
          </p:cNvSpPr>
          <p:nvPr>
            <p:ph/>
          </p:nvPr>
        </p:nvSpPr>
        <p:spPr>
          <a:xfrm>
            <a:off x="7340285" y="3946571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70" name="TextBox 1369"/>
          <p:cNvSpPr>
            <a:spLocks noGrp="1"/>
          </p:cNvSpPr>
          <p:nvPr>
            <p:ph/>
          </p:nvPr>
        </p:nvSpPr>
        <p:spPr>
          <a:xfrm>
            <a:off x="8341048" y="3946571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76" name="TextBox 1375"/>
          <p:cNvSpPr>
            <a:spLocks noGrp="1"/>
          </p:cNvSpPr>
          <p:nvPr>
            <p:ph/>
          </p:nvPr>
        </p:nvSpPr>
        <p:spPr>
          <a:xfrm>
            <a:off x="9341810" y="3946571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82" name="TextBox 1381"/>
          <p:cNvSpPr>
            <a:spLocks noGrp="1"/>
          </p:cNvSpPr>
          <p:nvPr>
            <p:ph/>
          </p:nvPr>
        </p:nvSpPr>
        <p:spPr>
          <a:xfrm>
            <a:off x="360000" y="3946571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88" name="TextBox 1387"/>
          <p:cNvSpPr>
            <a:spLocks noGrp="1"/>
          </p:cNvSpPr>
          <p:nvPr>
            <p:ph/>
          </p:nvPr>
        </p:nvSpPr>
        <p:spPr>
          <a:xfrm>
            <a:off x="360000" y="4221429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94" name="TextBox 1393"/>
          <p:cNvSpPr>
            <a:spLocks noGrp="1"/>
          </p:cNvSpPr>
          <p:nvPr>
            <p:ph/>
          </p:nvPr>
        </p:nvSpPr>
        <p:spPr>
          <a:xfrm>
            <a:off x="360000" y="4221429"/>
            <a:ext cx="288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Поточні трансферти  урядам іноземних держав та</a:t>
            </a:r>
            <a:r>
              <a:rPr lang="en-US" sz="800"/>
              <a:t> </a:t>
            </a:r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міжнародним організаціям</a:t>
            </a:r>
            <a:r>
              <a:rPr lang="en-US" sz="800"/>
              <a:t> </a:t>
            </a:r>
          </a:p>
        </p:txBody>
      </p:sp>
      <p:sp>
        <p:nvSpPr>
          <p:cNvPr id="1400" name="TextBox 1399"/>
          <p:cNvSpPr>
            <a:spLocks noGrp="1"/>
          </p:cNvSpPr>
          <p:nvPr>
            <p:ph/>
          </p:nvPr>
        </p:nvSpPr>
        <p:spPr>
          <a:xfrm>
            <a:off x="3240000" y="4221429"/>
            <a:ext cx="63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2630</a:t>
            </a:r>
            <a:r>
              <a:rPr lang="en-US" sz="800"/>
              <a:t> </a:t>
            </a:r>
          </a:p>
        </p:txBody>
      </p:sp>
      <p:sp>
        <p:nvSpPr>
          <p:cNvPr id="1406" name="TextBox 1405"/>
          <p:cNvSpPr>
            <a:spLocks noGrp="1"/>
          </p:cNvSpPr>
          <p:nvPr>
            <p:ph/>
          </p:nvPr>
        </p:nvSpPr>
        <p:spPr>
          <a:xfrm>
            <a:off x="3870000" y="4221429"/>
            <a:ext cx="468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310</a:t>
            </a:r>
            <a:r>
              <a:rPr lang="en-US" sz="800"/>
              <a:t> </a:t>
            </a:r>
          </a:p>
        </p:txBody>
      </p:sp>
      <p:sp>
        <p:nvSpPr>
          <p:cNvPr id="1412" name="TextBox 1411"/>
          <p:cNvSpPr>
            <a:spLocks noGrp="1"/>
          </p:cNvSpPr>
          <p:nvPr>
            <p:ph/>
          </p:nvPr>
        </p:nvSpPr>
        <p:spPr>
          <a:xfrm>
            <a:off x="4338000" y="422142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18" name="TextBox 1417"/>
          <p:cNvSpPr>
            <a:spLocks noGrp="1"/>
          </p:cNvSpPr>
          <p:nvPr>
            <p:ph/>
          </p:nvPr>
        </p:nvSpPr>
        <p:spPr>
          <a:xfrm>
            <a:off x="5338762" y="422142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24" name="TextBox 1423"/>
          <p:cNvSpPr>
            <a:spLocks noGrp="1"/>
          </p:cNvSpPr>
          <p:nvPr>
            <p:ph/>
          </p:nvPr>
        </p:nvSpPr>
        <p:spPr>
          <a:xfrm>
            <a:off x="6339523" y="422142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30" name="TextBox 1429"/>
          <p:cNvSpPr>
            <a:spLocks noGrp="1"/>
          </p:cNvSpPr>
          <p:nvPr>
            <p:ph/>
          </p:nvPr>
        </p:nvSpPr>
        <p:spPr>
          <a:xfrm>
            <a:off x="7340285" y="422142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36" name="TextBox 1435"/>
          <p:cNvSpPr>
            <a:spLocks noGrp="1"/>
          </p:cNvSpPr>
          <p:nvPr>
            <p:ph/>
          </p:nvPr>
        </p:nvSpPr>
        <p:spPr>
          <a:xfrm>
            <a:off x="8341048" y="422142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42" name="TextBox 1441"/>
          <p:cNvSpPr>
            <a:spLocks noGrp="1"/>
          </p:cNvSpPr>
          <p:nvPr>
            <p:ph/>
          </p:nvPr>
        </p:nvSpPr>
        <p:spPr>
          <a:xfrm>
            <a:off x="9341810" y="422142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48" name="TextBox 1447"/>
          <p:cNvSpPr>
            <a:spLocks noGrp="1"/>
          </p:cNvSpPr>
          <p:nvPr>
            <p:ph/>
          </p:nvPr>
        </p:nvSpPr>
        <p:spPr>
          <a:xfrm>
            <a:off x="360000" y="4221429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54" name="TextBox 1453"/>
          <p:cNvSpPr>
            <a:spLocks noGrp="1"/>
          </p:cNvSpPr>
          <p:nvPr>
            <p:ph/>
          </p:nvPr>
        </p:nvSpPr>
        <p:spPr>
          <a:xfrm>
            <a:off x="360000" y="449628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60" name="TextBox 1459"/>
          <p:cNvSpPr>
            <a:spLocks noGrp="1"/>
          </p:cNvSpPr>
          <p:nvPr>
            <p:ph/>
          </p:nvPr>
        </p:nvSpPr>
        <p:spPr>
          <a:xfrm>
            <a:off x="360000" y="4496286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Соціальне забезпечення</a:t>
            </a:r>
            <a:r>
              <a:rPr lang="en-US" sz="800"/>
              <a:t> </a:t>
            </a:r>
          </a:p>
        </p:txBody>
      </p:sp>
      <p:sp>
        <p:nvSpPr>
          <p:cNvPr id="1466" name="TextBox 1465"/>
          <p:cNvSpPr>
            <a:spLocks noGrp="1"/>
          </p:cNvSpPr>
          <p:nvPr>
            <p:ph/>
          </p:nvPr>
        </p:nvSpPr>
        <p:spPr>
          <a:xfrm>
            <a:off x="3240000" y="4496286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2700</a:t>
            </a:r>
            <a:r>
              <a:rPr lang="en-US" sz="800"/>
              <a:t> </a:t>
            </a:r>
          </a:p>
        </p:txBody>
      </p:sp>
      <p:sp>
        <p:nvSpPr>
          <p:cNvPr id="1472" name="TextBox 1471"/>
          <p:cNvSpPr>
            <a:spLocks noGrp="1"/>
          </p:cNvSpPr>
          <p:nvPr>
            <p:ph/>
          </p:nvPr>
        </p:nvSpPr>
        <p:spPr>
          <a:xfrm>
            <a:off x="3870000" y="4496286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320</a:t>
            </a:r>
            <a:r>
              <a:rPr lang="en-US" sz="800"/>
              <a:t> </a:t>
            </a:r>
          </a:p>
        </p:txBody>
      </p:sp>
      <p:sp>
        <p:nvSpPr>
          <p:cNvPr id="1478" name="TextBox 1477"/>
          <p:cNvSpPr>
            <a:spLocks noGrp="1"/>
          </p:cNvSpPr>
          <p:nvPr>
            <p:ph/>
          </p:nvPr>
        </p:nvSpPr>
        <p:spPr>
          <a:xfrm>
            <a:off x="4338000" y="449628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84" name="TextBox 1483"/>
          <p:cNvSpPr>
            <a:spLocks noGrp="1"/>
          </p:cNvSpPr>
          <p:nvPr>
            <p:ph/>
          </p:nvPr>
        </p:nvSpPr>
        <p:spPr>
          <a:xfrm>
            <a:off x="5338762" y="449628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90" name="TextBox 1489"/>
          <p:cNvSpPr>
            <a:spLocks noGrp="1"/>
          </p:cNvSpPr>
          <p:nvPr>
            <p:ph/>
          </p:nvPr>
        </p:nvSpPr>
        <p:spPr>
          <a:xfrm>
            <a:off x="6339523" y="449628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96" name="TextBox 1495"/>
          <p:cNvSpPr>
            <a:spLocks noGrp="1"/>
          </p:cNvSpPr>
          <p:nvPr>
            <p:ph/>
          </p:nvPr>
        </p:nvSpPr>
        <p:spPr>
          <a:xfrm>
            <a:off x="7340285" y="449628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502" name="TextBox 1501"/>
          <p:cNvSpPr>
            <a:spLocks noGrp="1"/>
          </p:cNvSpPr>
          <p:nvPr>
            <p:ph/>
          </p:nvPr>
        </p:nvSpPr>
        <p:spPr>
          <a:xfrm>
            <a:off x="8341048" y="449628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508" name="TextBox 1507"/>
          <p:cNvSpPr>
            <a:spLocks noGrp="1"/>
          </p:cNvSpPr>
          <p:nvPr>
            <p:ph/>
          </p:nvPr>
        </p:nvSpPr>
        <p:spPr>
          <a:xfrm>
            <a:off x="9341810" y="449628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514" name="TextBox 1513"/>
          <p:cNvSpPr>
            <a:spLocks noGrp="1"/>
          </p:cNvSpPr>
          <p:nvPr>
            <p:ph/>
          </p:nvPr>
        </p:nvSpPr>
        <p:spPr>
          <a:xfrm>
            <a:off x="360000" y="449628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20" name="TextBox 1519"/>
          <p:cNvSpPr>
            <a:spLocks noGrp="1"/>
          </p:cNvSpPr>
          <p:nvPr>
            <p:ph/>
          </p:nvPr>
        </p:nvSpPr>
        <p:spPr>
          <a:xfrm>
            <a:off x="360000" y="465009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26" name="TextBox 1525"/>
          <p:cNvSpPr>
            <a:spLocks noGrp="1"/>
          </p:cNvSpPr>
          <p:nvPr>
            <p:ph/>
          </p:nvPr>
        </p:nvSpPr>
        <p:spPr>
          <a:xfrm>
            <a:off x="360000" y="4650095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Виплата пенсій і допомоги</a:t>
            </a:r>
            <a:r>
              <a:rPr lang="en-US" sz="800"/>
              <a:t> </a:t>
            </a:r>
          </a:p>
        </p:txBody>
      </p:sp>
      <p:sp>
        <p:nvSpPr>
          <p:cNvPr id="1532" name="TextBox 1531"/>
          <p:cNvSpPr>
            <a:spLocks noGrp="1"/>
          </p:cNvSpPr>
          <p:nvPr>
            <p:ph/>
          </p:nvPr>
        </p:nvSpPr>
        <p:spPr>
          <a:xfrm>
            <a:off x="3240000" y="4650095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2710</a:t>
            </a:r>
            <a:r>
              <a:rPr lang="en-US" sz="800"/>
              <a:t> </a:t>
            </a:r>
          </a:p>
        </p:txBody>
      </p:sp>
      <p:sp>
        <p:nvSpPr>
          <p:cNvPr id="1538" name="TextBox 1537"/>
          <p:cNvSpPr>
            <a:spLocks noGrp="1"/>
          </p:cNvSpPr>
          <p:nvPr>
            <p:ph/>
          </p:nvPr>
        </p:nvSpPr>
        <p:spPr>
          <a:xfrm>
            <a:off x="3870000" y="4650095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330</a:t>
            </a:r>
            <a:r>
              <a:rPr lang="en-US" sz="800"/>
              <a:t> </a:t>
            </a:r>
          </a:p>
        </p:txBody>
      </p:sp>
      <p:sp>
        <p:nvSpPr>
          <p:cNvPr id="1544" name="TextBox 1543"/>
          <p:cNvSpPr>
            <a:spLocks noGrp="1"/>
          </p:cNvSpPr>
          <p:nvPr>
            <p:ph/>
          </p:nvPr>
        </p:nvSpPr>
        <p:spPr>
          <a:xfrm>
            <a:off x="4338000" y="4650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550" name="TextBox 1549"/>
          <p:cNvSpPr>
            <a:spLocks noGrp="1"/>
          </p:cNvSpPr>
          <p:nvPr>
            <p:ph/>
          </p:nvPr>
        </p:nvSpPr>
        <p:spPr>
          <a:xfrm>
            <a:off x="5338762" y="4650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556" name="TextBox 1555"/>
          <p:cNvSpPr>
            <a:spLocks noGrp="1"/>
          </p:cNvSpPr>
          <p:nvPr>
            <p:ph/>
          </p:nvPr>
        </p:nvSpPr>
        <p:spPr>
          <a:xfrm>
            <a:off x="6339523" y="4650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562" name="TextBox 1561"/>
          <p:cNvSpPr>
            <a:spLocks noGrp="1"/>
          </p:cNvSpPr>
          <p:nvPr>
            <p:ph/>
          </p:nvPr>
        </p:nvSpPr>
        <p:spPr>
          <a:xfrm>
            <a:off x="7340285" y="4650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568" name="TextBox 1567"/>
          <p:cNvSpPr>
            <a:spLocks noGrp="1"/>
          </p:cNvSpPr>
          <p:nvPr>
            <p:ph/>
          </p:nvPr>
        </p:nvSpPr>
        <p:spPr>
          <a:xfrm>
            <a:off x="8341048" y="4650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574" name="TextBox 1573"/>
          <p:cNvSpPr>
            <a:spLocks noGrp="1"/>
          </p:cNvSpPr>
          <p:nvPr>
            <p:ph/>
          </p:nvPr>
        </p:nvSpPr>
        <p:spPr>
          <a:xfrm>
            <a:off x="9341810" y="4650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580" name="TextBox 1579"/>
          <p:cNvSpPr>
            <a:spLocks noGrp="1"/>
          </p:cNvSpPr>
          <p:nvPr>
            <p:ph/>
          </p:nvPr>
        </p:nvSpPr>
        <p:spPr>
          <a:xfrm>
            <a:off x="360000" y="465009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86" name="TextBox 1585"/>
          <p:cNvSpPr>
            <a:spLocks noGrp="1"/>
          </p:cNvSpPr>
          <p:nvPr>
            <p:ph/>
          </p:nvPr>
        </p:nvSpPr>
        <p:spPr>
          <a:xfrm>
            <a:off x="360000" y="4803904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92" name="TextBox 1591"/>
          <p:cNvSpPr>
            <a:spLocks noGrp="1"/>
          </p:cNvSpPr>
          <p:nvPr>
            <p:ph/>
          </p:nvPr>
        </p:nvSpPr>
        <p:spPr>
          <a:xfrm>
            <a:off x="360000" y="4803904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Стипендії </a:t>
            </a:r>
            <a:r>
              <a:rPr lang="en-US" sz="800"/>
              <a:t> </a:t>
            </a:r>
          </a:p>
        </p:txBody>
      </p:sp>
      <p:sp>
        <p:nvSpPr>
          <p:cNvPr id="1598" name="TextBox 1597"/>
          <p:cNvSpPr>
            <a:spLocks noGrp="1"/>
          </p:cNvSpPr>
          <p:nvPr>
            <p:ph/>
          </p:nvPr>
        </p:nvSpPr>
        <p:spPr>
          <a:xfrm>
            <a:off x="3240000" y="4803904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2720</a:t>
            </a:r>
            <a:r>
              <a:rPr lang="en-US" sz="800"/>
              <a:t> </a:t>
            </a:r>
          </a:p>
        </p:txBody>
      </p:sp>
      <p:sp>
        <p:nvSpPr>
          <p:cNvPr id="1604" name="TextBox 1603"/>
          <p:cNvSpPr>
            <a:spLocks noGrp="1"/>
          </p:cNvSpPr>
          <p:nvPr>
            <p:ph/>
          </p:nvPr>
        </p:nvSpPr>
        <p:spPr>
          <a:xfrm>
            <a:off x="3870000" y="4803904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340</a:t>
            </a:r>
            <a:r>
              <a:rPr lang="en-US" sz="800"/>
              <a:t> </a:t>
            </a:r>
          </a:p>
        </p:txBody>
      </p:sp>
      <p:sp>
        <p:nvSpPr>
          <p:cNvPr id="1610" name="TextBox 1609"/>
          <p:cNvSpPr>
            <a:spLocks noGrp="1"/>
          </p:cNvSpPr>
          <p:nvPr>
            <p:ph/>
          </p:nvPr>
        </p:nvSpPr>
        <p:spPr>
          <a:xfrm>
            <a:off x="4338000" y="480390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616" name="TextBox 1615"/>
          <p:cNvSpPr>
            <a:spLocks noGrp="1"/>
          </p:cNvSpPr>
          <p:nvPr>
            <p:ph/>
          </p:nvPr>
        </p:nvSpPr>
        <p:spPr>
          <a:xfrm>
            <a:off x="5338762" y="480390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622" name="TextBox 1621"/>
          <p:cNvSpPr>
            <a:spLocks noGrp="1"/>
          </p:cNvSpPr>
          <p:nvPr>
            <p:ph/>
          </p:nvPr>
        </p:nvSpPr>
        <p:spPr>
          <a:xfrm>
            <a:off x="6339523" y="480390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628" name="TextBox 1627"/>
          <p:cNvSpPr>
            <a:spLocks noGrp="1"/>
          </p:cNvSpPr>
          <p:nvPr>
            <p:ph/>
          </p:nvPr>
        </p:nvSpPr>
        <p:spPr>
          <a:xfrm>
            <a:off x="7340285" y="480390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634" name="TextBox 1633"/>
          <p:cNvSpPr>
            <a:spLocks noGrp="1"/>
          </p:cNvSpPr>
          <p:nvPr>
            <p:ph/>
          </p:nvPr>
        </p:nvSpPr>
        <p:spPr>
          <a:xfrm>
            <a:off x="8341048" y="480390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640" name="TextBox 1639"/>
          <p:cNvSpPr>
            <a:spLocks noGrp="1"/>
          </p:cNvSpPr>
          <p:nvPr>
            <p:ph/>
          </p:nvPr>
        </p:nvSpPr>
        <p:spPr>
          <a:xfrm>
            <a:off x="9341810" y="480390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646" name="TextBox 1645"/>
          <p:cNvSpPr>
            <a:spLocks noGrp="1"/>
          </p:cNvSpPr>
          <p:nvPr>
            <p:ph/>
          </p:nvPr>
        </p:nvSpPr>
        <p:spPr>
          <a:xfrm>
            <a:off x="360000" y="4803904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652" name="TextBox 1651"/>
          <p:cNvSpPr>
            <a:spLocks noGrp="1"/>
          </p:cNvSpPr>
          <p:nvPr>
            <p:ph/>
          </p:nvPr>
        </p:nvSpPr>
        <p:spPr>
          <a:xfrm>
            <a:off x="360000" y="4957714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658" name="TextBox 1657"/>
          <p:cNvSpPr>
            <a:spLocks noGrp="1"/>
          </p:cNvSpPr>
          <p:nvPr>
            <p:ph/>
          </p:nvPr>
        </p:nvSpPr>
        <p:spPr>
          <a:xfrm>
            <a:off x="360000" y="4957714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Інші виплати населенню</a:t>
            </a:r>
            <a:r>
              <a:rPr lang="en-US" sz="800"/>
              <a:t> </a:t>
            </a:r>
          </a:p>
        </p:txBody>
      </p:sp>
      <p:sp>
        <p:nvSpPr>
          <p:cNvPr id="1664" name="TextBox 1663"/>
          <p:cNvSpPr>
            <a:spLocks noGrp="1"/>
          </p:cNvSpPr>
          <p:nvPr>
            <p:ph/>
          </p:nvPr>
        </p:nvSpPr>
        <p:spPr>
          <a:xfrm>
            <a:off x="3240000" y="4957714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2730</a:t>
            </a:r>
            <a:r>
              <a:rPr lang="en-US" sz="800"/>
              <a:t> </a:t>
            </a:r>
          </a:p>
        </p:txBody>
      </p:sp>
      <p:sp>
        <p:nvSpPr>
          <p:cNvPr id="1670" name="TextBox 1669"/>
          <p:cNvSpPr>
            <a:spLocks noGrp="1"/>
          </p:cNvSpPr>
          <p:nvPr>
            <p:ph/>
          </p:nvPr>
        </p:nvSpPr>
        <p:spPr>
          <a:xfrm>
            <a:off x="3870000" y="4957714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350</a:t>
            </a:r>
            <a:r>
              <a:rPr lang="en-US" sz="800"/>
              <a:t> </a:t>
            </a:r>
          </a:p>
        </p:txBody>
      </p:sp>
      <p:sp>
        <p:nvSpPr>
          <p:cNvPr id="1676" name="TextBox 1675"/>
          <p:cNvSpPr>
            <a:spLocks noGrp="1"/>
          </p:cNvSpPr>
          <p:nvPr>
            <p:ph/>
          </p:nvPr>
        </p:nvSpPr>
        <p:spPr>
          <a:xfrm>
            <a:off x="4338000" y="495771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682" name="TextBox 1681"/>
          <p:cNvSpPr>
            <a:spLocks noGrp="1"/>
          </p:cNvSpPr>
          <p:nvPr>
            <p:ph/>
          </p:nvPr>
        </p:nvSpPr>
        <p:spPr>
          <a:xfrm>
            <a:off x="5338762" y="495771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688" name="TextBox 1687"/>
          <p:cNvSpPr>
            <a:spLocks noGrp="1"/>
          </p:cNvSpPr>
          <p:nvPr>
            <p:ph/>
          </p:nvPr>
        </p:nvSpPr>
        <p:spPr>
          <a:xfrm>
            <a:off x="6339523" y="495771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694" name="TextBox 1693"/>
          <p:cNvSpPr>
            <a:spLocks noGrp="1"/>
          </p:cNvSpPr>
          <p:nvPr>
            <p:ph/>
          </p:nvPr>
        </p:nvSpPr>
        <p:spPr>
          <a:xfrm>
            <a:off x="7340285" y="495771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700" name="TextBox 1699"/>
          <p:cNvSpPr>
            <a:spLocks noGrp="1"/>
          </p:cNvSpPr>
          <p:nvPr>
            <p:ph/>
          </p:nvPr>
        </p:nvSpPr>
        <p:spPr>
          <a:xfrm>
            <a:off x="8341048" y="495771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706" name="TextBox 1705"/>
          <p:cNvSpPr>
            <a:spLocks noGrp="1"/>
          </p:cNvSpPr>
          <p:nvPr>
            <p:ph/>
          </p:nvPr>
        </p:nvSpPr>
        <p:spPr>
          <a:xfrm>
            <a:off x="9341810" y="495771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712" name="TextBox 1711"/>
          <p:cNvSpPr>
            <a:spLocks noGrp="1"/>
          </p:cNvSpPr>
          <p:nvPr>
            <p:ph/>
          </p:nvPr>
        </p:nvSpPr>
        <p:spPr>
          <a:xfrm>
            <a:off x="360000" y="4957714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18" name="TextBox 1717"/>
          <p:cNvSpPr>
            <a:spLocks noGrp="1"/>
          </p:cNvSpPr>
          <p:nvPr>
            <p:ph/>
          </p:nvPr>
        </p:nvSpPr>
        <p:spPr>
          <a:xfrm>
            <a:off x="360000" y="5111524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24" name="TextBox 1723"/>
          <p:cNvSpPr>
            <a:spLocks noGrp="1"/>
          </p:cNvSpPr>
          <p:nvPr>
            <p:ph/>
          </p:nvPr>
        </p:nvSpPr>
        <p:spPr>
          <a:xfrm>
            <a:off x="360000" y="5111524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Інші поточні видатки</a:t>
            </a:r>
            <a:r>
              <a:rPr lang="en-US" sz="800"/>
              <a:t> </a:t>
            </a:r>
          </a:p>
        </p:txBody>
      </p:sp>
      <p:sp>
        <p:nvSpPr>
          <p:cNvPr id="1730" name="TextBox 1729"/>
          <p:cNvSpPr>
            <a:spLocks noGrp="1"/>
          </p:cNvSpPr>
          <p:nvPr>
            <p:ph/>
          </p:nvPr>
        </p:nvSpPr>
        <p:spPr>
          <a:xfrm>
            <a:off x="3240000" y="5111524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2800</a:t>
            </a:r>
            <a:r>
              <a:rPr lang="en-US" sz="800"/>
              <a:t> </a:t>
            </a:r>
          </a:p>
        </p:txBody>
      </p:sp>
      <p:sp>
        <p:nvSpPr>
          <p:cNvPr id="1736" name="TextBox 1735"/>
          <p:cNvSpPr>
            <a:spLocks noGrp="1"/>
          </p:cNvSpPr>
          <p:nvPr>
            <p:ph/>
          </p:nvPr>
        </p:nvSpPr>
        <p:spPr>
          <a:xfrm>
            <a:off x="3870000" y="5111524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360</a:t>
            </a:r>
            <a:r>
              <a:rPr lang="en-US" sz="800"/>
              <a:t> </a:t>
            </a:r>
          </a:p>
        </p:txBody>
      </p:sp>
      <p:sp>
        <p:nvSpPr>
          <p:cNvPr id="1742" name="TextBox 1741"/>
          <p:cNvSpPr>
            <a:spLocks noGrp="1"/>
          </p:cNvSpPr>
          <p:nvPr>
            <p:ph/>
          </p:nvPr>
        </p:nvSpPr>
        <p:spPr>
          <a:xfrm>
            <a:off x="4338000" y="511152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748" name="TextBox 1747"/>
          <p:cNvSpPr>
            <a:spLocks noGrp="1"/>
          </p:cNvSpPr>
          <p:nvPr>
            <p:ph/>
          </p:nvPr>
        </p:nvSpPr>
        <p:spPr>
          <a:xfrm>
            <a:off x="5338762" y="511152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754" name="TextBox 1753"/>
          <p:cNvSpPr>
            <a:spLocks noGrp="1"/>
          </p:cNvSpPr>
          <p:nvPr>
            <p:ph/>
          </p:nvPr>
        </p:nvSpPr>
        <p:spPr>
          <a:xfrm>
            <a:off x="6339523" y="511152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760" name="TextBox 1759"/>
          <p:cNvSpPr>
            <a:spLocks noGrp="1"/>
          </p:cNvSpPr>
          <p:nvPr>
            <p:ph/>
          </p:nvPr>
        </p:nvSpPr>
        <p:spPr>
          <a:xfrm>
            <a:off x="7340285" y="511152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766" name="TextBox 1765"/>
          <p:cNvSpPr>
            <a:spLocks noGrp="1"/>
          </p:cNvSpPr>
          <p:nvPr>
            <p:ph/>
          </p:nvPr>
        </p:nvSpPr>
        <p:spPr>
          <a:xfrm>
            <a:off x="8341048" y="511152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772" name="TextBox 1771"/>
          <p:cNvSpPr>
            <a:spLocks noGrp="1"/>
          </p:cNvSpPr>
          <p:nvPr>
            <p:ph/>
          </p:nvPr>
        </p:nvSpPr>
        <p:spPr>
          <a:xfrm>
            <a:off x="9341810" y="5111524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778" name="TextBox 1777"/>
          <p:cNvSpPr>
            <a:spLocks noGrp="1"/>
          </p:cNvSpPr>
          <p:nvPr>
            <p:ph/>
          </p:nvPr>
        </p:nvSpPr>
        <p:spPr>
          <a:xfrm>
            <a:off x="360000" y="5111524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84" name="TextBox 1783"/>
          <p:cNvSpPr>
            <a:spLocks noGrp="1"/>
          </p:cNvSpPr>
          <p:nvPr>
            <p:ph/>
          </p:nvPr>
        </p:nvSpPr>
        <p:spPr>
          <a:xfrm>
            <a:off x="360000" y="5265333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90" name="TextBox 1789"/>
          <p:cNvSpPr>
            <a:spLocks noGrp="1"/>
          </p:cNvSpPr>
          <p:nvPr>
            <p:ph/>
          </p:nvPr>
        </p:nvSpPr>
        <p:spPr>
          <a:xfrm>
            <a:off x="360000" y="5265333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Капітальні видатки</a:t>
            </a:r>
            <a:r>
              <a:rPr lang="en-US" sz="800"/>
              <a:t> </a:t>
            </a:r>
          </a:p>
        </p:txBody>
      </p:sp>
      <p:sp>
        <p:nvSpPr>
          <p:cNvPr id="1796" name="TextBox 1795"/>
          <p:cNvSpPr>
            <a:spLocks noGrp="1"/>
          </p:cNvSpPr>
          <p:nvPr>
            <p:ph/>
          </p:nvPr>
        </p:nvSpPr>
        <p:spPr>
          <a:xfrm>
            <a:off x="3240000" y="5265333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3000</a:t>
            </a:r>
            <a:r>
              <a:rPr lang="en-US" sz="800"/>
              <a:t> </a:t>
            </a:r>
          </a:p>
        </p:txBody>
      </p:sp>
      <p:sp>
        <p:nvSpPr>
          <p:cNvPr id="1802" name="TextBox 1801"/>
          <p:cNvSpPr>
            <a:spLocks noGrp="1"/>
          </p:cNvSpPr>
          <p:nvPr>
            <p:ph/>
          </p:nvPr>
        </p:nvSpPr>
        <p:spPr>
          <a:xfrm>
            <a:off x="3870000" y="5265333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370</a:t>
            </a:r>
            <a:r>
              <a:rPr lang="en-US" sz="800"/>
              <a:t> </a:t>
            </a:r>
          </a:p>
        </p:txBody>
      </p:sp>
      <p:sp>
        <p:nvSpPr>
          <p:cNvPr id="1808" name="TextBox 1807"/>
          <p:cNvSpPr>
            <a:spLocks noGrp="1"/>
          </p:cNvSpPr>
          <p:nvPr>
            <p:ph/>
          </p:nvPr>
        </p:nvSpPr>
        <p:spPr>
          <a:xfrm>
            <a:off x="4338000" y="5265333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814" name="TextBox 1813"/>
          <p:cNvSpPr>
            <a:spLocks noGrp="1"/>
          </p:cNvSpPr>
          <p:nvPr>
            <p:ph/>
          </p:nvPr>
        </p:nvSpPr>
        <p:spPr>
          <a:xfrm>
            <a:off x="5338762" y="5265333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820" name="TextBox 1819"/>
          <p:cNvSpPr>
            <a:spLocks noGrp="1"/>
          </p:cNvSpPr>
          <p:nvPr>
            <p:ph/>
          </p:nvPr>
        </p:nvSpPr>
        <p:spPr>
          <a:xfrm>
            <a:off x="6339523" y="5265333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826" name="TextBox 1825"/>
          <p:cNvSpPr>
            <a:spLocks noGrp="1"/>
          </p:cNvSpPr>
          <p:nvPr>
            <p:ph/>
          </p:nvPr>
        </p:nvSpPr>
        <p:spPr>
          <a:xfrm>
            <a:off x="7340285" y="5265333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832" name="TextBox 1831"/>
          <p:cNvSpPr>
            <a:spLocks noGrp="1"/>
          </p:cNvSpPr>
          <p:nvPr>
            <p:ph/>
          </p:nvPr>
        </p:nvSpPr>
        <p:spPr>
          <a:xfrm>
            <a:off x="8341048" y="5265333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838" name="TextBox 1837"/>
          <p:cNvSpPr>
            <a:spLocks noGrp="1"/>
          </p:cNvSpPr>
          <p:nvPr>
            <p:ph/>
          </p:nvPr>
        </p:nvSpPr>
        <p:spPr>
          <a:xfrm>
            <a:off x="9341810" y="5265333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844" name="TextBox 1843"/>
          <p:cNvSpPr>
            <a:spLocks noGrp="1"/>
          </p:cNvSpPr>
          <p:nvPr>
            <p:ph/>
          </p:nvPr>
        </p:nvSpPr>
        <p:spPr>
          <a:xfrm>
            <a:off x="360000" y="5265333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50" name="TextBox 1849"/>
          <p:cNvSpPr>
            <a:spLocks noGrp="1"/>
          </p:cNvSpPr>
          <p:nvPr>
            <p:ph/>
          </p:nvPr>
        </p:nvSpPr>
        <p:spPr>
          <a:xfrm>
            <a:off x="360000" y="5419143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56" name="TextBox 1855"/>
          <p:cNvSpPr>
            <a:spLocks noGrp="1"/>
          </p:cNvSpPr>
          <p:nvPr>
            <p:ph/>
          </p:nvPr>
        </p:nvSpPr>
        <p:spPr>
          <a:xfrm>
            <a:off x="360000" y="5419143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Придбання основного капіталу</a:t>
            </a:r>
            <a:r>
              <a:rPr lang="en-US" sz="800"/>
              <a:t> </a:t>
            </a:r>
          </a:p>
        </p:txBody>
      </p:sp>
      <p:sp>
        <p:nvSpPr>
          <p:cNvPr id="1862" name="TextBox 1861"/>
          <p:cNvSpPr>
            <a:spLocks noGrp="1"/>
          </p:cNvSpPr>
          <p:nvPr>
            <p:ph/>
          </p:nvPr>
        </p:nvSpPr>
        <p:spPr>
          <a:xfrm>
            <a:off x="3240000" y="5419143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3100</a:t>
            </a:r>
            <a:r>
              <a:rPr lang="en-US" sz="800"/>
              <a:t> </a:t>
            </a:r>
          </a:p>
        </p:txBody>
      </p:sp>
      <p:sp>
        <p:nvSpPr>
          <p:cNvPr id="1868" name="TextBox 1867"/>
          <p:cNvSpPr>
            <a:spLocks noGrp="1"/>
          </p:cNvSpPr>
          <p:nvPr>
            <p:ph/>
          </p:nvPr>
        </p:nvSpPr>
        <p:spPr>
          <a:xfrm>
            <a:off x="3870000" y="5419143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380</a:t>
            </a:r>
            <a:r>
              <a:rPr lang="en-US" sz="800"/>
              <a:t> </a:t>
            </a:r>
          </a:p>
        </p:txBody>
      </p:sp>
      <p:sp>
        <p:nvSpPr>
          <p:cNvPr id="1874" name="TextBox 1873"/>
          <p:cNvSpPr>
            <a:spLocks noGrp="1"/>
          </p:cNvSpPr>
          <p:nvPr>
            <p:ph/>
          </p:nvPr>
        </p:nvSpPr>
        <p:spPr>
          <a:xfrm>
            <a:off x="4338000" y="5419143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880" name="TextBox 1879"/>
          <p:cNvSpPr>
            <a:spLocks noGrp="1"/>
          </p:cNvSpPr>
          <p:nvPr>
            <p:ph/>
          </p:nvPr>
        </p:nvSpPr>
        <p:spPr>
          <a:xfrm>
            <a:off x="5338762" y="5419143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886" name="TextBox 1885"/>
          <p:cNvSpPr>
            <a:spLocks noGrp="1"/>
          </p:cNvSpPr>
          <p:nvPr>
            <p:ph/>
          </p:nvPr>
        </p:nvSpPr>
        <p:spPr>
          <a:xfrm>
            <a:off x="6339523" y="5419143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892" name="TextBox 1891"/>
          <p:cNvSpPr>
            <a:spLocks noGrp="1"/>
          </p:cNvSpPr>
          <p:nvPr>
            <p:ph/>
          </p:nvPr>
        </p:nvSpPr>
        <p:spPr>
          <a:xfrm>
            <a:off x="7340285" y="5419143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898" name="TextBox 1897"/>
          <p:cNvSpPr>
            <a:spLocks noGrp="1"/>
          </p:cNvSpPr>
          <p:nvPr>
            <p:ph/>
          </p:nvPr>
        </p:nvSpPr>
        <p:spPr>
          <a:xfrm>
            <a:off x="8341048" y="5419143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904" name="TextBox 1903"/>
          <p:cNvSpPr>
            <a:spLocks noGrp="1"/>
          </p:cNvSpPr>
          <p:nvPr>
            <p:ph/>
          </p:nvPr>
        </p:nvSpPr>
        <p:spPr>
          <a:xfrm>
            <a:off x="9341810" y="5419143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910" name="TextBox 1909"/>
          <p:cNvSpPr>
            <a:spLocks noGrp="1"/>
          </p:cNvSpPr>
          <p:nvPr>
            <p:ph/>
          </p:nvPr>
        </p:nvSpPr>
        <p:spPr>
          <a:xfrm>
            <a:off x="360000" y="5419143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16" name="TextBox 1915"/>
          <p:cNvSpPr>
            <a:spLocks noGrp="1"/>
          </p:cNvSpPr>
          <p:nvPr>
            <p:ph/>
          </p:nvPr>
        </p:nvSpPr>
        <p:spPr>
          <a:xfrm>
            <a:off x="360000" y="5572952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22" name="TextBox 1921"/>
          <p:cNvSpPr>
            <a:spLocks noGrp="1"/>
          </p:cNvSpPr>
          <p:nvPr>
            <p:ph/>
          </p:nvPr>
        </p:nvSpPr>
        <p:spPr>
          <a:xfrm>
            <a:off x="360000" y="5572952"/>
            <a:ext cx="288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Придбання обладнання і предметів довгострокового</a:t>
            </a:r>
            <a:r>
              <a:rPr lang="en-US" sz="800"/>
              <a:t> </a:t>
            </a:r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користування</a:t>
            </a:r>
            <a:r>
              <a:rPr lang="en-US" sz="800"/>
              <a:t> </a:t>
            </a:r>
          </a:p>
        </p:txBody>
      </p:sp>
      <p:sp>
        <p:nvSpPr>
          <p:cNvPr id="1928" name="TextBox 1927"/>
          <p:cNvSpPr>
            <a:spLocks noGrp="1"/>
          </p:cNvSpPr>
          <p:nvPr>
            <p:ph/>
          </p:nvPr>
        </p:nvSpPr>
        <p:spPr>
          <a:xfrm>
            <a:off x="3240000" y="5572952"/>
            <a:ext cx="63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3110</a:t>
            </a:r>
            <a:r>
              <a:rPr lang="en-US" sz="800"/>
              <a:t> </a:t>
            </a:r>
          </a:p>
        </p:txBody>
      </p:sp>
      <p:sp>
        <p:nvSpPr>
          <p:cNvPr id="1934" name="TextBox 1933"/>
          <p:cNvSpPr>
            <a:spLocks noGrp="1"/>
          </p:cNvSpPr>
          <p:nvPr>
            <p:ph/>
          </p:nvPr>
        </p:nvSpPr>
        <p:spPr>
          <a:xfrm>
            <a:off x="3870000" y="5572952"/>
            <a:ext cx="468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390</a:t>
            </a:r>
            <a:r>
              <a:rPr lang="en-US" sz="800"/>
              <a:t> </a:t>
            </a:r>
          </a:p>
        </p:txBody>
      </p:sp>
      <p:sp>
        <p:nvSpPr>
          <p:cNvPr id="1940" name="TextBox 1939"/>
          <p:cNvSpPr>
            <a:spLocks noGrp="1"/>
          </p:cNvSpPr>
          <p:nvPr>
            <p:ph/>
          </p:nvPr>
        </p:nvSpPr>
        <p:spPr>
          <a:xfrm>
            <a:off x="4338000" y="557295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946" name="TextBox 1945"/>
          <p:cNvSpPr>
            <a:spLocks noGrp="1"/>
          </p:cNvSpPr>
          <p:nvPr>
            <p:ph/>
          </p:nvPr>
        </p:nvSpPr>
        <p:spPr>
          <a:xfrm>
            <a:off x="5338762" y="557295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952" name="TextBox 1951"/>
          <p:cNvSpPr>
            <a:spLocks noGrp="1"/>
          </p:cNvSpPr>
          <p:nvPr>
            <p:ph/>
          </p:nvPr>
        </p:nvSpPr>
        <p:spPr>
          <a:xfrm>
            <a:off x="6339523" y="557295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958" name="TextBox 1957"/>
          <p:cNvSpPr>
            <a:spLocks noGrp="1"/>
          </p:cNvSpPr>
          <p:nvPr>
            <p:ph/>
          </p:nvPr>
        </p:nvSpPr>
        <p:spPr>
          <a:xfrm>
            <a:off x="7340285" y="557295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964" name="TextBox 1963"/>
          <p:cNvSpPr>
            <a:spLocks noGrp="1"/>
          </p:cNvSpPr>
          <p:nvPr>
            <p:ph/>
          </p:nvPr>
        </p:nvSpPr>
        <p:spPr>
          <a:xfrm>
            <a:off x="8341048" y="557295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970" name="TextBox 1969"/>
          <p:cNvSpPr>
            <a:spLocks noGrp="1"/>
          </p:cNvSpPr>
          <p:nvPr>
            <p:ph/>
          </p:nvPr>
        </p:nvSpPr>
        <p:spPr>
          <a:xfrm>
            <a:off x="9341810" y="557295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976" name="TextBox 1975"/>
          <p:cNvSpPr>
            <a:spLocks noGrp="1"/>
          </p:cNvSpPr>
          <p:nvPr>
            <p:ph/>
          </p:nvPr>
        </p:nvSpPr>
        <p:spPr>
          <a:xfrm>
            <a:off x="360000" y="5572952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82" name="TextBox 1981"/>
          <p:cNvSpPr>
            <a:spLocks noGrp="1"/>
          </p:cNvSpPr>
          <p:nvPr>
            <p:ph/>
          </p:nvPr>
        </p:nvSpPr>
        <p:spPr>
          <a:xfrm>
            <a:off x="360000" y="5847809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88" name="TextBox 1987"/>
          <p:cNvSpPr>
            <a:spLocks noGrp="1"/>
          </p:cNvSpPr>
          <p:nvPr>
            <p:ph/>
          </p:nvPr>
        </p:nvSpPr>
        <p:spPr>
          <a:xfrm>
            <a:off x="360000" y="5847809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Капітальне будівництво (придбання)</a:t>
            </a:r>
            <a:r>
              <a:rPr lang="en-US" sz="800"/>
              <a:t> </a:t>
            </a:r>
          </a:p>
        </p:txBody>
      </p:sp>
      <p:sp>
        <p:nvSpPr>
          <p:cNvPr id="1994" name="TextBox 1993"/>
          <p:cNvSpPr>
            <a:spLocks noGrp="1"/>
          </p:cNvSpPr>
          <p:nvPr>
            <p:ph/>
          </p:nvPr>
        </p:nvSpPr>
        <p:spPr>
          <a:xfrm>
            <a:off x="3240000" y="5847809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3120</a:t>
            </a:r>
            <a:r>
              <a:rPr lang="en-US" sz="800"/>
              <a:t> </a:t>
            </a:r>
          </a:p>
        </p:txBody>
      </p:sp>
      <p:sp>
        <p:nvSpPr>
          <p:cNvPr id="2000" name="TextBox 1999"/>
          <p:cNvSpPr>
            <a:spLocks noGrp="1"/>
          </p:cNvSpPr>
          <p:nvPr>
            <p:ph/>
          </p:nvPr>
        </p:nvSpPr>
        <p:spPr>
          <a:xfrm>
            <a:off x="3870000" y="5847809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400</a:t>
            </a:r>
            <a:r>
              <a:rPr lang="en-US" sz="800"/>
              <a:t> </a:t>
            </a:r>
          </a:p>
        </p:txBody>
      </p:sp>
      <p:sp>
        <p:nvSpPr>
          <p:cNvPr id="2006" name="TextBox 2005"/>
          <p:cNvSpPr>
            <a:spLocks noGrp="1"/>
          </p:cNvSpPr>
          <p:nvPr>
            <p:ph/>
          </p:nvPr>
        </p:nvSpPr>
        <p:spPr>
          <a:xfrm>
            <a:off x="4338000" y="5847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012" name="TextBox 2011"/>
          <p:cNvSpPr>
            <a:spLocks noGrp="1"/>
          </p:cNvSpPr>
          <p:nvPr>
            <p:ph/>
          </p:nvPr>
        </p:nvSpPr>
        <p:spPr>
          <a:xfrm>
            <a:off x="5338762" y="5847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018" name="TextBox 2017"/>
          <p:cNvSpPr>
            <a:spLocks noGrp="1"/>
          </p:cNvSpPr>
          <p:nvPr>
            <p:ph/>
          </p:nvPr>
        </p:nvSpPr>
        <p:spPr>
          <a:xfrm>
            <a:off x="6339523" y="5847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024" name="TextBox 2023"/>
          <p:cNvSpPr>
            <a:spLocks noGrp="1"/>
          </p:cNvSpPr>
          <p:nvPr>
            <p:ph/>
          </p:nvPr>
        </p:nvSpPr>
        <p:spPr>
          <a:xfrm>
            <a:off x="7340285" y="5847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030" name="TextBox 2029"/>
          <p:cNvSpPr>
            <a:spLocks noGrp="1"/>
          </p:cNvSpPr>
          <p:nvPr>
            <p:ph/>
          </p:nvPr>
        </p:nvSpPr>
        <p:spPr>
          <a:xfrm>
            <a:off x="8341048" y="5847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036" name="TextBox 2035"/>
          <p:cNvSpPr>
            <a:spLocks noGrp="1"/>
          </p:cNvSpPr>
          <p:nvPr>
            <p:ph/>
          </p:nvPr>
        </p:nvSpPr>
        <p:spPr>
          <a:xfrm>
            <a:off x="9341810" y="5847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042" name="TextBox 2041"/>
          <p:cNvSpPr>
            <a:spLocks noGrp="1"/>
          </p:cNvSpPr>
          <p:nvPr>
            <p:ph/>
          </p:nvPr>
        </p:nvSpPr>
        <p:spPr>
          <a:xfrm>
            <a:off x="360000" y="5847809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48" name="TextBox 2047"/>
          <p:cNvSpPr>
            <a:spLocks noGrp="1"/>
          </p:cNvSpPr>
          <p:nvPr>
            <p:ph/>
          </p:nvPr>
        </p:nvSpPr>
        <p:spPr>
          <a:xfrm>
            <a:off x="360000" y="6001619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54" name="TextBox 2053"/>
          <p:cNvSpPr>
            <a:spLocks noGrp="1"/>
          </p:cNvSpPr>
          <p:nvPr>
            <p:ph/>
          </p:nvPr>
        </p:nvSpPr>
        <p:spPr>
          <a:xfrm>
            <a:off x="360000" y="6001619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Капітальне будівництво (придбання) житла</a:t>
            </a:r>
            <a:r>
              <a:rPr lang="en-US" sz="800"/>
              <a:t> </a:t>
            </a:r>
          </a:p>
        </p:txBody>
      </p:sp>
      <p:sp>
        <p:nvSpPr>
          <p:cNvPr id="2060" name="TextBox 2059"/>
          <p:cNvSpPr>
            <a:spLocks noGrp="1"/>
          </p:cNvSpPr>
          <p:nvPr>
            <p:ph/>
          </p:nvPr>
        </p:nvSpPr>
        <p:spPr>
          <a:xfrm>
            <a:off x="3240000" y="6001619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3121</a:t>
            </a:r>
            <a:r>
              <a:rPr lang="en-US" sz="800"/>
              <a:t> </a:t>
            </a:r>
          </a:p>
        </p:txBody>
      </p:sp>
      <p:sp>
        <p:nvSpPr>
          <p:cNvPr id="2066" name="TextBox 2065"/>
          <p:cNvSpPr>
            <a:spLocks noGrp="1"/>
          </p:cNvSpPr>
          <p:nvPr>
            <p:ph/>
          </p:nvPr>
        </p:nvSpPr>
        <p:spPr>
          <a:xfrm>
            <a:off x="3870000" y="6001619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410</a:t>
            </a:r>
            <a:r>
              <a:rPr lang="en-US" sz="800"/>
              <a:t> </a:t>
            </a:r>
          </a:p>
        </p:txBody>
      </p:sp>
      <p:sp>
        <p:nvSpPr>
          <p:cNvPr id="2072" name="TextBox 2071"/>
          <p:cNvSpPr>
            <a:spLocks noGrp="1"/>
          </p:cNvSpPr>
          <p:nvPr>
            <p:ph/>
          </p:nvPr>
        </p:nvSpPr>
        <p:spPr>
          <a:xfrm>
            <a:off x="4338000" y="6001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078" name="TextBox 2077"/>
          <p:cNvSpPr>
            <a:spLocks noGrp="1"/>
          </p:cNvSpPr>
          <p:nvPr>
            <p:ph/>
          </p:nvPr>
        </p:nvSpPr>
        <p:spPr>
          <a:xfrm>
            <a:off x="5338762" y="6001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084" name="TextBox 2083"/>
          <p:cNvSpPr>
            <a:spLocks noGrp="1"/>
          </p:cNvSpPr>
          <p:nvPr>
            <p:ph/>
          </p:nvPr>
        </p:nvSpPr>
        <p:spPr>
          <a:xfrm>
            <a:off x="6339523" y="6001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090" name="TextBox 2089"/>
          <p:cNvSpPr>
            <a:spLocks noGrp="1"/>
          </p:cNvSpPr>
          <p:nvPr>
            <p:ph/>
          </p:nvPr>
        </p:nvSpPr>
        <p:spPr>
          <a:xfrm>
            <a:off x="7340285" y="6001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096" name="TextBox 2095"/>
          <p:cNvSpPr>
            <a:spLocks noGrp="1"/>
          </p:cNvSpPr>
          <p:nvPr>
            <p:ph/>
          </p:nvPr>
        </p:nvSpPr>
        <p:spPr>
          <a:xfrm>
            <a:off x="8341048" y="6001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102" name="TextBox 2101"/>
          <p:cNvSpPr>
            <a:spLocks noGrp="1"/>
          </p:cNvSpPr>
          <p:nvPr>
            <p:ph/>
          </p:nvPr>
        </p:nvSpPr>
        <p:spPr>
          <a:xfrm>
            <a:off x="9341810" y="6001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108" name="TextBox 2107"/>
          <p:cNvSpPr>
            <a:spLocks noGrp="1"/>
          </p:cNvSpPr>
          <p:nvPr>
            <p:ph/>
          </p:nvPr>
        </p:nvSpPr>
        <p:spPr>
          <a:xfrm>
            <a:off x="360000" y="6001619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pic>
        <p:nvPicPr>
          <p:cNvPr id="2114" name="Picture2114" descr="imag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50000" y="6191429"/>
            <a:ext cx="720000" cy="720000"/>
          </a:xfrm>
          <a:prstGeom prst="rect">
            <a:avLst/>
          </a:prstGeom>
          <a:noFill/>
        </p:spPr>
      </p:pic>
      <p:sp>
        <p:nvSpPr>
          <p:cNvPr id="2115" name="TextBox 2114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121" name="TextBox 2120"/>
          <p:cNvSpPr>
            <a:spLocks noGrp="1"/>
          </p:cNvSpPr>
          <p:nvPr>
            <p:ph/>
          </p:nvPr>
        </p:nvSpPr>
        <p:spPr>
          <a:xfrm>
            <a:off x="360000" y="7020000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202000000016967689</a:t>
            </a:r>
            <a:r>
              <a:rPr lang="en-US" sz="600"/>
              <a:t> </a:t>
            </a:r>
          </a:p>
        </p:txBody>
      </p:sp>
      <p:cxnSp>
        <p:nvCxnSpPr>
          <p:cNvPr id="2120" name="Straight Connector 61"/>
          <p:cNvCxnSpPr/>
          <p:nvPr/>
        </p:nvCxnSpPr>
        <p:spPr>
          <a:xfrm>
            <a:off x="360000" y="7020000"/>
            <a:ext cx="288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7" name="TextBox 2126"/>
          <p:cNvSpPr>
            <a:spLocks noGrp="1"/>
          </p:cNvSpPr>
          <p:nvPr>
            <p:ph/>
          </p:nvPr>
        </p:nvSpPr>
        <p:spPr>
          <a:xfrm>
            <a:off x="3240000" y="7020000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126" name="Straight Connector 61"/>
          <p:cNvCxnSpPr/>
          <p:nvPr/>
        </p:nvCxnSpPr>
        <p:spPr>
          <a:xfrm>
            <a:off x="3240000" y="7020000"/>
            <a:ext cx="63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3" name="TextBox 2132"/>
          <p:cNvSpPr>
            <a:spLocks noGrp="1"/>
          </p:cNvSpPr>
          <p:nvPr>
            <p:ph/>
          </p:nvPr>
        </p:nvSpPr>
        <p:spPr>
          <a:xfrm>
            <a:off x="3870000" y="7020000"/>
            <a:ext cx="132476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АС  " Є-ЗВІТНІСТЬ "</a:t>
            </a:r>
            <a:r>
              <a:rPr lang="en-US" sz="600"/>
              <a:t> </a:t>
            </a:r>
          </a:p>
        </p:txBody>
      </p:sp>
      <p:cxnSp>
        <p:nvCxnSpPr>
          <p:cNvPr id="2132" name="Straight Connector 61"/>
          <p:cNvCxnSpPr/>
          <p:nvPr/>
        </p:nvCxnSpPr>
        <p:spPr>
          <a:xfrm>
            <a:off x="3870000" y="7020000"/>
            <a:ext cx="1324762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9" name="TextBox 2138"/>
          <p:cNvSpPr>
            <a:spLocks noGrp="1"/>
          </p:cNvSpPr>
          <p:nvPr>
            <p:ph/>
          </p:nvPr>
        </p:nvSpPr>
        <p:spPr>
          <a:xfrm>
            <a:off x="5194762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138" name="Straight Connector 61"/>
          <p:cNvCxnSpPr/>
          <p:nvPr/>
        </p:nvCxnSpPr>
        <p:spPr>
          <a:xfrm>
            <a:off x="5194762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5" name="TextBox 2144"/>
          <p:cNvSpPr>
            <a:spLocks noGrp="1"/>
          </p:cNvSpPr>
          <p:nvPr>
            <p:ph/>
          </p:nvPr>
        </p:nvSpPr>
        <p:spPr>
          <a:xfrm>
            <a:off x="6051523" y="7020000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Кошти на реєстраційному рахунку</a:t>
            </a:r>
            <a:r>
              <a:rPr lang="en-US" sz="600"/>
              <a:t> </a:t>
            </a:r>
          </a:p>
        </p:txBody>
      </p:sp>
      <p:cxnSp>
        <p:nvCxnSpPr>
          <p:cNvPr id="2144" name="Straight Connector 61"/>
          <p:cNvCxnSpPr/>
          <p:nvPr/>
        </p:nvCxnSpPr>
        <p:spPr>
          <a:xfrm>
            <a:off x="6051523" y="7020000"/>
            <a:ext cx="1713523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" name="TextBox 2150"/>
          <p:cNvSpPr>
            <a:spLocks noGrp="1"/>
          </p:cNvSpPr>
          <p:nvPr>
            <p:ph/>
          </p:nvPr>
        </p:nvSpPr>
        <p:spPr>
          <a:xfrm>
            <a:off x="7765048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150" name="Straight Connector 61"/>
          <p:cNvCxnSpPr/>
          <p:nvPr/>
        </p:nvCxnSpPr>
        <p:spPr>
          <a:xfrm>
            <a:off x="7765048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7" name="TextBox 2156"/>
          <p:cNvSpPr>
            <a:spLocks noGrp="1"/>
          </p:cNvSpPr>
          <p:nvPr>
            <p:ph/>
          </p:nvPr>
        </p:nvSpPr>
        <p:spPr>
          <a:xfrm>
            <a:off x="8621810" y="7020000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ст. 2 з 4</a:t>
            </a:r>
            <a:r>
              <a:rPr lang="en-US" sz="600"/>
              <a:t> </a:t>
            </a:r>
          </a:p>
        </p:txBody>
      </p:sp>
      <p:cxnSp>
        <p:nvCxnSpPr>
          <p:cNvPr id="2156" name="Straight Connector 61"/>
          <p:cNvCxnSpPr/>
          <p:nvPr/>
        </p:nvCxnSpPr>
        <p:spPr>
          <a:xfrm>
            <a:off x="8621810" y="7020000"/>
            <a:ext cx="1713523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3" name="TextBox 2162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360000" y="360000"/>
            <a:ext cx="998257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360000" y="360000"/>
            <a:ext cx="2880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7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3240000" y="360000"/>
            <a:ext cx="630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2</a:t>
            </a:r>
            <a:r>
              <a:rPr lang="en-US" sz="7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3870000" y="360000"/>
            <a:ext cx="468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3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4338000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4</a:t>
            </a:r>
            <a:r>
              <a:rPr lang="en-US" sz="7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5338762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5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6339523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6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340285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7</a:t>
            </a:r>
            <a:r>
              <a:rPr lang="en-US" sz="700"/>
              <a:t> </a:t>
            </a:r>
          </a:p>
        </p:txBody>
      </p:sp>
      <p:sp>
        <p:nvSpPr>
          <p:cNvPr id="50" name="TextBox 49"/>
          <p:cNvSpPr>
            <a:spLocks noGrp="1"/>
          </p:cNvSpPr>
          <p:nvPr>
            <p:ph/>
          </p:nvPr>
        </p:nvSpPr>
        <p:spPr>
          <a:xfrm>
            <a:off x="8341048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8</a:t>
            </a:r>
            <a:r>
              <a:rPr lang="en-US" sz="700"/>
              <a:t> </a:t>
            </a:r>
          </a:p>
        </p:txBody>
      </p:sp>
      <p:sp>
        <p:nvSpPr>
          <p:cNvPr id="56" name="TextBox 55"/>
          <p:cNvSpPr>
            <a:spLocks noGrp="1"/>
          </p:cNvSpPr>
          <p:nvPr>
            <p:ph/>
          </p:nvPr>
        </p:nvSpPr>
        <p:spPr>
          <a:xfrm>
            <a:off x="9341810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9</a:t>
            </a:r>
            <a:r>
              <a:rPr lang="en-US" sz="700"/>
              <a:t> </a:t>
            </a:r>
          </a:p>
        </p:txBody>
      </p:sp>
      <p:sp>
        <p:nvSpPr>
          <p:cNvPr id="62" name="TextBox 61"/>
          <p:cNvSpPr>
            <a:spLocks noGrp="1"/>
          </p:cNvSpPr>
          <p:nvPr>
            <p:ph/>
          </p:nvPr>
        </p:nvSpPr>
        <p:spPr>
          <a:xfrm>
            <a:off x="360000" y="360000"/>
            <a:ext cx="998257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8" name="TextBox 67"/>
          <p:cNvSpPr>
            <a:spLocks noGrp="1"/>
          </p:cNvSpPr>
          <p:nvPr>
            <p:ph/>
          </p:nvPr>
        </p:nvSpPr>
        <p:spPr>
          <a:xfrm>
            <a:off x="360000" y="540000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4" name="TextBox 73"/>
          <p:cNvSpPr>
            <a:spLocks noGrp="1"/>
          </p:cNvSpPr>
          <p:nvPr>
            <p:ph/>
          </p:nvPr>
        </p:nvSpPr>
        <p:spPr>
          <a:xfrm>
            <a:off x="360000" y="540000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Капітальне  будівництво (придбання) інших об’єктів </a:t>
            </a:r>
            <a:r>
              <a:rPr lang="en-US" sz="800"/>
              <a:t> </a:t>
            </a:r>
          </a:p>
        </p:txBody>
      </p:sp>
      <p:sp>
        <p:nvSpPr>
          <p:cNvPr id="80" name="TextBox 79"/>
          <p:cNvSpPr>
            <a:spLocks noGrp="1"/>
          </p:cNvSpPr>
          <p:nvPr>
            <p:ph/>
          </p:nvPr>
        </p:nvSpPr>
        <p:spPr>
          <a:xfrm>
            <a:off x="3240000" y="540000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3122</a:t>
            </a:r>
            <a:r>
              <a:rPr lang="en-US" sz="800"/>
              <a:t> </a:t>
            </a:r>
          </a:p>
        </p:txBody>
      </p:sp>
      <p:sp>
        <p:nvSpPr>
          <p:cNvPr id="86" name="TextBox 85"/>
          <p:cNvSpPr>
            <a:spLocks noGrp="1"/>
          </p:cNvSpPr>
          <p:nvPr>
            <p:ph/>
          </p:nvPr>
        </p:nvSpPr>
        <p:spPr>
          <a:xfrm>
            <a:off x="3870000" y="540000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420</a:t>
            </a:r>
            <a:r>
              <a:rPr lang="en-US" sz="800"/>
              <a:t> </a:t>
            </a:r>
          </a:p>
        </p:txBody>
      </p:sp>
      <p:sp>
        <p:nvSpPr>
          <p:cNvPr id="92" name="TextBox 91"/>
          <p:cNvSpPr>
            <a:spLocks noGrp="1"/>
          </p:cNvSpPr>
          <p:nvPr>
            <p:ph/>
          </p:nvPr>
        </p:nvSpPr>
        <p:spPr>
          <a:xfrm>
            <a:off x="4338000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8" name="TextBox 97"/>
          <p:cNvSpPr>
            <a:spLocks noGrp="1"/>
          </p:cNvSpPr>
          <p:nvPr>
            <p:ph/>
          </p:nvPr>
        </p:nvSpPr>
        <p:spPr>
          <a:xfrm>
            <a:off x="5338762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4" name="TextBox 103"/>
          <p:cNvSpPr>
            <a:spLocks noGrp="1"/>
          </p:cNvSpPr>
          <p:nvPr>
            <p:ph/>
          </p:nvPr>
        </p:nvSpPr>
        <p:spPr>
          <a:xfrm>
            <a:off x="6339523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0" name="TextBox 109"/>
          <p:cNvSpPr>
            <a:spLocks noGrp="1"/>
          </p:cNvSpPr>
          <p:nvPr>
            <p:ph/>
          </p:nvPr>
        </p:nvSpPr>
        <p:spPr>
          <a:xfrm>
            <a:off x="7340285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6" name="TextBox 115"/>
          <p:cNvSpPr>
            <a:spLocks noGrp="1"/>
          </p:cNvSpPr>
          <p:nvPr>
            <p:ph/>
          </p:nvPr>
        </p:nvSpPr>
        <p:spPr>
          <a:xfrm>
            <a:off x="8341048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2" name="TextBox 121"/>
          <p:cNvSpPr>
            <a:spLocks noGrp="1"/>
          </p:cNvSpPr>
          <p:nvPr>
            <p:ph/>
          </p:nvPr>
        </p:nvSpPr>
        <p:spPr>
          <a:xfrm>
            <a:off x="9341810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8" name="TextBox 127"/>
          <p:cNvSpPr>
            <a:spLocks noGrp="1"/>
          </p:cNvSpPr>
          <p:nvPr>
            <p:ph/>
          </p:nvPr>
        </p:nvSpPr>
        <p:spPr>
          <a:xfrm>
            <a:off x="360000" y="540000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4" name="TextBox 133"/>
          <p:cNvSpPr>
            <a:spLocks noGrp="1"/>
          </p:cNvSpPr>
          <p:nvPr>
            <p:ph/>
          </p:nvPr>
        </p:nvSpPr>
        <p:spPr>
          <a:xfrm>
            <a:off x="360000" y="693809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0" name="TextBox 139"/>
          <p:cNvSpPr>
            <a:spLocks noGrp="1"/>
          </p:cNvSpPr>
          <p:nvPr>
            <p:ph/>
          </p:nvPr>
        </p:nvSpPr>
        <p:spPr>
          <a:xfrm>
            <a:off x="360000" y="693809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Капітальний ремонт</a:t>
            </a:r>
            <a:r>
              <a:rPr lang="en-US" sz="800"/>
              <a:t> </a:t>
            </a:r>
          </a:p>
        </p:txBody>
      </p:sp>
      <p:sp>
        <p:nvSpPr>
          <p:cNvPr id="146" name="TextBox 145"/>
          <p:cNvSpPr>
            <a:spLocks noGrp="1"/>
          </p:cNvSpPr>
          <p:nvPr>
            <p:ph/>
          </p:nvPr>
        </p:nvSpPr>
        <p:spPr>
          <a:xfrm>
            <a:off x="3240000" y="693809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3130</a:t>
            </a:r>
            <a:r>
              <a:rPr lang="en-US" sz="800"/>
              <a:t> </a:t>
            </a:r>
          </a:p>
        </p:txBody>
      </p:sp>
      <p:sp>
        <p:nvSpPr>
          <p:cNvPr id="152" name="TextBox 151"/>
          <p:cNvSpPr>
            <a:spLocks noGrp="1"/>
          </p:cNvSpPr>
          <p:nvPr>
            <p:ph/>
          </p:nvPr>
        </p:nvSpPr>
        <p:spPr>
          <a:xfrm>
            <a:off x="3870000" y="693809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430</a:t>
            </a:r>
            <a:r>
              <a:rPr lang="en-US" sz="800"/>
              <a:t> </a:t>
            </a:r>
          </a:p>
        </p:txBody>
      </p:sp>
      <p:sp>
        <p:nvSpPr>
          <p:cNvPr id="158" name="TextBox 157"/>
          <p:cNvSpPr>
            <a:spLocks noGrp="1"/>
          </p:cNvSpPr>
          <p:nvPr>
            <p:ph/>
          </p:nvPr>
        </p:nvSpPr>
        <p:spPr>
          <a:xfrm>
            <a:off x="4338000" y="693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64" name="TextBox 163"/>
          <p:cNvSpPr>
            <a:spLocks noGrp="1"/>
          </p:cNvSpPr>
          <p:nvPr>
            <p:ph/>
          </p:nvPr>
        </p:nvSpPr>
        <p:spPr>
          <a:xfrm>
            <a:off x="5338762" y="693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70" name="TextBox 169"/>
          <p:cNvSpPr>
            <a:spLocks noGrp="1"/>
          </p:cNvSpPr>
          <p:nvPr>
            <p:ph/>
          </p:nvPr>
        </p:nvSpPr>
        <p:spPr>
          <a:xfrm>
            <a:off x="6339523" y="693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76" name="TextBox 175"/>
          <p:cNvSpPr>
            <a:spLocks noGrp="1"/>
          </p:cNvSpPr>
          <p:nvPr>
            <p:ph/>
          </p:nvPr>
        </p:nvSpPr>
        <p:spPr>
          <a:xfrm>
            <a:off x="7340285" y="693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82" name="TextBox 181"/>
          <p:cNvSpPr>
            <a:spLocks noGrp="1"/>
          </p:cNvSpPr>
          <p:nvPr>
            <p:ph/>
          </p:nvPr>
        </p:nvSpPr>
        <p:spPr>
          <a:xfrm>
            <a:off x="8341048" y="693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88" name="TextBox 187"/>
          <p:cNvSpPr>
            <a:spLocks noGrp="1"/>
          </p:cNvSpPr>
          <p:nvPr>
            <p:ph/>
          </p:nvPr>
        </p:nvSpPr>
        <p:spPr>
          <a:xfrm>
            <a:off x="9341810" y="69380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94" name="TextBox 193"/>
          <p:cNvSpPr>
            <a:spLocks noGrp="1"/>
          </p:cNvSpPr>
          <p:nvPr>
            <p:ph/>
          </p:nvPr>
        </p:nvSpPr>
        <p:spPr>
          <a:xfrm>
            <a:off x="360000" y="693809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0" name="TextBox 199"/>
          <p:cNvSpPr>
            <a:spLocks noGrp="1"/>
          </p:cNvSpPr>
          <p:nvPr>
            <p:ph/>
          </p:nvPr>
        </p:nvSpPr>
        <p:spPr>
          <a:xfrm>
            <a:off x="360000" y="847619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6" name="TextBox 205"/>
          <p:cNvSpPr>
            <a:spLocks noGrp="1"/>
          </p:cNvSpPr>
          <p:nvPr>
            <p:ph/>
          </p:nvPr>
        </p:nvSpPr>
        <p:spPr>
          <a:xfrm>
            <a:off x="360000" y="847619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Капітальний ремонт житлового фонду (приміщень)</a:t>
            </a:r>
            <a:r>
              <a:rPr lang="en-US" sz="800"/>
              <a:t> </a:t>
            </a:r>
          </a:p>
        </p:txBody>
      </p:sp>
      <p:sp>
        <p:nvSpPr>
          <p:cNvPr id="212" name="TextBox 211"/>
          <p:cNvSpPr>
            <a:spLocks noGrp="1"/>
          </p:cNvSpPr>
          <p:nvPr>
            <p:ph/>
          </p:nvPr>
        </p:nvSpPr>
        <p:spPr>
          <a:xfrm>
            <a:off x="3240000" y="847619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3131</a:t>
            </a:r>
            <a:r>
              <a:rPr lang="en-US" sz="800"/>
              <a:t> </a:t>
            </a:r>
          </a:p>
        </p:txBody>
      </p:sp>
      <p:sp>
        <p:nvSpPr>
          <p:cNvPr id="218" name="TextBox 217"/>
          <p:cNvSpPr>
            <a:spLocks noGrp="1"/>
          </p:cNvSpPr>
          <p:nvPr>
            <p:ph/>
          </p:nvPr>
        </p:nvSpPr>
        <p:spPr>
          <a:xfrm>
            <a:off x="3870000" y="847619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440</a:t>
            </a:r>
            <a:r>
              <a:rPr lang="en-US" sz="800"/>
              <a:t> </a:t>
            </a:r>
          </a:p>
        </p:txBody>
      </p:sp>
      <p:sp>
        <p:nvSpPr>
          <p:cNvPr id="224" name="TextBox 223"/>
          <p:cNvSpPr>
            <a:spLocks noGrp="1"/>
          </p:cNvSpPr>
          <p:nvPr>
            <p:ph/>
          </p:nvPr>
        </p:nvSpPr>
        <p:spPr>
          <a:xfrm>
            <a:off x="4338000" y="847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30" name="TextBox 229"/>
          <p:cNvSpPr>
            <a:spLocks noGrp="1"/>
          </p:cNvSpPr>
          <p:nvPr>
            <p:ph/>
          </p:nvPr>
        </p:nvSpPr>
        <p:spPr>
          <a:xfrm>
            <a:off x="5338762" y="847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36" name="TextBox 235"/>
          <p:cNvSpPr>
            <a:spLocks noGrp="1"/>
          </p:cNvSpPr>
          <p:nvPr>
            <p:ph/>
          </p:nvPr>
        </p:nvSpPr>
        <p:spPr>
          <a:xfrm>
            <a:off x="6339523" y="847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42" name="TextBox 241"/>
          <p:cNvSpPr>
            <a:spLocks noGrp="1"/>
          </p:cNvSpPr>
          <p:nvPr>
            <p:ph/>
          </p:nvPr>
        </p:nvSpPr>
        <p:spPr>
          <a:xfrm>
            <a:off x="7340285" y="847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48" name="TextBox 247"/>
          <p:cNvSpPr>
            <a:spLocks noGrp="1"/>
          </p:cNvSpPr>
          <p:nvPr>
            <p:ph/>
          </p:nvPr>
        </p:nvSpPr>
        <p:spPr>
          <a:xfrm>
            <a:off x="8341048" y="847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54" name="TextBox 253"/>
          <p:cNvSpPr>
            <a:spLocks noGrp="1"/>
          </p:cNvSpPr>
          <p:nvPr>
            <p:ph/>
          </p:nvPr>
        </p:nvSpPr>
        <p:spPr>
          <a:xfrm>
            <a:off x="9341810" y="847619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60" name="TextBox 259"/>
          <p:cNvSpPr>
            <a:spLocks noGrp="1"/>
          </p:cNvSpPr>
          <p:nvPr>
            <p:ph/>
          </p:nvPr>
        </p:nvSpPr>
        <p:spPr>
          <a:xfrm>
            <a:off x="360000" y="847619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6" name="TextBox 265"/>
          <p:cNvSpPr>
            <a:spLocks noGrp="1"/>
          </p:cNvSpPr>
          <p:nvPr>
            <p:ph/>
          </p:nvPr>
        </p:nvSpPr>
        <p:spPr>
          <a:xfrm>
            <a:off x="360000" y="1001428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72" name="TextBox 271"/>
          <p:cNvSpPr>
            <a:spLocks noGrp="1"/>
          </p:cNvSpPr>
          <p:nvPr>
            <p:ph/>
          </p:nvPr>
        </p:nvSpPr>
        <p:spPr>
          <a:xfrm>
            <a:off x="360000" y="1001428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Капітальний ремонт інших об’єктів </a:t>
            </a:r>
            <a:r>
              <a:rPr lang="en-US" sz="800"/>
              <a:t> </a:t>
            </a:r>
          </a:p>
        </p:txBody>
      </p:sp>
      <p:sp>
        <p:nvSpPr>
          <p:cNvPr id="278" name="TextBox 277"/>
          <p:cNvSpPr>
            <a:spLocks noGrp="1"/>
          </p:cNvSpPr>
          <p:nvPr>
            <p:ph/>
          </p:nvPr>
        </p:nvSpPr>
        <p:spPr>
          <a:xfrm>
            <a:off x="3240000" y="1001428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3132</a:t>
            </a:r>
            <a:r>
              <a:rPr lang="en-US" sz="800"/>
              <a:t> </a:t>
            </a:r>
          </a:p>
        </p:txBody>
      </p:sp>
      <p:sp>
        <p:nvSpPr>
          <p:cNvPr id="284" name="TextBox 283"/>
          <p:cNvSpPr>
            <a:spLocks noGrp="1"/>
          </p:cNvSpPr>
          <p:nvPr>
            <p:ph/>
          </p:nvPr>
        </p:nvSpPr>
        <p:spPr>
          <a:xfrm>
            <a:off x="3870000" y="1001428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450</a:t>
            </a:r>
            <a:r>
              <a:rPr lang="en-US" sz="800"/>
              <a:t> </a:t>
            </a:r>
          </a:p>
        </p:txBody>
      </p:sp>
      <p:sp>
        <p:nvSpPr>
          <p:cNvPr id="290" name="TextBox 289"/>
          <p:cNvSpPr>
            <a:spLocks noGrp="1"/>
          </p:cNvSpPr>
          <p:nvPr>
            <p:ph/>
          </p:nvPr>
        </p:nvSpPr>
        <p:spPr>
          <a:xfrm>
            <a:off x="4338000" y="1001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296" name="TextBox 295"/>
          <p:cNvSpPr>
            <a:spLocks noGrp="1"/>
          </p:cNvSpPr>
          <p:nvPr>
            <p:ph/>
          </p:nvPr>
        </p:nvSpPr>
        <p:spPr>
          <a:xfrm>
            <a:off x="5338762" y="1001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02" name="TextBox 301"/>
          <p:cNvSpPr>
            <a:spLocks noGrp="1"/>
          </p:cNvSpPr>
          <p:nvPr>
            <p:ph/>
          </p:nvPr>
        </p:nvSpPr>
        <p:spPr>
          <a:xfrm>
            <a:off x="6339523" y="1001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08" name="TextBox 307"/>
          <p:cNvSpPr>
            <a:spLocks noGrp="1"/>
          </p:cNvSpPr>
          <p:nvPr>
            <p:ph/>
          </p:nvPr>
        </p:nvSpPr>
        <p:spPr>
          <a:xfrm>
            <a:off x="7340285" y="1001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14" name="TextBox 313"/>
          <p:cNvSpPr>
            <a:spLocks noGrp="1"/>
          </p:cNvSpPr>
          <p:nvPr>
            <p:ph/>
          </p:nvPr>
        </p:nvSpPr>
        <p:spPr>
          <a:xfrm>
            <a:off x="8341048" y="1001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20" name="TextBox 319"/>
          <p:cNvSpPr>
            <a:spLocks noGrp="1"/>
          </p:cNvSpPr>
          <p:nvPr>
            <p:ph/>
          </p:nvPr>
        </p:nvSpPr>
        <p:spPr>
          <a:xfrm>
            <a:off x="9341810" y="100142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26" name="TextBox 325"/>
          <p:cNvSpPr>
            <a:spLocks noGrp="1"/>
          </p:cNvSpPr>
          <p:nvPr>
            <p:ph/>
          </p:nvPr>
        </p:nvSpPr>
        <p:spPr>
          <a:xfrm>
            <a:off x="360000" y="1001428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32" name="TextBox 331"/>
          <p:cNvSpPr>
            <a:spLocks noGrp="1"/>
          </p:cNvSpPr>
          <p:nvPr>
            <p:ph/>
          </p:nvPr>
        </p:nvSpPr>
        <p:spPr>
          <a:xfrm>
            <a:off x="360000" y="1155238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38" name="TextBox 337"/>
          <p:cNvSpPr>
            <a:spLocks noGrp="1"/>
          </p:cNvSpPr>
          <p:nvPr>
            <p:ph/>
          </p:nvPr>
        </p:nvSpPr>
        <p:spPr>
          <a:xfrm>
            <a:off x="360000" y="1155238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Реконструкція  та  реставрація </a:t>
            </a:r>
            <a:r>
              <a:rPr lang="en-US" sz="800"/>
              <a:t> </a:t>
            </a:r>
          </a:p>
        </p:txBody>
      </p:sp>
      <p:sp>
        <p:nvSpPr>
          <p:cNvPr id="344" name="TextBox 343"/>
          <p:cNvSpPr>
            <a:spLocks noGrp="1"/>
          </p:cNvSpPr>
          <p:nvPr>
            <p:ph/>
          </p:nvPr>
        </p:nvSpPr>
        <p:spPr>
          <a:xfrm>
            <a:off x="3240000" y="1155238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3140</a:t>
            </a:r>
            <a:r>
              <a:rPr lang="en-US" sz="800"/>
              <a:t> </a:t>
            </a:r>
          </a:p>
        </p:txBody>
      </p:sp>
      <p:sp>
        <p:nvSpPr>
          <p:cNvPr id="350" name="TextBox 349"/>
          <p:cNvSpPr>
            <a:spLocks noGrp="1"/>
          </p:cNvSpPr>
          <p:nvPr>
            <p:ph/>
          </p:nvPr>
        </p:nvSpPr>
        <p:spPr>
          <a:xfrm>
            <a:off x="3870000" y="1155238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460</a:t>
            </a:r>
            <a:r>
              <a:rPr lang="en-US" sz="800"/>
              <a:t> </a:t>
            </a:r>
          </a:p>
        </p:txBody>
      </p:sp>
      <p:sp>
        <p:nvSpPr>
          <p:cNvPr id="356" name="TextBox 355"/>
          <p:cNvSpPr>
            <a:spLocks noGrp="1"/>
          </p:cNvSpPr>
          <p:nvPr>
            <p:ph/>
          </p:nvPr>
        </p:nvSpPr>
        <p:spPr>
          <a:xfrm>
            <a:off x="4338000" y="1155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62" name="TextBox 361"/>
          <p:cNvSpPr>
            <a:spLocks noGrp="1"/>
          </p:cNvSpPr>
          <p:nvPr>
            <p:ph/>
          </p:nvPr>
        </p:nvSpPr>
        <p:spPr>
          <a:xfrm>
            <a:off x="5338762" y="1155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68" name="TextBox 367"/>
          <p:cNvSpPr>
            <a:spLocks noGrp="1"/>
          </p:cNvSpPr>
          <p:nvPr>
            <p:ph/>
          </p:nvPr>
        </p:nvSpPr>
        <p:spPr>
          <a:xfrm>
            <a:off x="6339523" y="1155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74" name="TextBox 373"/>
          <p:cNvSpPr>
            <a:spLocks noGrp="1"/>
          </p:cNvSpPr>
          <p:nvPr>
            <p:ph/>
          </p:nvPr>
        </p:nvSpPr>
        <p:spPr>
          <a:xfrm>
            <a:off x="7340285" y="1155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80" name="TextBox 379"/>
          <p:cNvSpPr>
            <a:spLocks noGrp="1"/>
          </p:cNvSpPr>
          <p:nvPr>
            <p:ph/>
          </p:nvPr>
        </p:nvSpPr>
        <p:spPr>
          <a:xfrm>
            <a:off x="8341048" y="1155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86" name="TextBox 385"/>
          <p:cNvSpPr>
            <a:spLocks noGrp="1"/>
          </p:cNvSpPr>
          <p:nvPr>
            <p:ph/>
          </p:nvPr>
        </p:nvSpPr>
        <p:spPr>
          <a:xfrm>
            <a:off x="9341810" y="1155238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392" name="TextBox 391"/>
          <p:cNvSpPr>
            <a:spLocks noGrp="1"/>
          </p:cNvSpPr>
          <p:nvPr>
            <p:ph/>
          </p:nvPr>
        </p:nvSpPr>
        <p:spPr>
          <a:xfrm>
            <a:off x="360000" y="1155238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98" name="TextBox 397"/>
          <p:cNvSpPr>
            <a:spLocks noGrp="1"/>
          </p:cNvSpPr>
          <p:nvPr>
            <p:ph/>
          </p:nvPr>
        </p:nvSpPr>
        <p:spPr>
          <a:xfrm>
            <a:off x="360000" y="1309047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04" name="TextBox 403"/>
          <p:cNvSpPr>
            <a:spLocks noGrp="1"/>
          </p:cNvSpPr>
          <p:nvPr>
            <p:ph/>
          </p:nvPr>
        </p:nvSpPr>
        <p:spPr>
          <a:xfrm>
            <a:off x="360000" y="1309047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Реконструкція житлового фонду (приміщень)</a:t>
            </a:r>
            <a:r>
              <a:rPr lang="en-US" sz="800"/>
              <a:t> </a:t>
            </a:r>
          </a:p>
        </p:txBody>
      </p:sp>
      <p:sp>
        <p:nvSpPr>
          <p:cNvPr id="410" name="TextBox 409"/>
          <p:cNvSpPr>
            <a:spLocks noGrp="1"/>
          </p:cNvSpPr>
          <p:nvPr>
            <p:ph/>
          </p:nvPr>
        </p:nvSpPr>
        <p:spPr>
          <a:xfrm>
            <a:off x="3240000" y="1309047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3141</a:t>
            </a:r>
            <a:r>
              <a:rPr lang="en-US" sz="800"/>
              <a:t> </a:t>
            </a:r>
          </a:p>
        </p:txBody>
      </p:sp>
      <p:sp>
        <p:nvSpPr>
          <p:cNvPr id="416" name="TextBox 415"/>
          <p:cNvSpPr>
            <a:spLocks noGrp="1"/>
          </p:cNvSpPr>
          <p:nvPr>
            <p:ph/>
          </p:nvPr>
        </p:nvSpPr>
        <p:spPr>
          <a:xfrm>
            <a:off x="3870000" y="1309047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470</a:t>
            </a:r>
            <a:r>
              <a:rPr lang="en-US" sz="800"/>
              <a:t> </a:t>
            </a:r>
          </a:p>
        </p:txBody>
      </p:sp>
      <p:sp>
        <p:nvSpPr>
          <p:cNvPr id="422" name="TextBox 421"/>
          <p:cNvSpPr>
            <a:spLocks noGrp="1"/>
          </p:cNvSpPr>
          <p:nvPr>
            <p:ph/>
          </p:nvPr>
        </p:nvSpPr>
        <p:spPr>
          <a:xfrm>
            <a:off x="4338000" y="1309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428" name="TextBox 427"/>
          <p:cNvSpPr>
            <a:spLocks noGrp="1"/>
          </p:cNvSpPr>
          <p:nvPr>
            <p:ph/>
          </p:nvPr>
        </p:nvSpPr>
        <p:spPr>
          <a:xfrm>
            <a:off x="5338762" y="1309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434" name="TextBox 433"/>
          <p:cNvSpPr>
            <a:spLocks noGrp="1"/>
          </p:cNvSpPr>
          <p:nvPr>
            <p:ph/>
          </p:nvPr>
        </p:nvSpPr>
        <p:spPr>
          <a:xfrm>
            <a:off x="6339523" y="1309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440" name="TextBox 439"/>
          <p:cNvSpPr>
            <a:spLocks noGrp="1"/>
          </p:cNvSpPr>
          <p:nvPr>
            <p:ph/>
          </p:nvPr>
        </p:nvSpPr>
        <p:spPr>
          <a:xfrm>
            <a:off x="7340285" y="1309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446" name="TextBox 445"/>
          <p:cNvSpPr>
            <a:spLocks noGrp="1"/>
          </p:cNvSpPr>
          <p:nvPr>
            <p:ph/>
          </p:nvPr>
        </p:nvSpPr>
        <p:spPr>
          <a:xfrm>
            <a:off x="8341048" y="1309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452" name="TextBox 451"/>
          <p:cNvSpPr>
            <a:spLocks noGrp="1"/>
          </p:cNvSpPr>
          <p:nvPr>
            <p:ph/>
          </p:nvPr>
        </p:nvSpPr>
        <p:spPr>
          <a:xfrm>
            <a:off x="9341810" y="130904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458" name="TextBox 457"/>
          <p:cNvSpPr>
            <a:spLocks noGrp="1"/>
          </p:cNvSpPr>
          <p:nvPr>
            <p:ph/>
          </p:nvPr>
        </p:nvSpPr>
        <p:spPr>
          <a:xfrm>
            <a:off x="360000" y="1309047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4" name="TextBox 463"/>
          <p:cNvSpPr>
            <a:spLocks noGrp="1"/>
          </p:cNvSpPr>
          <p:nvPr>
            <p:ph/>
          </p:nvPr>
        </p:nvSpPr>
        <p:spPr>
          <a:xfrm>
            <a:off x="360000" y="1462857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70" name="TextBox 469"/>
          <p:cNvSpPr>
            <a:spLocks noGrp="1"/>
          </p:cNvSpPr>
          <p:nvPr>
            <p:ph/>
          </p:nvPr>
        </p:nvSpPr>
        <p:spPr>
          <a:xfrm>
            <a:off x="360000" y="1462857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Реконструкція та реставрація  інших об’єктів</a:t>
            </a:r>
            <a:r>
              <a:rPr lang="en-US" sz="800"/>
              <a:t> </a:t>
            </a:r>
          </a:p>
        </p:txBody>
      </p:sp>
      <p:sp>
        <p:nvSpPr>
          <p:cNvPr id="476" name="TextBox 475"/>
          <p:cNvSpPr>
            <a:spLocks noGrp="1"/>
          </p:cNvSpPr>
          <p:nvPr>
            <p:ph/>
          </p:nvPr>
        </p:nvSpPr>
        <p:spPr>
          <a:xfrm>
            <a:off x="3240000" y="1462857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3142</a:t>
            </a:r>
            <a:r>
              <a:rPr lang="en-US" sz="800"/>
              <a:t> </a:t>
            </a:r>
          </a:p>
        </p:txBody>
      </p:sp>
      <p:sp>
        <p:nvSpPr>
          <p:cNvPr id="482" name="TextBox 481"/>
          <p:cNvSpPr>
            <a:spLocks noGrp="1"/>
          </p:cNvSpPr>
          <p:nvPr>
            <p:ph/>
          </p:nvPr>
        </p:nvSpPr>
        <p:spPr>
          <a:xfrm>
            <a:off x="3870000" y="1462857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480</a:t>
            </a:r>
            <a:r>
              <a:rPr lang="en-US" sz="800"/>
              <a:t> </a:t>
            </a:r>
          </a:p>
        </p:txBody>
      </p:sp>
      <p:sp>
        <p:nvSpPr>
          <p:cNvPr id="488" name="TextBox 487"/>
          <p:cNvSpPr>
            <a:spLocks noGrp="1"/>
          </p:cNvSpPr>
          <p:nvPr>
            <p:ph/>
          </p:nvPr>
        </p:nvSpPr>
        <p:spPr>
          <a:xfrm>
            <a:off x="4338000" y="1462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494" name="TextBox 493"/>
          <p:cNvSpPr>
            <a:spLocks noGrp="1"/>
          </p:cNvSpPr>
          <p:nvPr>
            <p:ph/>
          </p:nvPr>
        </p:nvSpPr>
        <p:spPr>
          <a:xfrm>
            <a:off x="5338762" y="1462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00" name="TextBox 499"/>
          <p:cNvSpPr>
            <a:spLocks noGrp="1"/>
          </p:cNvSpPr>
          <p:nvPr>
            <p:ph/>
          </p:nvPr>
        </p:nvSpPr>
        <p:spPr>
          <a:xfrm>
            <a:off x="6339523" y="1462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06" name="TextBox 505"/>
          <p:cNvSpPr>
            <a:spLocks noGrp="1"/>
          </p:cNvSpPr>
          <p:nvPr>
            <p:ph/>
          </p:nvPr>
        </p:nvSpPr>
        <p:spPr>
          <a:xfrm>
            <a:off x="7340285" y="1462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12" name="TextBox 511"/>
          <p:cNvSpPr>
            <a:spLocks noGrp="1"/>
          </p:cNvSpPr>
          <p:nvPr>
            <p:ph/>
          </p:nvPr>
        </p:nvSpPr>
        <p:spPr>
          <a:xfrm>
            <a:off x="8341048" y="1462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18" name="TextBox 517"/>
          <p:cNvSpPr>
            <a:spLocks noGrp="1"/>
          </p:cNvSpPr>
          <p:nvPr>
            <p:ph/>
          </p:nvPr>
        </p:nvSpPr>
        <p:spPr>
          <a:xfrm>
            <a:off x="9341810" y="1462857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24" name="TextBox 523"/>
          <p:cNvSpPr>
            <a:spLocks noGrp="1"/>
          </p:cNvSpPr>
          <p:nvPr>
            <p:ph/>
          </p:nvPr>
        </p:nvSpPr>
        <p:spPr>
          <a:xfrm>
            <a:off x="360000" y="1462857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0" name="TextBox 529"/>
          <p:cNvSpPr>
            <a:spLocks noGrp="1"/>
          </p:cNvSpPr>
          <p:nvPr>
            <p:ph/>
          </p:nvPr>
        </p:nvSpPr>
        <p:spPr>
          <a:xfrm>
            <a:off x="360000" y="161666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6" name="TextBox 535"/>
          <p:cNvSpPr>
            <a:spLocks noGrp="1"/>
          </p:cNvSpPr>
          <p:nvPr>
            <p:ph/>
          </p:nvPr>
        </p:nvSpPr>
        <p:spPr>
          <a:xfrm>
            <a:off x="360000" y="1616666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Реставрація пам’яток культури, історії та архітектури</a:t>
            </a:r>
            <a:r>
              <a:rPr lang="en-US" sz="800"/>
              <a:t> </a:t>
            </a:r>
          </a:p>
        </p:txBody>
      </p:sp>
      <p:sp>
        <p:nvSpPr>
          <p:cNvPr id="542" name="TextBox 541"/>
          <p:cNvSpPr>
            <a:spLocks noGrp="1"/>
          </p:cNvSpPr>
          <p:nvPr>
            <p:ph/>
          </p:nvPr>
        </p:nvSpPr>
        <p:spPr>
          <a:xfrm>
            <a:off x="3240000" y="1616666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3143</a:t>
            </a:r>
            <a:r>
              <a:rPr lang="en-US" sz="800"/>
              <a:t> </a:t>
            </a:r>
          </a:p>
        </p:txBody>
      </p:sp>
      <p:sp>
        <p:nvSpPr>
          <p:cNvPr id="548" name="TextBox 547"/>
          <p:cNvSpPr>
            <a:spLocks noGrp="1"/>
          </p:cNvSpPr>
          <p:nvPr>
            <p:ph/>
          </p:nvPr>
        </p:nvSpPr>
        <p:spPr>
          <a:xfrm>
            <a:off x="3870000" y="1616666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490</a:t>
            </a:r>
            <a:r>
              <a:rPr lang="en-US" sz="800"/>
              <a:t> </a:t>
            </a:r>
          </a:p>
        </p:txBody>
      </p:sp>
      <p:sp>
        <p:nvSpPr>
          <p:cNvPr id="554" name="TextBox 553"/>
          <p:cNvSpPr>
            <a:spLocks noGrp="1"/>
          </p:cNvSpPr>
          <p:nvPr>
            <p:ph/>
          </p:nvPr>
        </p:nvSpPr>
        <p:spPr>
          <a:xfrm>
            <a:off x="4338000" y="1616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60" name="TextBox 559"/>
          <p:cNvSpPr>
            <a:spLocks noGrp="1"/>
          </p:cNvSpPr>
          <p:nvPr>
            <p:ph/>
          </p:nvPr>
        </p:nvSpPr>
        <p:spPr>
          <a:xfrm>
            <a:off x="5338762" y="1616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66" name="TextBox 565"/>
          <p:cNvSpPr>
            <a:spLocks noGrp="1"/>
          </p:cNvSpPr>
          <p:nvPr>
            <p:ph/>
          </p:nvPr>
        </p:nvSpPr>
        <p:spPr>
          <a:xfrm>
            <a:off x="6339523" y="1616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72" name="TextBox 571"/>
          <p:cNvSpPr>
            <a:spLocks noGrp="1"/>
          </p:cNvSpPr>
          <p:nvPr>
            <p:ph/>
          </p:nvPr>
        </p:nvSpPr>
        <p:spPr>
          <a:xfrm>
            <a:off x="7340285" y="1616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78" name="TextBox 577"/>
          <p:cNvSpPr>
            <a:spLocks noGrp="1"/>
          </p:cNvSpPr>
          <p:nvPr>
            <p:ph/>
          </p:nvPr>
        </p:nvSpPr>
        <p:spPr>
          <a:xfrm>
            <a:off x="8341048" y="1616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84" name="TextBox 583"/>
          <p:cNvSpPr>
            <a:spLocks noGrp="1"/>
          </p:cNvSpPr>
          <p:nvPr>
            <p:ph/>
          </p:nvPr>
        </p:nvSpPr>
        <p:spPr>
          <a:xfrm>
            <a:off x="9341810" y="161666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590" name="TextBox 589"/>
          <p:cNvSpPr>
            <a:spLocks noGrp="1"/>
          </p:cNvSpPr>
          <p:nvPr>
            <p:ph/>
          </p:nvPr>
        </p:nvSpPr>
        <p:spPr>
          <a:xfrm>
            <a:off x="360000" y="161666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96" name="TextBox 595"/>
          <p:cNvSpPr>
            <a:spLocks noGrp="1"/>
          </p:cNvSpPr>
          <p:nvPr>
            <p:ph/>
          </p:nvPr>
        </p:nvSpPr>
        <p:spPr>
          <a:xfrm>
            <a:off x="360000" y="177047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2" name="TextBox 601"/>
          <p:cNvSpPr>
            <a:spLocks noGrp="1"/>
          </p:cNvSpPr>
          <p:nvPr>
            <p:ph/>
          </p:nvPr>
        </p:nvSpPr>
        <p:spPr>
          <a:xfrm>
            <a:off x="360000" y="1770476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Створення державних запасів і резервів</a:t>
            </a:r>
            <a:r>
              <a:rPr lang="en-US" sz="800"/>
              <a:t> </a:t>
            </a:r>
          </a:p>
        </p:txBody>
      </p:sp>
      <p:sp>
        <p:nvSpPr>
          <p:cNvPr id="608" name="TextBox 607"/>
          <p:cNvSpPr>
            <a:spLocks noGrp="1"/>
          </p:cNvSpPr>
          <p:nvPr>
            <p:ph/>
          </p:nvPr>
        </p:nvSpPr>
        <p:spPr>
          <a:xfrm>
            <a:off x="3240000" y="1770476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3150</a:t>
            </a:r>
            <a:r>
              <a:rPr lang="en-US" sz="800"/>
              <a:t> </a:t>
            </a:r>
          </a:p>
        </p:txBody>
      </p:sp>
      <p:sp>
        <p:nvSpPr>
          <p:cNvPr id="614" name="TextBox 613"/>
          <p:cNvSpPr>
            <a:spLocks noGrp="1"/>
          </p:cNvSpPr>
          <p:nvPr>
            <p:ph/>
          </p:nvPr>
        </p:nvSpPr>
        <p:spPr>
          <a:xfrm>
            <a:off x="3870000" y="1770476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500</a:t>
            </a:r>
            <a:r>
              <a:rPr lang="en-US" sz="800"/>
              <a:t> </a:t>
            </a:r>
          </a:p>
        </p:txBody>
      </p:sp>
      <p:sp>
        <p:nvSpPr>
          <p:cNvPr id="620" name="TextBox 619"/>
          <p:cNvSpPr>
            <a:spLocks noGrp="1"/>
          </p:cNvSpPr>
          <p:nvPr>
            <p:ph/>
          </p:nvPr>
        </p:nvSpPr>
        <p:spPr>
          <a:xfrm>
            <a:off x="4338000" y="1770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26" name="TextBox 625"/>
          <p:cNvSpPr>
            <a:spLocks noGrp="1"/>
          </p:cNvSpPr>
          <p:nvPr>
            <p:ph/>
          </p:nvPr>
        </p:nvSpPr>
        <p:spPr>
          <a:xfrm>
            <a:off x="5338762" y="1770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32" name="TextBox 631"/>
          <p:cNvSpPr>
            <a:spLocks noGrp="1"/>
          </p:cNvSpPr>
          <p:nvPr>
            <p:ph/>
          </p:nvPr>
        </p:nvSpPr>
        <p:spPr>
          <a:xfrm>
            <a:off x="6339523" y="1770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38" name="TextBox 637"/>
          <p:cNvSpPr>
            <a:spLocks noGrp="1"/>
          </p:cNvSpPr>
          <p:nvPr>
            <p:ph/>
          </p:nvPr>
        </p:nvSpPr>
        <p:spPr>
          <a:xfrm>
            <a:off x="7340285" y="1770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44" name="TextBox 643"/>
          <p:cNvSpPr>
            <a:spLocks noGrp="1"/>
          </p:cNvSpPr>
          <p:nvPr>
            <p:ph/>
          </p:nvPr>
        </p:nvSpPr>
        <p:spPr>
          <a:xfrm>
            <a:off x="8341048" y="1770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50" name="TextBox 649"/>
          <p:cNvSpPr>
            <a:spLocks noGrp="1"/>
          </p:cNvSpPr>
          <p:nvPr>
            <p:ph/>
          </p:nvPr>
        </p:nvSpPr>
        <p:spPr>
          <a:xfrm>
            <a:off x="9341810" y="1770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56" name="TextBox 655"/>
          <p:cNvSpPr>
            <a:spLocks noGrp="1"/>
          </p:cNvSpPr>
          <p:nvPr>
            <p:ph/>
          </p:nvPr>
        </p:nvSpPr>
        <p:spPr>
          <a:xfrm>
            <a:off x="360000" y="177047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62" name="TextBox 661"/>
          <p:cNvSpPr>
            <a:spLocks noGrp="1"/>
          </p:cNvSpPr>
          <p:nvPr>
            <p:ph/>
          </p:nvPr>
        </p:nvSpPr>
        <p:spPr>
          <a:xfrm>
            <a:off x="360000" y="192428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68" name="TextBox 667"/>
          <p:cNvSpPr>
            <a:spLocks noGrp="1"/>
          </p:cNvSpPr>
          <p:nvPr>
            <p:ph/>
          </p:nvPr>
        </p:nvSpPr>
        <p:spPr>
          <a:xfrm>
            <a:off x="360000" y="1924285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Придбання землі  та нематеріальних активів</a:t>
            </a:r>
            <a:r>
              <a:rPr lang="en-US" sz="800"/>
              <a:t> </a:t>
            </a:r>
          </a:p>
        </p:txBody>
      </p:sp>
      <p:sp>
        <p:nvSpPr>
          <p:cNvPr id="674" name="TextBox 673"/>
          <p:cNvSpPr>
            <a:spLocks noGrp="1"/>
          </p:cNvSpPr>
          <p:nvPr>
            <p:ph/>
          </p:nvPr>
        </p:nvSpPr>
        <p:spPr>
          <a:xfrm>
            <a:off x="3240000" y="1924285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3160</a:t>
            </a:r>
            <a:r>
              <a:rPr lang="en-US" sz="800"/>
              <a:t> </a:t>
            </a:r>
          </a:p>
        </p:txBody>
      </p:sp>
      <p:sp>
        <p:nvSpPr>
          <p:cNvPr id="680" name="TextBox 679"/>
          <p:cNvSpPr>
            <a:spLocks noGrp="1"/>
          </p:cNvSpPr>
          <p:nvPr>
            <p:ph/>
          </p:nvPr>
        </p:nvSpPr>
        <p:spPr>
          <a:xfrm>
            <a:off x="3870000" y="1924285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510</a:t>
            </a:r>
            <a:r>
              <a:rPr lang="en-US" sz="800"/>
              <a:t> </a:t>
            </a:r>
          </a:p>
        </p:txBody>
      </p:sp>
      <p:sp>
        <p:nvSpPr>
          <p:cNvPr id="686" name="TextBox 685"/>
          <p:cNvSpPr>
            <a:spLocks noGrp="1"/>
          </p:cNvSpPr>
          <p:nvPr>
            <p:ph/>
          </p:nvPr>
        </p:nvSpPr>
        <p:spPr>
          <a:xfrm>
            <a:off x="4338000" y="1924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92" name="TextBox 691"/>
          <p:cNvSpPr>
            <a:spLocks noGrp="1"/>
          </p:cNvSpPr>
          <p:nvPr>
            <p:ph/>
          </p:nvPr>
        </p:nvSpPr>
        <p:spPr>
          <a:xfrm>
            <a:off x="5338762" y="1924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698" name="TextBox 697"/>
          <p:cNvSpPr>
            <a:spLocks noGrp="1"/>
          </p:cNvSpPr>
          <p:nvPr>
            <p:ph/>
          </p:nvPr>
        </p:nvSpPr>
        <p:spPr>
          <a:xfrm>
            <a:off x="6339523" y="1924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04" name="TextBox 703"/>
          <p:cNvSpPr>
            <a:spLocks noGrp="1"/>
          </p:cNvSpPr>
          <p:nvPr>
            <p:ph/>
          </p:nvPr>
        </p:nvSpPr>
        <p:spPr>
          <a:xfrm>
            <a:off x="7340285" y="1924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10" name="TextBox 709"/>
          <p:cNvSpPr>
            <a:spLocks noGrp="1"/>
          </p:cNvSpPr>
          <p:nvPr>
            <p:ph/>
          </p:nvPr>
        </p:nvSpPr>
        <p:spPr>
          <a:xfrm>
            <a:off x="8341048" y="1924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16" name="TextBox 715"/>
          <p:cNvSpPr>
            <a:spLocks noGrp="1"/>
          </p:cNvSpPr>
          <p:nvPr>
            <p:ph/>
          </p:nvPr>
        </p:nvSpPr>
        <p:spPr>
          <a:xfrm>
            <a:off x="9341810" y="1924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22" name="TextBox 721"/>
          <p:cNvSpPr>
            <a:spLocks noGrp="1"/>
          </p:cNvSpPr>
          <p:nvPr>
            <p:ph/>
          </p:nvPr>
        </p:nvSpPr>
        <p:spPr>
          <a:xfrm>
            <a:off x="360000" y="192428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28" name="TextBox 727"/>
          <p:cNvSpPr>
            <a:spLocks noGrp="1"/>
          </p:cNvSpPr>
          <p:nvPr>
            <p:ph/>
          </p:nvPr>
        </p:nvSpPr>
        <p:spPr>
          <a:xfrm>
            <a:off x="360000" y="207809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34" name="TextBox 733"/>
          <p:cNvSpPr>
            <a:spLocks noGrp="1"/>
          </p:cNvSpPr>
          <p:nvPr>
            <p:ph/>
          </p:nvPr>
        </p:nvSpPr>
        <p:spPr>
          <a:xfrm>
            <a:off x="360000" y="2078095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Капітальні трансферти</a:t>
            </a:r>
            <a:r>
              <a:rPr lang="en-US" sz="800"/>
              <a:t> </a:t>
            </a:r>
          </a:p>
        </p:txBody>
      </p:sp>
      <p:sp>
        <p:nvSpPr>
          <p:cNvPr id="740" name="TextBox 739"/>
          <p:cNvSpPr>
            <a:spLocks noGrp="1"/>
          </p:cNvSpPr>
          <p:nvPr>
            <p:ph/>
          </p:nvPr>
        </p:nvSpPr>
        <p:spPr>
          <a:xfrm>
            <a:off x="3240000" y="2078095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3200</a:t>
            </a:r>
            <a:r>
              <a:rPr lang="en-US" sz="800"/>
              <a:t> </a:t>
            </a:r>
          </a:p>
        </p:txBody>
      </p:sp>
      <p:sp>
        <p:nvSpPr>
          <p:cNvPr id="746" name="TextBox 745"/>
          <p:cNvSpPr>
            <a:spLocks noGrp="1"/>
          </p:cNvSpPr>
          <p:nvPr>
            <p:ph/>
          </p:nvPr>
        </p:nvSpPr>
        <p:spPr>
          <a:xfrm>
            <a:off x="3870000" y="2078095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520</a:t>
            </a:r>
            <a:r>
              <a:rPr lang="en-US" sz="800"/>
              <a:t> </a:t>
            </a:r>
          </a:p>
        </p:txBody>
      </p:sp>
      <p:sp>
        <p:nvSpPr>
          <p:cNvPr id="752" name="TextBox 751"/>
          <p:cNvSpPr>
            <a:spLocks noGrp="1"/>
          </p:cNvSpPr>
          <p:nvPr>
            <p:ph/>
          </p:nvPr>
        </p:nvSpPr>
        <p:spPr>
          <a:xfrm>
            <a:off x="4338000" y="2078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58" name="TextBox 757"/>
          <p:cNvSpPr>
            <a:spLocks noGrp="1"/>
          </p:cNvSpPr>
          <p:nvPr>
            <p:ph/>
          </p:nvPr>
        </p:nvSpPr>
        <p:spPr>
          <a:xfrm>
            <a:off x="5338762" y="2078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64" name="TextBox 763"/>
          <p:cNvSpPr>
            <a:spLocks noGrp="1"/>
          </p:cNvSpPr>
          <p:nvPr>
            <p:ph/>
          </p:nvPr>
        </p:nvSpPr>
        <p:spPr>
          <a:xfrm>
            <a:off x="6339523" y="2078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70" name="TextBox 769"/>
          <p:cNvSpPr>
            <a:spLocks noGrp="1"/>
          </p:cNvSpPr>
          <p:nvPr>
            <p:ph/>
          </p:nvPr>
        </p:nvSpPr>
        <p:spPr>
          <a:xfrm>
            <a:off x="7340285" y="2078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76" name="TextBox 775"/>
          <p:cNvSpPr>
            <a:spLocks noGrp="1"/>
          </p:cNvSpPr>
          <p:nvPr>
            <p:ph/>
          </p:nvPr>
        </p:nvSpPr>
        <p:spPr>
          <a:xfrm>
            <a:off x="8341048" y="2078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82" name="TextBox 781"/>
          <p:cNvSpPr>
            <a:spLocks noGrp="1"/>
          </p:cNvSpPr>
          <p:nvPr>
            <p:ph/>
          </p:nvPr>
        </p:nvSpPr>
        <p:spPr>
          <a:xfrm>
            <a:off x="9341810" y="2078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788" name="TextBox 787"/>
          <p:cNvSpPr>
            <a:spLocks noGrp="1"/>
          </p:cNvSpPr>
          <p:nvPr>
            <p:ph/>
          </p:nvPr>
        </p:nvSpPr>
        <p:spPr>
          <a:xfrm>
            <a:off x="360000" y="207809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94" name="TextBox 793"/>
          <p:cNvSpPr>
            <a:spLocks noGrp="1"/>
          </p:cNvSpPr>
          <p:nvPr>
            <p:ph/>
          </p:nvPr>
        </p:nvSpPr>
        <p:spPr>
          <a:xfrm>
            <a:off x="360000" y="2231904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00" name="TextBox 799"/>
          <p:cNvSpPr>
            <a:spLocks noGrp="1"/>
          </p:cNvSpPr>
          <p:nvPr>
            <p:ph/>
          </p:nvPr>
        </p:nvSpPr>
        <p:spPr>
          <a:xfrm>
            <a:off x="360000" y="2231904"/>
            <a:ext cx="288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Капітальні трансферти підприємствам (установам,</a:t>
            </a:r>
            <a:r>
              <a:rPr lang="en-US" sz="800"/>
              <a:t> </a:t>
            </a:r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організаціям)</a:t>
            </a:r>
            <a:r>
              <a:rPr lang="en-US" sz="800"/>
              <a:t> </a:t>
            </a:r>
          </a:p>
        </p:txBody>
      </p:sp>
      <p:sp>
        <p:nvSpPr>
          <p:cNvPr id="806" name="TextBox 805"/>
          <p:cNvSpPr>
            <a:spLocks noGrp="1"/>
          </p:cNvSpPr>
          <p:nvPr>
            <p:ph/>
          </p:nvPr>
        </p:nvSpPr>
        <p:spPr>
          <a:xfrm>
            <a:off x="3240000" y="2231904"/>
            <a:ext cx="63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3210</a:t>
            </a:r>
            <a:r>
              <a:rPr lang="en-US" sz="800"/>
              <a:t> </a:t>
            </a:r>
          </a:p>
        </p:txBody>
      </p:sp>
      <p:sp>
        <p:nvSpPr>
          <p:cNvPr id="812" name="TextBox 811"/>
          <p:cNvSpPr>
            <a:spLocks noGrp="1"/>
          </p:cNvSpPr>
          <p:nvPr>
            <p:ph/>
          </p:nvPr>
        </p:nvSpPr>
        <p:spPr>
          <a:xfrm>
            <a:off x="3870000" y="2231904"/>
            <a:ext cx="468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530</a:t>
            </a:r>
            <a:r>
              <a:rPr lang="en-US" sz="800"/>
              <a:t> </a:t>
            </a:r>
          </a:p>
        </p:txBody>
      </p:sp>
      <p:sp>
        <p:nvSpPr>
          <p:cNvPr id="818" name="TextBox 817"/>
          <p:cNvSpPr>
            <a:spLocks noGrp="1"/>
          </p:cNvSpPr>
          <p:nvPr>
            <p:ph/>
          </p:nvPr>
        </p:nvSpPr>
        <p:spPr>
          <a:xfrm>
            <a:off x="4338000" y="2231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24" name="TextBox 823"/>
          <p:cNvSpPr>
            <a:spLocks noGrp="1"/>
          </p:cNvSpPr>
          <p:nvPr>
            <p:ph/>
          </p:nvPr>
        </p:nvSpPr>
        <p:spPr>
          <a:xfrm>
            <a:off x="5338762" y="2231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30" name="TextBox 829"/>
          <p:cNvSpPr>
            <a:spLocks noGrp="1"/>
          </p:cNvSpPr>
          <p:nvPr>
            <p:ph/>
          </p:nvPr>
        </p:nvSpPr>
        <p:spPr>
          <a:xfrm>
            <a:off x="6339523" y="2231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36" name="TextBox 835"/>
          <p:cNvSpPr>
            <a:spLocks noGrp="1"/>
          </p:cNvSpPr>
          <p:nvPr>
            <p:ph/>
          </p:nvPr>
        </p:nvSpPr>
        <p:spPr>
          <a:xfrm>
            <a:off x="7340285" y="2231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42" name="TextBox 841"/>
          <p:cNvSpPr>
            <a:spLocks noGrp="1"/>
          </p:cNvSpPr>
          <p:nvPr>
            <p:ph/>
          </p:nvPr>
        </p:nvSpPr>
        <p:spPr>
          <a:xfrm>
            <a:off x="8341048" y="2231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48" name="TextBox 847"/>
          <p:cNvSpPr>
            <a:spLocks noGrp="1"/>
          </p:cNvSpPr>
          <p:nvPr>
            <p:ph/>
          </p:nvPr>
        </p:nvSpPr>
        <p:spPr>
          <a:xfrm>
            <a:off x="9341810" y="2231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54" name="TextBox 853"/>
          <p:cNvSpPr>
            <a:spLocks noGrp="1"/>
          </p:cNvSpPr>
          <p:nvPr>
            <p:ph/>
          </p:nvPr>
        </p:nvSpPr>
        <p:spPr>
          <a:xfrm>
            <a:off x="360000" y="2231904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60" name="TextBox 859"/>
          <p:cNvSpPr>
            <a:spLocks noGrp="1"/>
          </p:cNvSpPr>
          <p:nvPr>
            <p:ph/>
          </p:nvPr>
        </p:nvSpPr>
        <p:spPr>
          <a:xfrm>
            <a:off x="360000" y="2506762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66" name="TextBox 865"/>
          <p:cNvSpPr>
            <a:spLocks noGrp="1"/>
          </p:cNvSpPr>
          <p:nvPr>
            <p:ph/>
          </p:nvPr>
        </p:nvSpPr>
        <p:spPr>
          <a:xfrm>
            <a:off x="360000" y="2506762"/>
            <a:ext cx="288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Капітальні трансферти органам державного управління</a:t>
            </a:r>
            <a:r>
              <a:rPr lang="en-US" sz="800"/>
              <a:t> </a:t>
            </a:r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інших рівнів</a:t>
            </a:r>
            <a:r>
              <a:rPr lang="en-US" sz="800"/>
              <a:t> </a:t>
            </a:r>
          </a:p>
        </p:txBody>
      </p:sp>
      <p:sp>
        <p:nvSpPr>
          <p:cNvPr id="872" name="TextBox 871"/>
          <p:cNvSpPr>
            <a:spLocks noGrp="1"/>
          </p:cNvSpPr>
          <p:nvPr>
            <p:ph/>
          </p:nvPr>
        </p:nvSpPr>
        <p:spPr>
          <a:xfrm>
            <a:off x="3240000" y="2506762"/>
            <a:ext cx="63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3220</a:t>
            </a:r>
            <a:r>
              <a:rPr lang="en-US" sz="800"/>
              <a:t> </a:t>
            </a:r>
          </a:p>
        </p:txBody>
      </p:sp>
      <p:sp>
        <p:nvSpPr>
          <p:cNvPr id="878" name="TextBox 877"/>
          <p:cNvSpPr>
            <a:spLocks noGrp="1"/>
          </p:cNvSpPr>
          <p:nvPr>
            <p:ph/>
          </p:nvPr>
        </p:nvSpPr>
        <p:spPr>
          <a:xfrm>
            <a:off x="3870000" y="2506762"/>
            <a:ext cx="468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540</a:t>
            </a:r>
            <a:r>
              <a:rPr lang="en-US" sz="800"/>
              <a:t> </a:t>
            </a:r>
          </a:p>
        </p:txBody>
      </p:sp>
      <p:sp>
        <p:nvSpPr>
          <p:cNvPr id="884" name="TextBox 883"/>
          <p:cNvSpPr>
            <a:spLocks noGrp="1"/>
          </p:cNvSpPr>
          <p:nvPr>
            <p:ph/>
          </p:nvPr>
        </p:nvSpPr>
        <p:spPr>
          <a:xfrm>
            <a:off x="4338000" y="250676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90" name="TextBox 889"/>
          <p:cNvSpPr>
            <a:spLocks noGrp="1"/>
          </p:cNvSpPr>
          <p:nvPr>
            <p:ph/>
          </p:nvPr>
        </p:nvSpPr>
        <p:spPr>
          <a:xfrm>
            <a:off x="5338762" y="250676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896" name="TextBox 895"/>
          <p:cNvSpPr>
            <a:spLocks noGrp="1"/>
          </p:cNvSpPr>
          <p:nvPr>
            <p:ph/>
          </p:nvPr>
        </p:nvSpPr>
        <p:spPr>
          <a:xfrm>
            <a:off x="6339523" y="250676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02" name="TextBox 901"/>
          <p:cNvSpPr>
            <a:spLocks noGrp="1"/>
          </p:cNvSpPr>
          <p:nvPr>
            <p:ph/>
          </p:nvPr>
        </p:nvSpPr>
        <p:spPr>
          <a:xfrm>
            <a:off x="7340285" y="250676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08" name="TextBox 907"/>
          <p:cNvSpPr>
            <a:spLocks noGrp="1"/>
          </p:cNvSpPr>
          <p:nvPr>
            <p:ph/>
          </p:nvPr>
        </p:nvSpPr>
        <p:spPr>
          <a:xfrm>
            <a:off x="8341048" y="250676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14" name="TextBox 913"/>
          <p:cNvSpPr>
            <a:spLocks noGrp="1"/>
          </p:cNvSpPr>
          <p:nvPr>
            <p:ph/>
          </p:nvPr>
        </p:nvSpPr>
        <p:spPr>
          <a:xfrm>
            <a:off x="9341810" y="2506762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20" name="TextBox 919"/>
          <p:cNvSpPr>
            <a:spLocks noGrp="1"/>
          </p:cNvSpPr>
          <p:nvPr>
            <p:ph/>
          </p:nvPr>
        </p:nvSpPr>
        <p:spPr>
          <a:xfrm>
            <a:off x="360000" y="2506762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26" name="TextBox 925"/>
          <p:cNvSpPr>
            <a:spLocks noGrp="1"/>
          </p:cNvSpPr>
          <p:nvPr>
            <p:ph/>
          </p:nvPr>
        </p:nvSpPr>
        <p:spPr>
          <a:xfrm>
            <a:off x="360000" y="2781619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32" name="TextBox 931"/>
          <p:cNvSpPr>
            <a:spLocks noGrp="1"/>
          </p:cNvSpPr>
          <p:nvPr>
            <p:ph/>
          </p:nvPr>
        </p:nvSpPr>
        <p:spPr>
          <a:xfrm>
            <a:off x="360000" y="2781619"/>
            <a:ext cx="288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Капітальні трансферти  урядам іноземних держав та</a:t>
            </a:r>
            <a:r>
              <a:rPr lang="en-US" sz="800"/>
              <a:t> </a:t>
            </a:r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міжнародним організаціям</a:t>
            </a:r>
            <a:r>
              <a:rPr lang="en-US" sz="800"/>
              <a:t> </a:t>
            </a:r>
          </a:p>
        </p:txBody>
      </p:sp>
      <p:sp>
        <p:nvSpPr>
          <p:cNvPr id="938" name="TextBox 937"/>
          <p:cNvSpPr>
            <a:spLocks noGrp="1"/>
          </p:cNvSpPr>
          <p:nvPr>
            <p:ph/>
          </p:nvPr>
        </p:nvSpPr>
        <p:spPr>
          <a:xfrm>
            <a:off x="3240000" y="2781619"/>
            <a:ext cx="63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3230</a:t>
            </a:r>
            <a:r>
              <a:rPr lang="en-US" sz="800"/>
              <a:t> </a:t>
            </a:r>
          </a:p>
        </p:txBody>
      </p:sp>
      <p:sp>
        <p:nvSpPr>
          <p:cNvPr id="944" name="TextBox 943"/>
          <p:cNvSpPr>
            <a:spLocks noGrp="1"/>
          </p:cNvSpPr>
          <p:nvPr>
            <p:ph/>
          </p:nvPr>
        </p:nvSpPr>
        <p:spPr>
          <a:xfrm>
            <a:off x="3870000" y="2781619"/>
            <a:ext cx="468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550</a:t>
            </a:r>
            <a:r>
              <a:rPr lang="en-US" sz="800"/>
              <a:t> </a:t>
            </a:r>
          </a:p>
        </p:txBody>
      </p:sp>
      <p:sp>
        <p:nvSpPr>
          <p:cNvPr id="950" name="TextBox 949"/>
          <p:cNvSpPr>
            <a:spLocks noGrp="1"/>
          </p:cNvSpPr>
          <p:nvPr>
            <p:ph/>
          </p:nvPr>
        </p:nvSpPr>
        <p:spPr>
          <a:xfrm>
            <a:off x="4338000" y="278161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56" name="TextBox 955"/>
          <p:cNvSpPr>
            <a:spLocks noGrp="1"/>
          </p:cNvSpPr>
          <p:nvPr>
            <p:ph/>
          </p:nvPr>
        </p:nvSpPr>
        <p:spPr>
          <a:xfrm>
            <a:off x="5338762" y="278161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62" name="TextBox 961"/>
          <p:cNvSpPr>
            <a:spLocks noGrp="1"/>
          </p:cNvSpPr>
          <p:nvPr>
            <p:ph/>
          </p:nvPr>
        </p:nvSpPr>
        <p:spPr>
          <a:xfrm>
            <a:off x="6339523" y="278161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68" name="TextBox 967"/>
          <p:cNvSpPr>
            <a:spLocks noGrp="1"/>
          </p:cNvSpPr>
          <p:nvPr>
            <p:ph/>
          </p:nvPr>
        </p:nvSpPr>
        <p:spPr>
          <a:xfrm>
            <a:off x="7340285" y="278161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74" name="TextBox 973"/>
          <p:cNvSpPr>
            <a:spLocks noGrp="1"/>
          </p:cNvSpPr>
          <p:nvPr>
            <p:ph/>
          </p:nvPr>
        </p:nvSpPr>
        <p:spPr>
          <a:xfrm>
            <a:off x="8341048" y="278161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80" name="TextBox 979"/>
          <p:cNvSpPr>
            <a:spLocks noGrp="1"/>
          </p:cNvSpPr>
          <p:nvPr>
            <p:ph/>
          </p:nvPr>
        </p:nvSpPr>
        <p:spPr>
          <a:xfrm>
            <a:off x="9341810" y="2781619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86" name="TextBox 985"/>
          <p:cNvSpPr>
            <a:spLocks noGrp="1"/>
          </p:cNvSpPr>
          <p:nvPr>
            <p:ph/>
          </p:nvPr>
        </p:nvSpPr>
        <p:spPr>
          <a:xfrm>
            <a:off x="360000" y="2781619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92" name="TextBox 991"/>
          <p:cNvSpPr>
            <a:spLocks noGrp="1"/>
          </p:cNvSpPr>
          <p:nvPr>
            <p:ph/>
          </p:nvPr>
        </p:nvSpPr>
        <p:spPr>
          <a:xfrm>
            <a:off x="360000" y="305647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98" name="TextBox 997"/>
          <p:cNvSpPr>
            <a:spLocks noGrp="1"/>
          </p:cNvSpPr>
          <p:nvPr>
            <p:ph/>
          </p:nvPr>
        </p:nvSpPr>
        <p:spPr>
          <a:xfrm>
            <a:off x="360000" y="3056476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Капітальні трансферти населенню</a:t>
            </a:r>
            <a:r>
              <a:rPr lang="en-US" sz="800"/>
              <a:t> </a:t>
            </a:r>
          </a:p>
        </p:txBody>
      </p:sp>
      <p:sp>
        <p:nvSpPr>
          <p:cNvPr id="1004" name="TextBox 1003"/>
          <p:cNvSpPr>
            <a:spLocks noGrp="1"/>
          </p:cNvSpPr>
          <p:nvPr>
            <p:ph/>
          </p:nvPr>
        </p:nvSpPr>
        <p:spPr>
          <a:xfrm>
            <a:off x="3240000" y="3056476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3240</a:t>
            </a:r>
            <a:r>
              <a:rPr lang="en-US" sz="800"/>
              <a:t> </a:t>
            </a:r>
          </a:p>
        </p:txBody>
      </p:sp>
      <p:sp>
        <p:nvSpPr>
          <p:cNvPr id="1010" name="TextBox 1009"/>
          <p:cNvSpPr>
            <a:spLocks noGrp="1"/>
          </p:cNvSpPr>
          <p:nvPr>
            <p:ph/>
          </p:nvPr>
        </p:nvSpPr>
        <p:spPr>
          <a:xfrm>
            <a:off x="3870000" y="3056476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560</a:t>
            </a:r>
            <a:r>
              <a:rPr lang="en-US" sz="800"/>
              <a:t> </a:t>
            </a:r>
          </a:p>
        </p:txBody>
      </p:sp>
      <p:sp>
        <p:nvSpPr>
          <p:cNvPr id="1016" name="TextBox 1015"/>
          <p:cNvSpPr>
            <a:spLocks noGrp="1"/>
          </p:cNvSpPr>
          <p:nvPr>
            <p:ph/>
          </p:nvPr>
        </p:nvSpPr>
        <p:spPr>
          <a:xfrm>
            <a:off x="4338000" y="3056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22" name="TextBox 1021"/>
          <p:cNvSpPr>
            <a:spLocks noGrp="1"/>
          </p:cNvSpPr>
          <p:nvPr>
            <p:ph/>
          </p:nvPr>
        </p:nvSpPr>
        <p:spPr>
          <a:xfrm>
            <a:off x="5338762" y="3056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28" name="TextBox 1027"/>
          <p:cNvSpPr>
            <a:spLocks noGrp="1"/>
          </p:cNvSpPr>
          <p:nvPr>
            <p:ph/>
          </p:nvPr>
        </p:nvSpPr>
        <p:spPr>
          <a:xfrm>
            <a:off x="6339523" y="3056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34" name="TextBox 1033"/>
          <p:cNvSpPr>
            <a:spLocks noGrp="1"/>
          </p:cNvSpPr>
          <p:nvPr>
            <p:ph/>
          </p:nvPr>
        </p:nvSpPr>
        <p:spPr>
          <a:xfrm>
            <a:off x="7340285" y="3056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40" name="TextBox 1039"/>
          <p:cNvSpPr>
            <a:spLocks noGrp="1"/>
          </p:cNvSpPr>
          <p:nvPr>
            <p:ph/>
          </p:nvPr>
        </p:nvSpPr>
        <p:spPr>
          <a:xfrm>
            <a:off x="8341048" y="3056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46" name="TextBox 1045"/>
          <p:cNvSpPr>
            <a:spLocks noGrp="1"/>
          </p:cNvSpPr>
          <p:nvPr>
            <p:ph/>
          </p:nvPr>
        </p:nvSpPr>
        <p:spPr>
          <a:xfrm>
            <a:off x="9341810" y="3056476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52" name="TextBox 1051"/>
          <p:cNvSpPr>
            <a:spLocks noGrp="1"/>
          </p:cNvSpPr>
          <p:nvPr>
            <p:ph/>
          </p:nvPr>
        </p:nvSpPr>
        <p:spPr>
          <a:xfrm>
            <a:off x="360000" y="3056476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58" name="TextBox 1057"/>
          <p:cNvSpPr>
            <a:spLocks noGrp="1"/>
          </p:cNvSpPr>
          <p:nvPr>
            <p:ph/>
          </p:nvPr>
        </p:nvSpPr>
        <p:spPr>
          <a:xfrm>
            <a:off x="360000" y="321028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64" name="TextBox 1063"/>
          <p:cNvSpPr>
            <a:spLocks noGrp="1"/>
          </p:cNvSpPr>
          <p:nvPr>
            <p:ph/>
          </p:nvPr>
        </p:nvSpPr>
        <p:spPr>
          <a:xfrm>
            <a:off x="360000" y="3210285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Внутрішнє кредитування</a:t>
            </a:r>
            <a:r>
              <a:rPr lang="en-US" sz="800"/>
              <a:t> </a:t>
            </a:r>
          </a:p>
        </p:txBody>
      </p:sp>
      <p:sp>
        <p:nvSpPr>
          <p:cNvPr id="1070" name="TextBox 1069"/>
          <p:cNvSpPr>
            <a:spLocks noGrp="1"/>
          </p:cNvSpPr>
          <p:nvPr>
            <p:ph/>
          </p:nvPr>
        </p:nvSpPr>
        <p:spPr>
          <a:xfrm>
            <a:off x="3240000" y="3210285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4100</a:t>
            </a:r>
            <a:r>
              <a:rPr lang="en-US" sz="800"/>
              <a:t> </a:t>
            </a:r>
          </a:p>
        </p:txBody>
      </p:sp>
      <p:sp>
        <p:nvSpPr>
          <p:cNvPr id="1076" name="TextBox 1075"/>
          <p:cNvSpPr>
            <a:spLocks noGrp="1"/>
          </p:cNvSpPr>
          <p:nvPr>
            <p:ph/>
          </p:nvPr>
        </p:nvSpPr>
        <p:spPr>
          <a:xfrm>
            <a:off x="3870000" y="3210285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570</a:t>
            </a:r>
            <a:r>
              <a:rPr lang="en-US" sz="800"/>
              <a:t> </a:t>
            </a:r>
          </a:p>
        </p:txBody>
      </p:sp>
      <p:sp>
        <p:nvSpPr>
          <p:cNvPr id="1082" name="TextBox 1081"/>
          <p:cNvSpPr>
            <a:spLocks noGrp="1"/>
          </p:cNvSpPr>
          <p:nvPr>
            <p:ph/>
          </p:nvPr>
        </p:nvSpPr>
        <p:spPr>
          <a:xfrm>
            <a:off x="4338000" y="3210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88" name="TextBox 1087"/>
          <p:cNvSpPr>
            <a:spLocks noGrp="1"/>
          </p:cNvSpPr>
          <p:nvPr>
            <p:ph/>
          </p:nvPr>
        </p:nvSpPr>
        <p:spPr>
          <a:xfrm>
            <a:off x="5338762" y="3210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94" name="TextBox 1093"/>
          <p:cNvSpPr>
            <a:spLocks noGrp="1"/>
          </p:cNvSpPr>
          <p:nvPr>
            <p:ph/>
          </p:nvPr>
        </p:nvSpPr>
        <p:spPr>
          <a:xfrm>
            <a:off x="6339523" y="3210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00" name="TextBox 1099"/>
          <p:cNvSpPr>
            <a:spLocks noGrp="1"/>
          </p:cNvSpPr>
          <p:nvPr>
            <p:ph/>
          </p:nvPr>
        </p:nvSpPr>
        <p:spPr>
          <a:xfrm>
            <a:off x="7340285" y="3210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06" name="TextBox 1105"/>
          <p:cNvSpPr>
            <a:spLocks noGrp="1"/>
          </p:cNvSpPr>
          <p:nvPr>
            <p:ph/>
          </p:nvPr>
        </p:nvSpPr>
        <p:spPr>
          <a:xfrm>
            <a:off x="8341048" y="3210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12" name="TextBox 1111"/>
          <p:cNvSpPr>
            <a:spLocks noGrp="1"/>
          </p:cNvSpPr>
          <p:nvPr>
            <p:ph/>
          </p:nvPr>
        </p:nvSpPr>
        <p:spPr>
          <a:xfrm>
            <a:off x="9341810" y="321028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18" name="TextBox 1117"/>
          <p:cNvSpPr>
            <a:spLocks noGrp="1"/>
          </p:cNvSpPr>
          <p:nvPr>
            <p:ph/>
          </p:nvPr>
        </p:nvSpPr>
        <p:spPr>
          <a:xfrm>
            <a:off x="360000" y="321028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24" name="TextBox 1123"/>
          <p:cNvSpPr>
            <a:spLocks noGrp="1"/>
          </p:cNvSpPr>
          <p:nvPr>
            <p:ph/>
          </p:nvPr>
        </p:nvSpPr>
        <p:spPr>
          <a:xfrm>
            <a:off x="360000" y="336409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30" name="TextBox 1129"/>
          <p:cNvSpPr>
            <a:spLocks noGrp="1"/>
          </p:cNvSpPr>
          <p:nvPr>
            <p:ph/>
          </p:nvPr>
        </p:nvSpPr>
        <p:spPr>
          <a:xfrm>
            <a:off x="360000" y="3364095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Надання внутрішніх кредитів</a:t>
            </a:r>
            <a:r>
              <a:rPr lang="en-US" sz="800"/>
              <a:t> </a:t>
            </a:r>
          </a:p>
        </p:txBody>
      </p:sp>
      <p:sp>
        <p:nvSpPr>
          <p:cNvPr id="1136" name="TextBox 1135"/>
          <p:cNvSpPr>
            <a:spLocks noGrp="1"/>
          </p:cNvSpPr>
          <p:nvPr>
            <p:ph/>
          </p:nvPr>
        </p:nvSpPr>
        <p:spPr>
          <a:xfrm>
            <a:off x="3240000" y="3364095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4110</a:t>
            </a:r>
            <a:r>
              <a:rPr lang="en-US" sz="800"/>
              <a:t> </a:t>
            </a:r>
          </a:p>
        </p:txBody>
      </p:sp>
      <p:sp>
        <p:nvSpPr>
          <p:cNvPr id="1142" name="TextBox 1141"/>
          <p:cNvSpPr>
            <a:spLocks noGrp="1"/>
          </p:cNvSpPr>
          <p:nvPr>
            <p:ph/>
          </p:nvPr>
        </p:nvSpPr>
        <p:spPr>
          <a:xfrm>
            <a:off x="3870000" y="3364095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580</a:t>
            </a:r>
            <a:r>
              <a:rPr lang="en-US" sz="800"/>
              <a:t> </a:t>
            </a:r>
          </a:p>
        </p:txBody>
      </p:sp>
      <p:sp>
        <p:nvSpPr>
          <p:cNvPr id="1148" name="TextBox 1147"/>
          <p:cNvSpPr>
            <a:spLocks noGrp="1"/>
          </p:cNvSpPr>
          <p:nvPr>
            <p:ph/>
          </p:nvPr>
        </p:nvSpPr>
        <p:spPr>
          <a:xfrm>
            <a:off x="4338000" y="3364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54" name="TextBox 1153"/>
          <p:cNvSpPr>
            <a:spLocks noGrp="1"/>
          </p:cNvSpPr>
          <p:nvPr>
            <p:ph/>
          </p:nvPr>
        </p:nvSpPr>
        <p:spPr>
          <a:xfrm>
            <a:off x="5338762" y="3364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60" name="TextBox 1159"/>
          <p:cNvSpPr>
            <a:spLocks noGrp="1"/>
          </p:cNvSpPr>
          <p:nvPr>
            <p:ph/>
          </p:nvPr>
        </p:nvSpPr>
        <p:spPr>
          <a:xfrm>
            <a:off x="6339523" y="3364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66" name="TextBox 1165"/>
          <p:cNvSpPr>
            <a:spLocks noGrp="1"/>
          </p:cNvSpPr>
          <p:nvPr>
            <p:ph/>
          </p:nvPr>
        </p:nvSpPr>
        <p:spPr>
          <a:xfrm>
            <a:off x="7340285" y="3364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72" name="TextBox 1171"/>
          <p:cNvSpPr>
            <a:spLocks noGrp="1"/>
          </p:cNvSpPr>
          <p:nvPr>
            <p:ph/>
          </p:nvPr>
        </p:nvSpPr>
        <p:spPr>
          <a:xfrm>
            <a:off x="8341048" y="3364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78" name="TextBox 1177"/>
          <p:cNvSpPr>
            <a:spLocks noGrp="1"/>
          </p:cNvSpPr>
          <p:nvPr>
            <p:ph/>
          </p:nvPr>
        </p:nvSpPr>
        <p:spPr>
          <a:xfrm>
            <a:off x="9341810" y="3364095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84" name="TextBox 1183"/>
          <p:cNvSpPr>
            <a:spLocks noGrp="1"/>
          </p:cNvSpPr>
          <p:nvPr>
            <p:ph/>
          </p:nvPr>
        </p:nvSpPr>
        <p:spPr>
          <a:xfrm>
            <a:off x="360000" y="3364095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90" name="TextBox 1189"/>
          <p:cNvSpPr>
            <a:spLocks noGrp="1"/>
          </p:cNvSpPr>
          <p:nvPr>
            <p:ph/>
          </p:nvPr>
        </p:nvSpPr>
        <p:spPr>
          <a:xfrm>
            <a:off x="360000" y="3517904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96" name="TextBox 1195"/>
          <p:cNvSpPr>
            <a:spLocks noGrp="1"/>
          </p:cNvSpPr>
          <p:nvPr>
            <p:ph/>
          </p:nvPr>
        </p:nvSpPr>
        <p:spPr>
          <a:xfrm>
            <a:off x="360000" y="3517904"/>
            <a:ext cx="288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Надання кредитів органам державного управління інших</a:t>
            </a:r>
            <a:r>
              <a:rPr lang="en-US" sz="800"/>
              <a:t> </a:t>
            </a:r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рівнів</a:t>
            </a:r>
            <a:r>
              <a:rPr lang="en-US" sz="800"/>
              <a:t> </a:t>
            </a:r>
          </a:p>
        </p:txBody>
      </p:sp>
      <p:sp>
        <p:nvSpPr>
          <p:cNvPr id="1202" name="TextBox 1201"/>
          <p:cNvSpPr>
            <a:spLocks noGrp="1"/>
          </p:cNvSpPr>
          <p:nvPr>
            <p:ph/>
          </p:nvPr>
        </p:nvSpPr>
        <p:spPr>
          <a:xfrm>
            <a:off x="3240000" y="3517904"/>
            <a:ext cx="630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4111</a:t>
            </a:r>
            <a:r>
              <a:rPr lang="en-US" sz="800"/>
              <a:t> </a:t>
            </a:r>
          </a:p>
        </p:txBody>
      </p:sp>
      <p:sp>
        <p:nvSpPr>
          <p:cNvPr id="1208" name="TextBox 1207"/>
          <p:cNvSpPr>
            <a:spLocks noGrp="1"/>
          </p:cNvSpPr>
          <p:nvPr>
            <p:ph/>
          </p:nvPr>
        </p:nvSpPr>
        <p:spPr>
          <a:xfrm>
            <a:off x="3870000" y="3517904"/>
            <a:ext cx="468000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590</a:t>
            </a:r>
            <a:r>
              <a:rPr lang="en-US" sz="800"/>
              <a:t> </a:t>
            </a:r>
          </a:p>
        </p:txBody>
      </p:sp>
      <p:sp>
        <p:nvSpPr>
          <p:cNvPr id="1214" name="TextBox 1213"/>
          <p:cNvSpPr>
            <a:spLocks noGrp="1"/>
          </p:cNvSpPr>
          <p:nvPr>
            <p:ph/>
          </p:nvPr>
        </p:nvSpPr>
        <p:spPr>
          <a:xfrm>
            <a:off x="4338000" y="3517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20" name="TextBox 1219"/>
          <p:cNvSpPr>
            <a:spLocks noGrp="1"/>
          </p:cNvSpPr>
          <p:nvPr>
            <p:ph/>
          </p:nvPr>
        </p:nvSpPr>
        <p:spPr>
          <a:xfrm>
            <a:off x="5338762" y="3517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26" name="TextBox 1225"/>
          <p:cNvSpPr>
            <a:spLocks noGrp="1"/>
          </p:cNvSpPr>
          <p:nvPr>
            <p:ph/>
          </p:nvPr>
        </p:nvSpPr>
        <p:spPr>
          <a:xfrm>
            <a:off x="6339523" y="3517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32" name="TextBox 1231"/>
          <p:cNvSpPr>
            <a:spLocks noGrp="1"/>
          </p:cNvSpPr>
          <p:nvPr>
            <p:ph/>
          </p:nvPr>
        </p:nvSpPr>
        <p:spPr>
          <a:xfrm>
            <a:off x="7340285" y="3517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38" name="TextBox 1237"/>
          <p:cNvSpPr>
            <a:spLocks noGrp="1"/>
          </p:cNvSpPr>
          <p:nvPr>
            <p:ph/>
          </p:nvPr>
        </p:nvSpPr>
        <p:spPr>
          <a:xfrm>
            <a:off x="8341048" y="3517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44" name="TextBox 1243"/>
          <p:cNvSpPr>
            <a:spLocks noGrp="1"/>
          </p:cNvSpPr>
          <p:nvPr>
            <p:ph/>
          </p:nvPr>
        </p:nvSpPr>
        <p:spPr>
          <a:xfrm>
            <a:off x="9341810" y="3517904"/>
            <a:ext cx="1000761" cy="2748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50" name="TextBox 1249"/>
          <p:cNvSpPr>
            <a:spLocks noGrp="1"/>
          </p:cNvSpPr>
          <p:nvPr>
            <p:ph/>
          </p:nvPr>
        </p:nvSpPr>
        <p:spPr>
          <a:xfrm>
            <a:off x="360000" y="3517904"/>
            <a:ext cx="9982572" cy="274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56" name="TextBox 1255"/>
          <p:cNvSpPr>
            <a:spLocks noGrp="1"/>
          </p:cNvSpPr>
          <p:nvPr>
            <p:ph/>
          </p:nvPr>
        </p:nvSpPr>
        <p:spPr>
          <a:xfrm>
            <a:off x="360000" y="3792762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62" name="TextBox 1261"/>
          <p:cNvSpPr>
            <a:spLocks noGrp="1"/>
          </p:cNvSpPr>
          <p:nvPr>
            <p:ph/>
          </p:nvPr>
        </p:nvSpPr>
        <p:spPr>
          <a:xfrm>
            <a:off x="360000" y="3792762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Надання кредитів підприємствам, установам, організаціям</a:t>
            </a:r>
            <a:r>
              <a:rPr lang="en-US" sz="800"/>
              <a:t> </a:t>
            </a:r>
          </a:p>
        </p:txBody>
      </p:sp>
      <p:sp>
        <p:nvSpPr>
          <p:cNvPr id="1268" name="TextBox 1267"/>
          <p:cNvSpPr>
            <a:spLocks noGrp="1"/>
          </p:cNvSpPr>
          <p:nvPr>
            <p:ph/>
          </p:nvPr>
        </p:nvSpPr>
        <p:spPr>
          <a:xfrm>
            <a:off x="3240000" y="3792762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4112</a:t>
            </a:r>
            <a:r>
              <a:rPr lang="en-US" sz="800"/>
              <a:t> </a:t>
            </a:r>
          </a:p>
        </p:txBody>
      </p:sp>
      <p:sp>
        <p:nvSpPr>
          <p:cNvPr id="1274" name="TextBox 1273"/>
          <p:cNvSpPr>
            <a:spLocks noGrp="1"/>
          </p:cNvSpPr>
          <p:nvPr>
            <p:ph/>
          </p:nvPr>
        </p:nvSpPr>
        <p:spPr>
          <a:xfrm>
            <a:off x="3870000" y="3792762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600</a:t>
            </a:r>
            <a:r>
              <a:rPr lang="en-US" sz="800"/>
              <a:t> </a:t>
            </a:r>
          </a:p>
        </p:txBody>
      </p:sp>
      <p:sp>
        <p:nvSpPr>
          <p:cNvPr id="1280" name="TextBox 1279"/>
          <p:cNvSpPr>
            <a:spLocks noGrp="1"/>
          </p:cNvSpPr>
          <p:nvPr>
            <p:ph/>
          </p:nvPr>
        </p:nvSpPr>
        <p:spPr>
          <a:xfrm>
            <a:off x="4338000" y="3792762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86" name="TextBox 1285"/>
          <p:cNvSpPr>
            <a:spLocks noGrp="1"/>
          </p:cNvSpPr>
          <p:nvPr>
            <p:ph/>
          </p:nvPr>
        </p:nvSpPr>
        <p:spPr>
          <a:xfrm>
            <a:off x="5338762" y="3792762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92" name="TextBox 1291"/>
          <p:cNvSpPr>
            <a:spLocks noGrp="1"/>
          </p:cNvSpPr>
          <p:nvPr>
            <p:ph/>
          </p:nvPr>
        </p:nvSpPr>
        <p:spPr>
          <a:xfrm>
            <a:off x="6339523" y="3792762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98" name="TextBox 1297"/>
          <p:cNvSpPr>
            <a:spLocks noGrp="1"/>
          </p:cNvSpPr>
          <p:nvPr>
            <p:ph/>
          </p:nvPr>
        </p:nvSpPr>
        <p:spPr>
          <a:xfrm>
            <a:off x="7340285" y="3792762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04" name="TextBox 1303"/>
          <p:cNvSpPr>
            <a:spLocks noGrp="1"/>
          </p:cNvSpPr>
          <p:nvPr>
            <p:ph/>
          </p:nvPr>
        </p:nvSpPr>
        <p:spPr>
          <a:xfrm>
            <a:off x="8341048" y="3792762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10" name="TextBox 1309"/>
          <p:cNvSpPr>
            <a:spLocks noGrp="1"/>
          </p:cNvSpPr>
          <p:nvPr>
            <p:ph/>
          </p:nvPr>
        </p:nvSpPr>
        <p:spPr>
          <a:xfrm>
            <a:off x="9341810" y="3792762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16" name="TextBox 1315"/>
          <p:cNvSpPr>
            <a:spLocks noGrp="1"/>
          </p:cNvSpPr>
          <p:nvPr>
            <p:ph/>
          </p:nvPr>
        </p:nvSpPr>
        <p:spPr>
          <a:xfrm>
            <a:off x="360000" y="3792762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22" name="TextBox 1321"/>
          <p:cNvSpPr>
            <a:spLocks noGrp="1"/>
          </p:cNvSpPr>
          <p:nvPr>
            <p:ph/>
          </p:nvPr>
        </p:nvSpPr>
        <p:spPr>
          <a:xfrm>
            <a:off x="360000" y="3946571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28" name="TextBox 1327"/>
          <p:cNvSpPr>
            <a:spLocks noGrp="1"/>
          </p:cNvSpPr>
          <p:nvPr>
            <p:ph/>
          </p:nvPr>
        </p:nvSpPr>
        <p:spPr>
          <a:xfrm>
            <a:off x="360000" y="3946571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Надання інших внутрішніх кредитів</a:t>
            </a:r>
            <a:r>
              <a:rPr lang="en-US" sz="800"/>
              <a:t> </a:t>
            </a:r>
          </a:p>
        </p:txBody>
      </p:sp>
      <p:sp>
        <p:nvSpPr>
          <p:cNvPr id="1334" name="TextBox 1333"/>
          <p:cNvSpPr>
            <a:spLocks noGrp="1"/>
          </p:cNvSpPr>
          <p:nvPr>
            <p:ph/>
          </p:nvPr>
        </p:nvSpPr>
        <p:spPr>
          <a:xfrm>
            <a:off x="3240000" y="3946571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4113</a:t>
            </a:r>
            <a:r>
              <a:rPr lang="en-US" sz="800"/>
              <a:t> </a:t>
            </a:r>
          </a:p>
        </p:txBody>
      </p:sp>
      <p:sp>
        <p:nvSpPr>
          <p:cNvPr id="1340" name="TextBox 1339"/>
          <p:cNvSpPr>
            <a:spLocks noGrp="1"/>
          </p:cNvSpPr>
          <p:nvPr>
            <p:ph/>
          </p:nvPr>
        </p:nvSpPr>
        <p:spPr>
          <a:xfrm>
            <a:off x="3870000" y="3946571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610</a:t>
            </a:r>
            <a:r>
              <a:rPr lang="en-US" sz="800"/>
              <a:t> </a:t>
            </a:r>
          </a:p>
        </p:txBody>
      </p:sp>
      <p:sp>
        <p:nvSpPr>
          <p:cNvPr id="1346" name="TextBox 1345"/>
          <p:cNvSpPr>
            <a:spLocks noGrp="1"/>
          </p:cNvSpPr>
          <p:nvPr>
            <p:ph/>
          </p:nvPr>
        </p:nvSpPr>
        <p:spPr>
          <a:xfrm>
            <a:off x="4338000" y="394657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52" name="TextBox 1351"/>
          <p:cNvSpPr>
            <a:spLocks noGrp="1"/>
          </p:cNvSpPr>
          <p:nvPr>
            <p:ph/>
          </p:nvPr>
        </p:nvSpPr>
        <p:spPr>
          <a:xfrm>
            <a:off x="5338762" y="394657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58" name="TextBox 1357"/>
          <p:cNvSpPr>
            <a:spLocks noGrp="1"/>
          </p:cNvSpPr>
          <p:nvPr>
            <p:ph/>
          </p:nvPr>
        </p:nvSpPr>
        <p:spPr>
          <a:xfrm>
            <a:off x="6339523" y="394657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64" name="TextBox 1363"/>
          <p:cNvSpPr>
            <a:spLocks noGrp="1"/>
          </p:cNvSpPr>
          <p:nvPr>
            <p:ph/>
          </p:nvPr>
        </p:nvSpPr>
        <p:spPr>
          <a:xfrm>
            <a:off x="7340285" y="394657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70" name="TextBox 1369"/>
          <p:cNvSpPr>
            <a:spLocks noGrp="1"/>
          </p:cNvSpPr>
          <p:nvPr>
            <p:ph/>
          </p:nvPr>
        </p:nvSpPr>
        <p:spPr>
          <a:xfrm>
            <a:off x="8341048" y="394657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76" name="TextBox 1375"/>
          <p:cNvSpPr>
            <a:spLocks noGrp="1"/>
          </p:cNvSpPr>
          <p:nvPr>
            <p:ph/>
          </p:nvPr>
        </p:nvSpPr>
        <p:spPr>
          <a:xfrm>
            <a:off x="9341810" y="394657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382" name="TextBox 1381"/>
          <p:cNvSpPr>
            <a:spLocks noGrp="1"/>
          </p:cNvSpPr>
          <p:nvPr>
            <p:ph/>
          </p:nvPr>
        </p:nvSpPr>
        <p:spPr>
          <a:xfrm>
            <a:off x="360000" y="3946571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88" name="TextBox 1387"/>
          <p:cNvSpPr>
            <a:spLocks noGrp="1"/>
          </p:cNvSpPr>
          <p:nvPr>
            <p:ph/>
          </p:nvPr>
        </p:nvSpPr>
        <p:spPr>
          <a:xfrm>
            <a:off x="360000" y="4100381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94" name="TextBox 1393"/>
          <p:cNvSpPr>
            <a:spLocks noGrp="1"/>
          </p:cNvSpPr>
          <p:nvPr>
            <p:ph/>
          </p:nvPr>
        </p:nvSpPr>
        <p:spPr>
          <a:xfrm>
            <a:off x="360000" y="4100381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Зовнішнє кредитування</a:t>
            </a:r>
            <a:r>
              <a:rPr lang="en-US" sz="800"/>
              <a:t> </a:t>
            </a:r>
          </a:p>
        </p:txBody>
      </p:sp>
      <p:sp>
        <p:nvSpPr>
          <p:cNvPr id="1400" name="TextBox 1399"/>
          <p:cNvSpPr>
            <a:spLocks noGrp="1"/>
          </p:cNvSpPr>
          <p:nvPr>
            <p:ph/>
          </p:nvPr>
        </p:nvSpPr>
        <p:spPr>
          <a:xfrm>
            <a:off x="3240000" y="4100381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4200</a:t>
            </a:r>
            <a:r>
              <a:rPr lang="en-US" sz="800"/>
              <a:t> </a:t>
            </a:r>
          </a:p>
        </p:txBody>
      </p:sp>
      <p:sp>
        <p:nvSpPr>
          <p:cNvPr id="1406" name="TextBox 1405"/>
          <p:cNvSpPr>
            <a:spLocks noGrp="1"/>
          </p:cNvSpPr>
          <p:nvPr>
            <p:ph/>
          </p:nvPr>
        </p:nvSpPr>
        <p:spPr>
          <a:xfrm>
            <a:off x="3870000" y="4100381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620</a:t>
            </a:r>
            <a:r>
              <a:rPr lang="en-US" sz="800"/>
              <a:t> </a:t>
            </a:r>
          </a:p>
        </p:txBody>
      </p:sp>
      <p:sp>
        <p:nvSpPr>
          <p:cNvPr id="1412" name="TextBox 1411"/>
          <p:cNvSpPr>
            <a:spLocks noGrp="1"/>
          </p:cNvSpPr>
          <p:nvPr>
            <p:ph/>
          </p:nvPr>
        </p:nvSpPr>
        <p:spPr>
          <a:xfrm>
            <a:off x="4338000" y="410038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18" name="TextBox 1417"/>
          <p:cNvSpPr>
            <a:spLocks noGrp="1"/>
          </p:cNvSpPr>
          <p:nvPr>
            <p:ph/>
          </p:nvPr>
        </p:nvSpPr>
        <p:spPr>
          <a:xfrm>
            <a:off x="5338762" y="410038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24" name="TextBox 1423"/>
          <p:cNvSpPr>
            <a:spLocks noGrp="1"/>
          </p:cNvSpPr>
          <p:nvPr>
            <p:ph/>
          </p:nvPr>
        </p:nvSpPr>
        <p:spPr>
          <a:xfrm>
            <a:off x="6339523" y="410038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30" name="TextBox 1429"/>
          <p:cNvSpPr>
            <a:spLocks noGrp="1"/>
          </p:cNvSpPr>
          <p:nvPr>
            <p:ph/>
          </p:nvPr>
        </p:nvSpPr>
        <p:spPr>
          <a:xfrm>
            <a:off x="7340285" y="410038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36" name="TextBox 1435"/>
          <p:cNvSpPr>
            <a:spLocks noGrp="1"/>
          </p:cNvSpPr>
          <p:nvPr>
            <p:ph/>
          </p:nvPr>
        </p:nvSpPr>
        <p:spPr>
          <a:xfrm>
            <a:off x="8341048" y="410038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42" name="TextBox 1441"/>
          <p:cNvSpPr>
            <a:spLocks noGrp="1"/>
          </p:cNvSpPr>
          <p:nvPr>
            <p:ph/>
          </p:nvPr>
        </p:nvSpPr>
        <p:spPr>
          <a:xfrm>
            <a:off x="9341810" y="410038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48" name="TextBox 1447"/>
          <p:cNvSpPr>
            <a:spLocks noGrp="1"/>
          </p:cNvSpPr>
          <p:nvPr>
            <p:ph/>
          </p:nvPr>
        </p:nvSpPr>
        <p:spPr>
          <a:xfrm>
            <a:off x="360000" y="4100381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54" name="TextBox 1453"/>
          <p:cNvSpPr>
            <a:spLocks noGrp="1"/>
          </p:cNvSpPr>
          <p:nvPr>
            <p:ph/>
          </p:nvPr>
        </p:nvSpPr>
        <p:spPr>
          <a:xfrm>
            <a:off x="360000" y="4254191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60" name="TextBox 1459"/>
          <p:cNvSpPr>
            <a:spLocks noGrp="1"/>
          </p:cNvSpPr>
          <p:nvPr>
            <p:ph/>
          </p:nvPr>
        </p:nvSpPr>
        <p:spPr>
          <a:xfrm>
            <a:off x="360000" y="4254191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Надання зовнішніх кредитів</a:t>
            </a:r>
            <a:r>
              <a:rPr lang="en-US" sz="800"/>
              <a:t> </a:t>
            </a:r>
          </a:p>
        </p:txBody>
      </p:sp>
      <p:sp>
        <p:nvSpPr>
          <p:cNvPr id="1466" name="TextBox 1465"/>
          <p:cNvSpPr>
            <a:spLocks noGrp="1"/>
          </p:cNvSpPr>
          <p:nvPr>
            <p:ph/>
          </p:nvPr>
        </p:nvSpPr>
        <p:spPr>
          <a:xfrm>
            <a:off x="3240000" y="4254191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4210</a:t>
            </a:r>
            <a:r>
              <a:rPr lang="en-US" sz="800"/>
              <a:t> </a:t>
            </a:r>
          </a:p>
        </p:txBody>
      </p:sp>
      <p:sp>
        <p:nvSpPr>
          <p:cNvPr id="1472" name="TextBox 1471"/>
          <p:cNvSpPr>
            <a:spLocks noGrp="1"/>
          </p:cNvSpPr>
          <p:nvPr>
            <p:ph/>
          </p:nvPr>
        </p:nvSpPr>
        <p:spPr>
          <a:xfrm>
            <a:off x="3870000" y="4254191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630</a:t>
            </a:r>
            <a:r>
              <a:rPr lang="en-US" sz="800"/>
              <a:t> </a:t>
            </a:r>
          </a:p>
        </p:txBody>
      </p:sp>
      <p:sp>
        <p:nvSpPr>
          <p:cNvPr id="1478" name="TextBox 1477"/>
          <p:cNvSpPr>
            <a:spLocks noGrp="1"/>
          </p:cNvSpPr>
          <p:nvPr>
            <p:ph/>
          </p:nvPr>
        </p:nvSpPr>
        <p:spPr>
          <a:xfrm>
            <a:off x="4338000" y="425419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84" name="TextBox 1483"/>
          <p:cNvSpPr>
            <a:spLocks noGrp="1"/>
          </p:cNvSpPr>
          <p:nvPr>
            <p:ph/>
          </p:nvPr>
        </p:nvSpPr>
        <p:spPr>
          <a:xfrm>
            <a:off x="5338762" y="425419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90" name="TextBox 1489"/>
          <p:cNvSpPr>
            <a:spLocks noGrp="1"/>
          </p:cNvSpPr>
          <p:nvPr>
            <p:ph/>
          </p:nvPr>
        </p:nvSpPr>
        <p:spPr>
          <a:xfrm>
            <a:off x="6339523" y="425419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496" name="TextBox 1495"/>
          <p:cNvSpPr>
            <a:spLocks noGrp="1"/>
          </p:cNvSpPr>
          <p:nvPr>
            <p:ph/>
          </p:nvPr>
        </p:nvSpPr>
        <p:spPr>
          <a:xfrm>
            <a:off x="7340285" y="425419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502" name="TextBox 1501"/>
          <p:cNvSpPr>
            <a:spLocks noGrp="1"/>
          </p:cNvSpPr>
          <p:nvPr>
            <p:ph/>
          </p:nvPr>
        </p:nvSpPr>
        <p:spPr>
          <a:xfrm>
            <a:off x="8341048" y="425419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508" name="TextBox 1507"/>
          <p:cNvSpPr>
            <a:spLocks noGrp="1"/>
          </p:cNvSpPr>
          <p:nvPr>
            <p:ph/>
          </p:nvPr>
        </p:nvSpPr>
        <p:spPr>
          <a:xfrm>
            <a:off x="9341810" y="4254191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514" name="TextBox 1513"/>
          <p:cNvSpPr>
            <a:spLocks noGrp="1"/>
          </p:cNvSpPr>
          <p:nvPr>
            <p:ph/>
          </p:nvPr>
        </p:nvSpPr>
        <p:spPr>
          <a:xfrm>
            <a:off x="360000" y="4254191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20" name="TextBox 1519"/>
          <p:cNvSpPr>
            <a:spLocks noGrp="1"/>
          </p:cNvSpPr>
          <p:nvPr>
            <p:ph/>
          </p:nvPr>
        </p:nvSpPr>
        <p:spPr>
          <a:xfrm>
            <a:off x="360000" y="4408000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26" name="TextBox 1525"/>
          <p:cNvSpPr>
            <a:spLocks noGrp="1"/>
          </p:cNvSpPr>
          <p:nvPr>
            <p:ph/>
          </p:nvPr>
        </p:nvSpPr>
        <p:spPr>
          <a:xfrm>
            <a:off x="360000" y="4408000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Інші видатки</a:t>
            </a:r>
            <a:r>
              <a:rPr lang="en-US" sz="800"/>
              <a:t> </a:t>
            </a:r>
          </a:p>
        </p:txBody>
      </p:sp>
      <p:sp>
        <p:nvSpPr>
          <p:cNvPr id="1532" name="TextBox 1531"/>
          <p:cNvSpPr>
            <a:spLocks noGrp="1"/>
          </p:cNvSpPr>
          <p:nvPr>
            <p:ph/>
          </p:nvPr>
        </p:nvSpPr>
        <p:spPr>
          <a:xfrm>
            <a:off x="3240000" y="4408000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5000</a:t>
            </a:r>
            <a:r>
              <a:rPr lang="en-US" sz="800"/>
              <a:t> </a:t>
            </a:r>
          </a:p>
        </p:txBody>
      </p:sp>
      <p:sp>
        <p:nvSpPr>
          <p:cNvPr id="1538" name="TextBox 1537"/>
          <p:cNvSpPr>
            <a:spLocks noGrp="1"/>
          </p:cNvSpPr>
          <p:nvPr>
            <p:ph/>
          </p:nvPr>
        </p:nvSpPr>
        <p:spPr>
          <a:xfrm>
            <a:off x="3870000" y="4408000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640</a:t>
            </a:r>
            <a:r>
              <a:rPr lang="en-US" sz="800"/>
              <a:t> </a:t>
            </a:r>
          </a:p>
        </p:txBody>
      </p:sp>
      <p:sp>
        <p:nvSpPr>
          <p:cNvPr id="1544" name="TextBox 1543"/>
          <p:cNvSpPr>
            <a:spLocks noGrp="1"/>
          </p:cNvSpPr>
          <p:nvPr>
            <p:ph/>
          </p:nvPr>
        </p:nvSpPr>
        <p:spPr>
          <a:xfrm>
            <a:off x="4338000" y="4408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800"/>
              <a:t> </a:t>
            </a:r>
          </a:p>
        </p:txBody>
      </p:sp>
      <p:sp>
        <p:nvSpPr>
          <p:cNvPr id="1550" name="TextBox 1549"/>
          <p:cNvSpPr>
            <a:spLocks noGrp="1"/>
          </p:cNvSpPr>
          <p:nvPr>
            <p:ph/>
          </p:nvPr>
        </p:nvSpPr>
        <p:spPr>
          <a:xfrm>
            <a:off x="5338762" y="4408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35007,00</a:t>
            </a:r>
            <a:r>
              <a:rPr lang="en-US" sz="800"/>
              <a:t> </a:t>
            </a:r>
          </a:p>
        </p:txBody>
      </p:sp>
      <p:sp>
        <p:nvSpPr>
          <p:cNvPr id="1556" name="TextBox 1555"/>
          <p:cNvSpPr>
            <a:spLocks noGrp="1"/>
          </p:cNvSpPr>
          <p:nvPr>
            <p:ph/>
          </p:nvPr>
        </p:nvSpPr>
        <p:spPr>
          <a:xfrm>
            <a:off x="6339523" y="4408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800"/>
              <a:t> </a:t>
            </a:r>
          </a:p>
        </p:txBody>
      </p:sp>
      <p:sp>
        <p:nvSpPr>
          <p:cNvPr id="1562" name="TextBox 1561"/>
          <p:cNvSpPr>
            <a:spLocks noGrp="1"/>
          </p:cNvSpPr>
          <p:nvPr>
            <p:ph/>
          </p:nvPr>
        </p:nvSpPr>
        <p:spPr>
          <a:xfrm>
            <a:off x="7340285" y="4408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800"/>
              <a:t> </a:t>
            </a:r>
          </a:p>
        </p:txBody>
      </p:sp>
      <p:sp>
        <p:nvSpPr>
          <p:cNvPr id="1568" name="TextBox 1567"/>
          <p:cNvSpPr>
            <a:spLocks noGrp="1"/>
          </p:cNvSpPr>
          <p:nvPr>
            <p:ph/>
          </p:nvPr>
        </p:nvSpPr>
        <p:spPr>
          <a:xfrm>
            <a:off x="8341048" y="4408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800"/>
              <a:t> </a:t>
            </a:r>
          </a:p>
        </p:txBody>
      </p:sp>
      <p:sp>
        <p:nvSpPr>
          <p:cNvPr id="1574" name="TextBox 1573"/>
          <p:cNvSpPr>
            <a:spLocks noGrp="1"/>
          </p:cNvSpPr>
          <p:nvPr>
            <p:ph/>
          </p:nvPr>
        </p:nvSpPr>
        <p:spPr>
          <a:xfrm>
            <a:off x="9341810" y="4408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800"/>
              <a:t> </a:t>
            </a:r>
          </a:p>
        </p:txBody>
      </p:sp>
      <p:sp>
        <p:nvSpPr>
          <p:cNvPr id="1580" name="TextBox 1579"/>
          <p:cNvSpPr>
            <a:spLocks noGrp="1"/>
          </p:cNvSpPr>
          <p:nvPr>
            <p:ph/>
          </p:nvPr>
        </p:nvSpPr>
        <p:spPr>
          <a:xfrm>
            <a:off x="360000" y="4408000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pic>
        <p:nvPicPr>
          <p:cNvPr id="1586" name="Picture1586" descr="imag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50000" y="4597809"/>
            <a:ext cx="720000" cy="720000"/>
          </a:xfrm>
          <a:prstGeom prst="rect">
            <a:avLst/>
          </a:prstGeom>
          <a:noFill/>
        </p:spPr>
      </p:pic>
      <p:sp>
        <p:nvSpPr>
          <p:cNvPr id="1587" name="TextBox 1586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93" name="TextBox 1592"/>
          <p:cNvSpPr>
            <a:spLocks noGrp="1"/>
          </p:cNvSpPr>
          <p:nvPr>
            <p:ph/>
          </p:nvPr>
        </p:nvSpPr>
        <p:spPr>
          <a:xfrm>
            <a:off x="360000" y="7020000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202000000016967689</a:t>
            </a:r>
            <a:r>
              <a:rPr lang="en-US" sz="600"/>
              <a:t> </a:t>
            </a:r>
          </a:p>
        </p:txBody>
      </p:sp>
      <p:cxnSp>
        <p:nvCxnSpPr>
          <p:cNvPr id="1592" name="Straight Connector 61"/>
          <p:cNvCxnSpPr/>
          <p:nvPr/>
        </p:nvCxnSpPr>
        <p:spPr>
          <a:xfrm>
            <a:off x="360000" y="7020000"/>
            <a:ext cx="288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9" name="TextBox 1598"/>
          <p:cNvSpPr>
            <a:spLocks noGrp="1"/>
          </p:cNvSpPr>
          <p:nvPr>
            <p:ph/>
          </p:nvPr>
        </p:nvSpPr>
        <p:spPr>
          <a:xfrm>
            <a:off x="3240000" y="7020000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1598" name="Straight Connector 61"/>
          <p:cNvCxnSpPr/>
          <p:nvPr/>
        </p:nvCxnSpPr>
        <p:spPr>
          <a:xfrm>
            <a:off x="3240000" y="7020000"/>
            <a:ext cx="63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5" name="TextBox 1604"/>
          <p:cNvSpPr>
            <a:spLocks noGrp="1"/>
          </p:cNvSpPr>
          <p:nvPr>
            <p:ph/>
          </p:nvPr>
        </p:nvSpPr>
        <p:spPr>
          <a:xfrm>
            <a:off x="3870000" y="7020000"/>
            <a:ext cx="132476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АС  " Є-ЗВІТНІСТЬ "</a:t>
            </a:r>
            <a:r>
              <a:rPr lang="en-US" sz="600"/>
              <a:t> </a:t>
            </a:r>
          </a:p>
        </p:txBody>
      </p:sp>
      <p:cxnSp>
        <p:nvCxnSpPr>
          <p:cNvPr id="1604" name="Straight Connector 61"/>
          <p:cNvCxnSpPr/>
          <p:nvPr/>
        </p:nvCxnSpPr>
        <p:spPr>
          <a:xfrm>
            <a:off x="3870000" y="7020000"/>
            <a:ext cx="1324762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1" name="TextBox 1610"/>
          <p:cNvSpPr>
            <a:spLocks noGrp="1"/>
          </p:cNvSpPr>
          <p:nvPr>
            <p:ph/>
          </p:nvPr>
        </p:nvSpPr>
        <p:spPr>
          <a:xfrm>
            <a:off x="5194762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1610" name="Straight Connector 61"/>
          <p:cNvCxnSpPr/>
          <p:nvPr/>
        </p:nvCxnSpPr>
        <p:spPr>
          <a:xfrm>
            <a:off x="5194762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7" name="TextBox 1616"/>
          <p:cNvSpPr>
            <a:spLocks noGrp="1"/>
          </p:cNvSpPr>
          <p:nvPr>
            <p:ph/>
          </p:nvPr>
        </p:nvSpPr>
        <p:spPr>
          <a:xfrm>
            <a:off x="6051523" y="7020000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Кошти на реєстраційному рахунку</a:t>
            </a:r>
            <a:r>
              <a:rPr lang="en-US" sz="600"/>
              <a:t> </a:t>
            </a:r>
          </a:p>
        </p:txBody>
      </p:sp>
      <p:cxnSp>
        <p:nvCxnSpPr>
          <p:cNvPr id="1616" name="Straight Connector 61"/>
          <p:cNvCxnSpPr/>
          <p:nvPr/>
        </p:nvCxnSpPr>
        <p:spPr>
          <a:xfrm>
            <a:off x="6051523" y="7020000"/>
            <a:ext cx="1713523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3" name="TextBox 1622"/>
          <p:cNvSpPr>
            <a:spLocks noGrp="1"/>
          </p:cNvSpPr>
          <p:nvPr>
            <p:ph/>
          </p:nvPr>
        </p:nvSpPr>
        <p:spPr>
          <a:xfrm>
            <a:off x="7765048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1622" name="Straight Connector 61"/>
          <p:cNvCxnSpPr/>
          <p:nvPr/>
        </p:nvCxnSpPr>
        <p:spPr>
          <a:xfrm>
            <a:off x="7765048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9" name="TextBox 1628"/>
          <p:cNvSpPr>
            <a:spLocks noGrp="1"/>
          </p:cNvSpPr>
          <p:nvPr>
            <p:ph/>
          </p:nvPr>
        </p:nvSpPr>
        <p:spPr>
          <a:xfrm>
            <a:off x="8621810" y="7020000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ст. 3 з 4</a:t>
            </a:r>
            <a:r>
              <a:rPr lang="en-US" sz="600"/>
              <a:t> </a:t>
            </a:r>
          </a:p>
        </p:txBody>
      </p:sp>
      <p:cxnSp>
        <p:nvCxnSpPr>
          <p:cNvPr id="1628" name="Straight Connector 61"/>
          <p:cNvCxnSpPr/>
          <p:nvPr/>
        </p:nvCxnSpPr>
        <p:spPr>
          <a:xfrm>
            <a:off x="8621810" y="7020000"/>
            <a:ext cx="1713523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5" name="TextBox 1634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360000" y="360000"/>
            <a:ext cx="998257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360000" y="360000"/>
            <a:ext cx="2880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7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3240000" y="360000"/>
            <a:ext cx="630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2</a:t>
            </a:r>
            <a:r>
              <a:rPr lang="en-US" sz="7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3870000" y="360000"/>
            <a:ext cx="468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3</a:t>
            </a:r>
            <a:r>
              <a:rPr lang="en-US" sz="7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4338000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4</a:t>
            </a:r>
            <a:r>
              <a:rPr lang="en-US" sz="7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5338762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5</a:t>
            </a:r>
            <a:r>
              <a:rPr lang="en-US" sz="7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6339523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6</a:t>
            </a:r>
            <a:r>
              <a:rPr lang="en-US" sz="7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7340285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7</a:t>
            </a:r>
            <a:r>
              <a:rPr lang="en-US" sz="700"/>
              <a:t> </a:t>
            </a:r>
          </a:p>
        </p:txBody>
      </p:sp>
      <p:sp>
        <p:nvSpPr>
          <p:cNvPr id="50" name="TextBox 49"/>
          <p:cNvSpPr>
            <a:spLocks noGrp="1"/>
          </p:cNvSpPr>
          <p:nvPr>
            <p:ph/>
          </p:nvPr>
        </p:nvSpPr>
        <p:spPr>
          <a:xfrm>
            <a:off x="8341048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8</a:t>
            </a:r>
            <a:r>
              <a:rPr lang="en-US" sz="700"/>
              <a:t> </a:t>
            </a:r>
          </a:p>
        </p:txBody>
      </p:sp>
      <p:sp>
        <p:nvSpPr>
          <p:cNvPr id="56" name="TextBox 55"/>
          <p:cNvSpPr>
            <a:spLocks noGrp="1"/>
          </p:cNvSpPr>
          <p:nvPr>
            <p:ph/>
          </p:nvPr>
        </p:nvSpPr>
        <p:spPr>
          <a:xfrm>
            <a:off x="9341810" y="360000"/>
            <a:ext cx="1000761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9</a:t>
            </a:r>
            <a:r>
              <a:rPr lang="en-US" sz="700"/>
              <a:t> </a:t>
            </a:r>
          </a:p>
        </p:txBody>
      </p:sp>
      <p:sp>
        <p:nvSpPr>
          <p:cNvPr id="62" name="TextBox 61"/>
          <p:cNvSpPr>
            <a:spLocks noGrp="1"/>
          </p:cNvSpPr>
          <p:nvPr>
            <p:ph/>
          </p:nvPr>
        </p:nvSpPr>
        <p:spPr>
          <a:xfrm>
            <a:off x="360000" y="360000"/>
            <a:ext cx="998257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8" name="TextBox 67"/>
          <p:cNvSpPr>
            <a:spLocks noGrp="1"/>
          </p:cNvSpPr>
          <p:nvPr>
            <p:ph/>
          </p:nvPr>
        </p:nvSpPr>
        <p:spPr>
          <a:xfrm>
            <a:off x="360000" y="540000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4" name="TextBox 73"/>
          <p:cNvSpPr>
            <a:spLocks noGrp="1"/>
          </p:cNvSpPr>
          <p:nvPr>
            <p:ph/>
          </p:nvPr>
        </p:nvSpPr>
        <p:spPr>
          <a:xfrm>
            <a:off x="360000" y="540000"/>
            <a:ext cx="288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 Нерозподілені видатки</a:t>
            </a:r>
            <a:r>
              <a:rPr lang="en-US" sz="800"/>
              <a:t> </a:t>
            </a:r>
          </a:p>
        </p:txBody>
      </p:sp>
      <p:sp>
        <p:nvSpPr>
          <p:cNvPr id="80" name="TextBox 79"/>
          <p:cNvSpPr>
            <a:spLocks noGrp="1"/>
          </p:cNvSpPr>
          <p:nvPr>
            <p:ph/>
          </p:nvPr>
        </p:nvSpPr>
        <p:spPr>
          <a:xfrm>
            <a:off x="3240000" y="540000"/>
            <a:ext cx="630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9000</a:t>
            </a:r>
            <a:r>
              <a:rPr lang="en-US" sz="800"/>
              <a:t> </a:t>
            </a:r>
          </a:p>
        </p:txBody>
      </p:sp>
      <p:sp>
        <p:nvSpPr>
          <p:cNvPr id="86" name="TextBox 85"/>
          <p:cNvSpPr>
            <a:spLocks noGrp="1"/>
          </p:cNvSpPr>
          <p:nvPr>
            <p:ph/>
          </p:nvPr>
        </p:nvSpPr>
        <p:spPr>
          <a:xfrm>
            <a:off x="3870000" y="540000"/>
            <a:ext cx="468000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650</a:t>
            </a:r>
            <a:r>
              <a:rPr lang="en-US" sz="800"/>
              <a:t> </a:t>
            </a:r>
          </a:p>
        </p:txBody>
      </p:sp>
      <p:sp>
        <p:nvSpPr>
          <p:cNvPr id="92" name="TextBox 91"/>
          <p:cNvSpPr>
            <a:spLocks noGrp="1"/>
          </p:cNvSpPr>
          <p:nvPr>
            <p:ph/>
          </p:nvPr>
        </p:nvSpPr>
        <p:spPr>
          <a:xfrm>
            <a:off x="4338000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98" name="TextBox 97"/>
          <p:cNvSpPr>
            <a:spLocks noGrp="1"/>
          </p:cNvSpPr>
          <p:nvPr>
            <p:ph/>
          </p:nvPr>
        </p:nvSpPr>
        <p:spPr>
          <a:xfrm>
            <a:off x="5338762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04" name="TextBox 103"/>
          <p:cNvSpPr>
            <a:spLocks noGrp="1"/>
          </p:cNvSpPr>
          <p:nvPr>
            <p:ph/>
          </p:nvPr>
        </p:nvSpPr>
        <p:spPr>
          <a:xfrm>
            <a:off x="6339523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0" name="TextBox 109"/>
          <p:cNvSpPr>
            <a:spLocks noGrp="1"/>
          </p:cNvSpPr>
          <p:nvPr>
            <p:ph/>
          </p:nvPr>
        </p:nvSpPr>
        <p:spPr>
          <a:xfrm>
            <a:off x="7340285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16" name="TextBox 115"/>
          <p:cNvSpPr>
            <a:spLocks noGrp="1"/>
          </p:cNvSpPr>
          <p:nvPr>
            <p:ph/>
          </p:nvPr>
        </p:nvSpPr>
        <p:spPr>
          <a:xfrm>
            <a:off x="8341048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2" name="TextBox 121"/>
          <p:cNvSpPr>
            <a:spLocks noGrp="1"/>
          </p:cNvSpPr>
          <p:nvPr>
            <p:ph/>
          </p:nvPr>
        </p:nvSpPr>
        <p:spPr>
          <a:xfrm>
            <a:off x="9341810" y="540000"/>
            <a:ext cx="1000761" cy="153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800"/>
              <a:t> </a:t>
            </a:r>
          </a:p>
        </p:txBody>
      </p:sp>
      <p:sp>
        <p:nvSpPr>
          <p:cNvPr id="128" name="TextBox 127"/>
          <p:cNvSpPr>
            <a:spLocks noGrp="1"/>
          </p:cNvSpPr>
          <p:nvPr>
            <p:ph/>
          </p:nvPr>
        </p:nvSpPr>
        <p:spPr>
          <a:xfrm>
            <a:off x="360000" y="540000"/>
            <a:ext cx="9982572" cy="153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4" name="TextBox 133"/>
          <p:cNvSpPr>
            <a:spLocks noGrp="1"/>
          </p:cNvSpPr>
          <p:nvPr>
            <p:ph/>
          </p:nvPr>
        </p:nvSpPr>
        <p:spPr>
          <a:xfrm>
            <a:off x="360000" y="693809"/>
            <a:ext cx="9975334" cy="153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0" name="TextBox 139"/>
          <p:cNvSpPr>
            <a:spLocks noGrp="1"/>
          </p:cNvSpPr>
          <p:nvPr>
            <p:ph/>
          </p:nvPr>
        </p:nvSpPr>
        <p:spPr>
          <a:xfrm>
            <a:off x="360000" y="693809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3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300"/>
              <a:t> </a:t>
            </a:r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Заповнюється</a:t>
            </a:r>
            <a:r>
              <a:rPr lang="en-US" sz="500"/>
              <a:t> </a:t>
            </a:r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розпорядниками</a:t>
            </a:r>
            <a:r>
              <a:rPr lang="en-US" sz="500"/>
              <a:t> </a:t>
            </a:r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бюджетних</a:t>
            </a:r>
            <a:r>
              <a:rPr lang="en-US" sz="500"/>
              <a:t> </a:t>
            </a:r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коштів.</a:t>
            </a:r>
            <a:r>
              <a:rPr lang="en-US" sz="500"/>
              <a:t> </a:t>
            </a:r>
          </a:p>
        </p:txBody>
      </p:sp>
      <p:sp>
        <p:nvSpPr>
          <p:cNvPr id="146" name="TextBox 145"/>
          <p:cNvSpPr>
            <a:spLocks noGrp="1"/>
          </p:cNvSpPr>
          <p:nvPr>
            <p:ph/>
          </p:nvPr>
        </p:nvSpPr>
        <p:spPr>
          <a:xfrm>
            <a:off x="360000" y="873809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152" name="TextBox 151"/>
          <p:cNvSpPr>
            <a:spLocks noGrp="1"/>
          </p:cNvSpPr>
          <p:nvPr>
            <p:ph/>
          </p:nvPr>
        </p:nvSpPr>
        <p:spPr>
          <a:xfrm>
            <a:off x="360000" y="1053809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158" name="TextBox 157"/>
          <p:cNvSpPr>
            <a:spLocks noGrp="1"/>
          </p:cNvSpPr>
          <p:nvPr>
            <p:ph/>
          </p:nvPr>
        </p:nvSpPr>
        <p:spPr>
          <a:xfrm>
            <a:off x="360000" y="1233809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164" name="TextBox 163"/>
          <p:cNvSpPr>
            <a:spLocks noGrp="1"/>
          </p:cNvSpPr>
          <p:nvPr>
            <p:ph/>
          </p:nvPr>
        </p:nvSpPr>
        <p:spPr>
          <a:xfrm>
            <a:off x="360000" y="1413809"/>
            <a:ext cx="2880000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170" name="TextBox 169"/>
          <p:cNvSpPr>
            <a:spLocks noGrp="1"/>
          </p:cNvSpPr>
          <p:nvPr>
            <p:ph/>
          </p:nvPr>
        </p:nvSpPr>
        <p:spPr>
          <a:xfrm>
            <a:off x="360000" y="1863809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176" name="TextBox 175"/>
          <p:cNvSpPr>
            <a:spLocks noGrp="1"/>
          </p:cNvSpPr>
          <p:nvPr>
            <p:ph/>
          </p:nvPr>
        </p:nvSpPr>
        <p:spPr>
          <a:xfrm>
            <a:off x="360000" y="2043809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700"/>
              <a:t> </a:t>
            </a:r>
          </a:p>
        </p:txBody>
      </p:sp>
      <p:sp>
        <p:nvSpPr>
          <p:cNvPr id="182" name="TextBox 181"/>
          <p:cNvSpPr>
            <a:spLocks noGrp="1"/>
          </p:cNvSpPr>
          <p:nvPr>
            <p:ph/>
          </p:nvPr>
        </p:nvSpPr>
        <p:spPr>
          <a:xfrm>
            <a:off x="3240000" y="693809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8" name="TextBox 187"/>
          <p:cNvSpPr>
            <a:spLocks noGrp="1"/>
          </p:cNvSpPr>
          <p:nvPr>
            <p:ph/>
          </p:nvPr>
        </p:nvSpPr>
        <p:spPr>
          <a:xfrm>
            <a:off x="3240000" y="873809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4" name="TextBox 193"/>
          <p:cNvSpPr>
            <a:spLocks noGrp="1"/>
          </p:cNvSpPr>
          <p:nvPr>
            <p:ph/>
          </p:nvPr>
        </p:nvSpPr>
        <p:spPr>
          <a:xfrm>
            <a:off x="3240000" y="1053809"/>
            <a:ext cx="1098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Керівник</a:t>
            </a:r>
            <a:r>
              <a:rPr lang="en-US" sz="900"/>
              <a:t> </a:t>
            </a:r>
          </a:p>
        </p:txBody>
      </p:sp>
      <p:sp>
        <p:nvSpPr>
          <p:cNvPr id="200" name="TextBox 199"/>
          <p:cNvSpPr>
            <a:spLocks noGrp="1"/>
          </p:cNvSpPr>
          <p:nvPr>
            <p:ph/>
          </p:nvPr>
        </p:nvSpPr>
        <p:spPr>
          <a:xfrm>
            <a:off x="3240000" y="1233809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6" name="TextBox 205"/>
          <p:cNvSpPr>
            <a:spLocks noGrp="1"/>
          </p:cNvSpPr>
          <p:nvPr>
            <p:ph/>
          </p:nvPr>
        </p:nvSpPr>
        <p:spPr>
          <a:xfrm>
            <a:off x="3240000" y="1413809"/>
            <a:ext cx="1098000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Головний бухгалтер</a:t>
            </a:r>
            <a:r>
              <a:rPr lang="en-US" sz="900"/>
              <a:t> </a:t>
            </a:r>
          </a:p>
        </p:txBody>
      </p:sp>
      <p:sp>
        <p:nvSpPr>
          <p:cNvPr id="212" name="TextBox 211"/>
          <p:cNvSpPr>
            <a:spLocks noGrp="1"/>
          </p:cNvSpPr>
          <p:nvPr>
            <p:ph/>
          </p:nvPr>
        </p:nvSpPr>
        <p:spPr>
          <a:xfrm>
            <a:off x="3240000" y="1863809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18" name="TextBox 217"/>
          <p:cNvSpPr>
            <a:spLocks noGrp="1"/>
          </p:cNvSpPr>
          <p:nvPr>
            <p:ph/>
          </p:nvPr>
        </p:nvSpPr>
        <p:spPr>
          <a:xfrm>
            <a:off x="3240000" y="2043809"/>
            <a:ext cx="1954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1" smtClean="0">
                <a:solidFill>
                  <a:srgbClr val="000000">
</a:srgbClr>
                </a:solidFill>
                <a:latin typeface="Times New Roman"/>
              </a:rPr>
              <a:t>" 01 " квітня 2020р.</a:t>
            </a:r>
            <a:r>
              <a:rPr lang="en-US" sz="900"/>
              <a:t> </a:t>
            </a:r>
          </a:p>
        </p:txBody>
      </p:sp>
      <p:sp>
        <p:nvSpPr>
          <p:cNvPr id="224" name="TextBox 223"/>
          <p:cNvSpPr>
            <a:spLocks noGrp="1"/>
          </p:cNvSpPr>
          <p:nvPr>
            <p:ph/>
          </p:nvPr>
        </p:nvSpPr>
        <p:spPr>
          <a:xfrm>
            <a:off x="3870000" y="693809"/>
            <a:ext cx="468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30" name="TextBox 229"/>
          <p:cNvSpPr>
            <a:spLocks noGrp="1"/>
          </p:cNvSpPr>
          <p:nvPr>
            <p:ph/>
          </p:nvPr>
        </p:nvSpPr>
        <p:spPr>
          <a:xfrm>
            <a:off x="3870000" y="873809"/>
            <a:ext cx="468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36" name="TextBox 235"/>
          <p:cNvSpPr>
            <a:spLocks noGrp="1"/>
          </p:cNvSpPr>
          <p:nvPr>
            <p:ph/>
          </p:nvPr>
        </p:nvSpPr>
        <p:spPr>
          <a:xfrm>
            <a:off x="3870000" y="1233809"/>
            <a:ext cx="468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42" name="TextBox 241"/>
          <p:cNvSpPr>
            <a:spLocks noGrp="1"/>
          </p:cNvSpPr>
          <p:nvPr>
            <p:ph/>
          </p:nvPr>
        </p:nvSpPr>
        <p:spPr>
          <a:xfrm>
            <a:off x="3870000" y="1863809"/>
            <a:ext cx="468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48" name="TextBox 247"/>
          <p:cNvSpPr>
            <a:spLocks noGrp="1"/>
          </p:cNvSpPr>
          <p:nvPr>
            <p:ph/>
          </p:nvPr>
        </p:nvSpPr>
        <p:spPr>
          <a:xfrm>
            <a:off x="4338000" y="69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54" name="TextBox 253"/>
          <p:cNvSpPr>
            <a:spLocks noGrp="1"/>
          </p:cNvSpPr>
          <p:nvPr>
            <p:ph/>
          </p:nvPr>
        </p:nvSpPr>
        <p:spPr>
          <a:xfrm>
            <a:off x="4338000" y="87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60" name="TextBox 259"/>
          <p:cNvSpPr>
            <a:spLocks noGrp="1"/>
          </p:cNvSpPr>
          <p:nvPr>
            <p:ph/>
          </p:nvPr>
        </p:nvSpPr>
        <p:spPr>
          <a:xfrm>
            <a:off x="4338000" y="105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66" name="TextBox 265"/>
          <p:cNvSpPr>
            <a:spLocks noGrp="1"/>
          </p:cNvSpPr>
          <p:nvPr>
            <p:ph/>
          </p:nvPr>
        </p:nvSpPr>
        <p:spPr>
          <a:xfrm>
            <a:off x="4338000" y="123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72" name="TextBox 271"/>
          <p:cNvSpPr>
            <a:spLocks noGrp="1"/>
          </p:cNvSpPr>
          <p:nvPr>
            <p:ph/>
          </p:nvPr>
        </p:nvSpPr>
        <p:spPr>
          <a:xfrm>
            <a:off x="4338000" y="1413809"/>
            <a:ext cx="856761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78" name="TextBox 277"/>
          <p:cNvSpPr>
            <a:spLocks noGrp="1"/>
          </p:cNvSpPr>
          <p:nvPr>
            <p:ph/>
          </p:nvPr>
        </p:nvSpPr>
        <p:spPr>
          <a:xfrm>
            <a:off x="4338000" y="186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84" name="TextBox 283"/>
          <p:cNvSpPr>
            <a:spLocks noGrp="1"/>
          </p:cNvSpPr>
          <p:nvPr>
            <p:ph/>
          </p:nvPr>
        </p:nvSpPr>
        <p:spPr>
          <a:xfrm>
            <a:off x="5194762" y="69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90" name="TextBox 289"/>
          <p:cNvSpPr>
            <a:spLocks noGrp="1"/>
          </p:cNvSpPr>
          <p:nvPr>
            <p:ph/>
          </p:nvPr>
        </p:nvSpPr>
        <p:spPr>
          <a:xfrm>
            <a:off x="5194762" y="87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96" name="TextBox 295"/>
          <p:cNvSpPr>
            <a:spLocks noGrp="1"/>
          </p:cNvSpPr>
          <p:nvPr>
            <p:ph/>
          </p:nvPr>
        </p:nvSpPr>
        <p:spPr>
          <a:xfrm>
            <a:off x="5194762" y="105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02" name="TextBox 301"/>
          <p:cNvSpPr>
            <a:spLocks noGrp="1"/>
          </p:cNvSpPr>
          <p:nvPr>
            <p:ph/>
          </p:nvPr>
        </p:nvSpPr>
        <p:spPr>
          <a:xfrm>
            <a:off x="5194762" y="123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08" name="TextBox 307"/>
          <p:cNvSpPr>
            <a:spLocks noGrp="1"/>
          </p:cNvSpPr>
          <p:nvPr>
            <p:ph/>
          </p:nvPr>
        </p:nvSpPr>
        <p:spPr>
          <a:xfrm>
            <a:off x="5194762" y="1413809"/>
            <a:ext cx="856761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14" name="TextBox 313"/>
          <p:cNvSpPr>
            <a:spLocks noGrp="1"/>
          </p:cNvSpPr>
          <p:nvPr>
            <p:ph/>
          </p:nvPr>
        </p:nvSpPr>
        <p:spPr>
          <a:xfrm>
            <a:off x="5194762" y="186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20" name="TextBox 319"/>
          <p:cNvSpPr>
            <a:spLocks noGrp="1"/>
          </p:cNvSpPr>
          <p:nvPr>
            <p:ph/>
          </p:nvPr>
        </p:nvSpPr>
        <p:spPr>
          <a:xfrm>
            <a:off x="5194762" y="204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26" name="TextBox 325"/>
          <p:cNvSpPr>
            <a:spLocks noGrp="1"/>
          </p:cNvSpPr>
          <p:nvPr>
            <p:ph/>
          </p:nvPr>
        </p:nvSpPr>
        <p:spPr>
          <a:xfrm>
            <a:off x="6051523" y="69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32" name="TextBox 331"/>
          <p:cNvSpPr>
            <a:spLocks noGrp="1"/>
          </p:cNvSpPr>
          <p:nvPr>
            <p:ph/>
          </p:nvPr>
        </p:nvSpPr>
        <p:spPr>
          <a:xfrm>
            <a:off x="6051523" y="87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38" name="TextBox 337"/>
          <p:cNvSpPr>
            <a:spLocks noGrp="1"/>
          </p:cNvSpPr>
          <p:nvPr>
            <p:ph/>
          </p:nvPr>
        </p:nvSpPr>
        <p:spPr>
          <a:xfrm>
            <a:off x="6051523" y="105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4" name="TextBox 343"/>
          <p:cNvSpPr>
            <a:spLocks noGrp="1"/>
          </p:cNvSpPr>
          <p:nvPr>
            <p:ph/>
          </p:nvPr>
        </p:nvSpPr>
        <p:spPr>
          <a:xfrm>
            <a:off x="6051523" y="123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50" name="TextBox 349"/>
          <p:cNvSpPr>
            <a:spLocks noGrp="1"/>
          </p:cNvSpPr>
          <p:nvPr>
            <p:ph/>
          </p:nvPr>
        </p:nvSpPr>
        <p:spPr>
          <a:xfrm>
            <a:off x="6051523" y="1413809"/>
            <a:ext cx="856761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56" name="TextBox 355"/>
          <p:cNvSpPr>
            <a:spLocks noGrp="1"/>
          </p:cNvSpPr>
          <p:nvPr>
            <p:ph/>
          </p:nvPr>
        </p:nvSpPr>
        <p:spPr>
          <a:xfrm>
            <a:off x="6051523" y="186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2" name="TextBox 361"/>
          <p:cNvSpPr>
            <a:spLocks noGrp="1"/>
          </p:cNvSpPr>
          <p:nvPr>
            <p:ph/>
          </p:nvPr>
        </p:nvSpPr>
        <p:spPr>
          <a:xfrm>
            <a:off x="6051523" y="204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68" name="TextBox 367"/>
          <p:cNvSpPr>
            <a:spLocks noGrp="1"/>
          </p:cNvSpPr>
          <p:nvPr>
            <p:ph/>
          </p:nvPr>
        </p:nvSpPr>
        <p:spPr>
          <a:xfrm>
            <a:off x="6908286" y="69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74" name="TextBox 373"/>
          <p:cNvSpPr>
            <a:spLocks noGrp="1"/>
          </p:cNvSpPr>
          <p:nvPr>
            <p:ph/>
          </p:nvPr>
        </p:nvSpPr>
        <p:spPr>
          <a:xfrm>
            <a:off x="6908286" y="87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0" name="TextBox 379"/>
          <p:cNvSpPr>
            <a:spLocks noGrp="1"/>
          </p:cNvSpPr>
          <p:nvPr>
            <p:ph/>
          </p:nvPr>
        </p:nvSpPr>
        <p:spPr>
          <a:xfrm>
            <a:off x="6908286" y="1053809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1" u="sng" smtClean="0">
                <a:solidFill>
                  <a:srgbClr val="000000">
</a:srgbClr>
                </a:solidFill>
                <a:latin typeface="Times New Roman"/>
              </a:rPr>
              <a:t>Сергієнко НА</a:t>
            </a:r>
            <a:r>
              <a:rPr lang="en-US" sz="900"/>
              <a:t> </a:t>
            </a:r>
          </a:p>
        </p:txBody>
      </p:sp>
      <p:sp>
        <p:nvSpPr>
          <p:cNvPr id="386" name="TextBox 385"/>
          <p:cNvSpPr>
            <a:spLocks noGrp="1"/>
          </p:cNvSpPr>
          <p:nvPr>
            <p:ph/>
          </p:nvPr>
        </p:nvSpPr>
        <p:spPr>
          <a:xfrm>
            <a:off x="6908286" y="123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92" name="TextBox 391"/>
          <p:cNvSpPr>
            <a:spLocks noGrp="1"/>
          </p:cNvSpPr>
          <p:nvPr>
            <p:ph/>
          </p:nvPr>
        </p:nvSpPr>
        <p:spPr>
          <a:xfrm>
            <a:off x="6908286" y="1413809"/>
            <a:ext cx="1713523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1" u="sng" smtClean="0">
                <a:solidFill>
                  <a:srgbClr val="000000">
</a:srgbClr>
                </a:solidFill>
                <a:latin typeface="Times New Roman"/>
              </a:rPr>
              <a:t>Батирбекова ЛС</a:t>
            </a:r>
            <a:r>
              <a:rPr lang="en-US" sz="900"/>
              <a:t> </a:t>
            </a:r>
          </a:p>
        </p:txBody>
      </p:sp>
      <p:sp>
        <p:nvSpPr>
          <p:cNvPr id="398" name="TextBox 397"/>
          <p:cNvSpPr>
            <a:spLocks noGrp="1"/>
          </p:cNvSpPr>
          <p:nvPr>
            <p:ph/>
          </p:nvPr>
        </p:nvSpPr>
        <p:spPr>
          <a:xfrm>
            <a:off x="6908286" y="186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04" name="TextBox 403"/>
          <p:cNvSpPr>
            <a:spLocks noGrp="1"/>
          </p:cNvSpPr>
          <p:nvPr>
            <p:ph/>
          </p:nvPr>
        </p:nvSpPr>
        <p:spPr>
          <a:xfrm>
            <a:off x="6908286" y="204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0" name="TextBox 409"/>
          <p:cNvSpPr>
            <a:spLocks noGrp="1"/>
          </p:cNvSpPr>
          <p:nvPr>
            <p:ph/>
          </p:nvPr>
        </p:nvSpPr>
        <p:spPr>
          <a:xfrm>
            <a:off x="7765048" y="69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6" name="TextBox 415"/>
          <p:cNvSpPr>
            <a:spLocks noGrp="1"/>
          </p:cNvSpPr>
          <p:nvPr>
            <p:ph/>
          </p:nvPr>
        </p:nvSpPr>
        <p:spPr>
          <a:xfrm>
            <a:off x="7765048" y="87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22" name="TextBox 421"/>
          <p:cNvSpPr>
            <a:spLocks noGrp="1"/>
          </p:cNvSpPr>
          <p:nvPr>
            <p:ph/>
          </p:nvPr>
        </p:nvSpPr>
        <p:spPr>
          <a:xfrm>
            <a:off x="7765048" y="123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28" name="TextBox 427"/>
          <p:cNvSpPr>
            <a:spLocks noGrp="1"/>
          </p:cNvSpPr>
          <p:nvPr>
            <p:ph/>
          </p:nvPr>
        </p:nvSpPr>
        <p:spPr>
          <a:xfrm>
            <a:off x="7765048" y="186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4" name="TextBox 433"/>
          <p:cNvSpPr>
            <a:spLocks noGrp="1"/>
          </p:cNvSpPr>
          <p:nvPr>
            <p:ph/>
          </p:nvPr>
        </p:nvSpPr>
        <p:spPr>
          <a:xfrm>
            <a:off x="7765048" y="204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40" name="TextBox 439"/>
          <p:cNvSpPr>
            <a:spLocks noGrp="1"/>
          </p:cNvSpPr>
          <p:nvPr>
            <p:ph/>
          </p:nvPr>
        </p:nvSpPr>
        <p:spPr>
          <a:xfrm>
            <a:off x="8621810" y="69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46" name="TextBox 445"/>
          <p:cNvSpPr>
            <a:spLocks noGrp="1"/>
          </p:cNvSpPr>
          <p:nvPr>
            <p:ph/>
          </p:nvPr>
        </p:nvSpPr>
        <p:spPr>
          <a:xfrm>
            <a:off x="8621810" y="87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52" name="TextBox 451"/>
          <p:cNvSpPr>
            <a:spLocks noGrp="1"/>
          </p:cNvSpPr>
          <p:nvPr>
            <p:ph/>
          </p:nvPr>
        </p:nvSpPr>
        <p:spPr>
          <a:xfrm>
            <a:off x="8621810" y="105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58" name="TextBox 457"/>
          <p:cNvSpPr>
            <a:spLocks noGrp="1"/>
          </p:cNvSpPr>
          <p:nvPr>
            <p:ph/>
          </p:nvPr>
        </p:nvSpPr>
        <p:spPr>
          <a:xfrm>
            <a:off x="8621810" y="123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4" name="TextBox 463"/>
          <p:cNvSpPr>
            <a:spLocks noGrp="1"/>
          </p:cNvSpPr>
          <p:nvPr>
            <p:ph/>
          </p:nvPr>
        </p:nvSpPr>
        <p:spPr>
          <a:xfrm>
            <a:off x="8621810" y="1413809"/>
            <a:ext cx="856761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70" name="TextBox 469"/>
          <p:cNvSpPr>
            <a:spLocks noGrp="1"/>
          </p:cNvSpPr>
          <p:nvPr>
            <p:ph/>
          </p:nvPr>
        </p:nvSpPr>
        <p:spPr>
          <a:xfrm>
            <a:off x="8621810" y="186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76" name="TextBox 475"/>
          <p:cNvSpPr>
            <a:spLocks noGrp="1"/>
          </p:cNvSpPr>
          <p:nvPr>
            <p:ph/>
          </p:nvPr>
        </p:nvSpPr>
        <p:spPr>
          <a:xfrm>
            <a:off x="8621810" y="204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2" name="TextBox 481"/>
          <p:cNvSpPr>
            <a:spLocks noGrp="1"/>
          </p:cNvSpPr>
          <p:nvPr>
            <p:ph/>
          </p:nvPr>
        </p:nvSpPr>
        <p:spPr>
          <a:xfrm>
            <a:off x="9478572" y="69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8" name="TextBox 487"/>
          <p:cNvSpPr>
            <a:spLocks noGrp="1"/>
          </p:cNvSpPr>
          <p:nvPr>
            <p:ph/>
          </p:nvPr>
        </p:nvSpPr>
        <p:spPr>
          <a:xfrm>
            <a:off x="9478572" y="87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94" name="TextBox 493"/>
          <p:cNvSpPr>
            <a:spLocks noGrp="1"/>
          </p:cNvSpPr>
          <p:nvPr>
            <p:ph/>
          </p:nvPr>
        </p:nvSpPr>
        <p:spPr>
          <a:xfrm>
            <a:off x="9478572" y="105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0" name="TextBox 499"/>
          <p:cNvSpPr>
            <a:spLocks noGrp="1"/>
          </p:cNvSpPr>
          <p:nvPr>
            <p:ph/>
          </p:nvPr>
        </p:nvSpPr>
        <p:spPr>
          <a:xfrm>
            <a:off x="9478572" y="123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6" name="TextBox 505"/>
          <p:cNvSpPr>
            <a:spLocks noGrp="1"/>
          </p:cNvSpPr>
          <p:nvPr>
            <p:ph/>
          </p:nvPr>
        </p:nvSpPr>
        <p:spPr>
          <a:xfrm>
            <a:off x="9478572" y="1413809"/>
            <a:ext cx="856761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12" name="TextBox 511"/>
          <p:cNvSpPr>
            <a:spLocks noGrp="1"/>
          </p:cNvSpPr>
          <p:nvPr>
            <p:ph/>
          </p:nvPr>
        </p:nvSpPr>
        <p:spPr>
          <a:xfrm>
            <a:off x="9478572" y="186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18" name="TextBox 517"/>
          <p:cNvSpPr>
            <a:spLocks noGrp="1"/>
          </p:cNvSpPr>
          <p:nvPr>
            <p:ph/>
          </p:nvPr>
        </p:nvSpPr>
        <p:spPr>
          <a:xfrm>
            <a:off x="9478572" y="2043809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24" name="TextBox 523"/>
          <p:cNvSpPr>
            <a:spLocks noGrp="1"/>
          </p:cNvSpPr>
          <p:nvPr>
            <p:ph/>
          </p:nvPr>
        </p:nvSpPr>
        <p:spPr>
          <a:xfrm>
            <a:off x="360000" y="693809"/>
            <a:ext cx="9975334" cy="153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pic>
        <p:nvPicPr>
          <p:cNvPr id="530" name="Picture530" descr="image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50000" y="2259809"/>
            <a:ext cx="720000" cy="720000"/>
          </a:xfrm>
          <a:prstGeom prst="rect">
            <a:avLst/>
          </a:prstGeom>
          <a:noFill/>
        </p:spPr>
      </p:pic>
      <p:sp>
        <p:nvSpPr>
          <p:cNvPr id="531" name="TextBox 530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7" name="TextBox 536"/>
          <p:cNvSpPr>
            <a:spLocks noGrp="1"/>
          </p:cNvSpPr>
          <p:nvPr>
            <p:ph/>
          </p:nvPr>
        </p:nvSpPr>
        <p:spPr>
          <a:xfrm>
            <a:off x="360000" y="7020000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202000000016967689</a:t>
            </a:r>
            <a:r>
              <a:rPr lang="en-US" sz="600"/>
              <a:t> </a:t>
            </a:r>
          </a:p>
        </p:txBody>
      </p:sp>
      <p:cxnSp>
        <p:nvCxnSpPr>
          <p:cNvPr id="536" name="Straight Connector 61"/>
          <p:cNvCxnSpPr/>
          <p:nvPr/>
        </p:nvCxnSpPr>
        <p:spPr>
          <a:xfrm>
            <a:off x="360000" y="7020000"/>
            <a:ext cx="288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" name="TextBox 542"/>
          <p:cNvSpPr>
            <a:spLocks noGrp="1"/>
          </p:cNvSpPr>
          <p:nvPr>
            <p:ph/>
          </p:nvPr>
        </p:nvSpPr>
        <p:spPr>
          <a:xfrm>
            <a:off x="3240000" y="7020000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542" name="Straight Connector 61"/>
          <p:cNvCxnSpPr/>
          <p:nvPr/>
        </p:nvCxnSpPr>
        <p:spPr>
          <a:xfrm>
            <a:off x="3240000" y="7020000"/>
            <a:ext cx="63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9" name="TextBox 548"/>
          <p:cNvSpPr>
            <a:spLocks noGrp="1"/>
          </p:cNvSpPr>
          <p:nvPr>
            <p:ph/>
          </p:nvPr>
        </p:nvSpPr>
        <p:spPr>
          <a:xfrm>
            <a:off x="3870000" y="7020000"/>
            <a:ext cx="132476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АС  " Є-ЗВІТНІСТЬ "</a:t>
            </a:r>
            <a:r>
              <a:rPr lang="en-US" sz="600"/>
              <a:t> </a:t>
            </a:r>
          </a:p>
        </p:txBody>
      </p:sp>
      <p:cxnSp>
        <p:nvCxnSpPr>
          <p:cNvPr id="548" name="Straight Connector 61"/>
          <p:cNvCxnSpPr/>
          <p:nvPr/>
        </p:nvCxnSpPr>
        <p:spPr>
          <a:xfrm>
            <a:off x="3870000" y="7020000"/>
            <a:ext cx="1324762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TextBox 554"/>
          <p:cNvSpPr>
            <a:spLocks noGrp="1"/>
          </p:cNvSpPr>
          <p:nvPr>
            <p:ph/>
          </p:nvPr>
        </p:nvSpPr>
        <p:spPr>
          <a:xfrm>
            <a:off x="5194762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554" name="Straight Connector 61"/>
          <p:cNvCxnSpPr/>
          <p:nvPr/>
        </p:nvCxnSpPr>
        <p:spPr>
          <a:xfrm>
            <a:off x="5194762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1" name="TextBox 560"/>
          <p:cNvSpPr>
            <a:spLocks noGrp="1"/>
          </p:cNvSpPr>
          <p:nvPr>
            <p:ph/>
          </p:nvPr>
        </p:nvSpPr>
        <p:spPr>
          <a:xfrm>
            <a:off x="6051523" y="7020000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Кошти на реєстраційному рахунку</a:t>
            </a:r>
            <a:r>
              <a:rPr lang="en-US" sz="600"/>
              <a:t> </a:t>
            </a:r>
          </a:p>
        </p:txBody>
      </p:sp>
      <p:cxnSp>
        <p:nvCxnSpPr>
          <p:cNvPr id="560" name="Straight Connector 61"/>
          <p:cNvCxnSpPr/>
          <p:nvPr/>
        </p:nvCxnSpPr>
        <p:spPr>
          <a:xfrm>
            <a:off x="6051523" y="7020000"/>
            <a:ext cx="1713523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7" name="TextBox 566"/>
          <p:cNvSpPr>
            <a:spLocks noGrp="1"/>
          </p:cNvSpPr>
          <p:nvPr>
            <p:ph/>
          </p:nvPr>
        </p:nvSpPr>
        <p:spPr>
          <a:xfrm>
            <a:off x="7765048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566" name="Straight Connector 61"/>
          <p:cNvCxnSpPr/>
          <p:nvPr/>
        </p:nvCxnSpPr>
        <p:spPr>
          <a:xfrm>
            <a:off x="7765048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" name="TextBox 572"/>
          <p:cNvSpPr>
            <a:spLocks noGrp="1"/>
          </p:cNvSpPr>
          <p:nvPr>
            <p:ph/>
          </p:nvPr>
        </p:nvSpPr>
        <p:spPr>
          <a:xfrm>
            <a:off x="8621810" y="7020000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ст. 4 з 4</a:t>
            </a:r>
            <a:r>
              <a:rPr lang="en-US" sz="600"/>
              <a:t> </a:t>
            </a:r>
          </a:p>
        </p:txBody>
      </p:sp>
      <p:cxnSp>
        <p:nvCxnSpPr>
          <p:cNvPr id="572" name="Straight Connector 61"/>
          <p:cNvCxnSpPr/>
          <p:nvPr/>
        </p:nvCxnSpPr>
        <p:spPr>
          <a:xfrm>
            <a:off x="8621810" y="7020000"/>
            <a:ext cx="1713523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9" name="TextBox 578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2009-06-17T07:33:19Z</dcterms:created>
  <dc:title>Form_f2</dc:title>
  <dc:creator>FastReport.NET</dc:creator>
</cp:coreProperties>
</file>