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8.xml" ContentType="application/vnd.openxmlformats-officedocument.themeOverride+xml"/>
  <Override PartName="/ppt/charts/chart12.xml" ContentType="application/vnd.openxmlformats-officedocument.drawingml.chart+xml"/>
  <Override PartName="/ppt/theme/themeOverride9.xml" ContentType="application/vnd.openxmlformats-officedocument.themeOverr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0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1.xml" ContentType="application/vnd.openxmlformats-officedocument.themeOverr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2.xml" ContentType="application/vnd.openxmlformats-officedocument.themeOverride+xml"/>
  <Override PartName="/ppt/notesSlides/notesSlide2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.xml" ContentType="application/vnd.openxmlformats-officedocument.drawingml.chartshapes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3.xml" ContentType="application/vnd.openxmlformats-officedocument.presentationml.notesSl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7"/>
  </p:notesMasterIdLst>
  <p:sldIdLst>
    <p:sldId id="256" r:id="rId2"/>
    <p:sldId id="402" r:id="rId3"/>
    <p:sldId id="398" r:id="rId4"/>
    <p:sldId id="399" r:id="rId5"/>
    <p:sldId id="400" r:id="rId6"/>
    <p:sldId id="274" r:id="rId7"/>
    <p:sldId id="401" r:id="rId8"/>
    <p:sldId id="276" r:id="rId9"/>
    <p:sldId id="397" r:id="rId10"/>
    <p:sldId id="385" r:id="rId11"/>
    <p:sldId id="262" r:id="rId12"/>
    <p:sldId id="263" r:id="rId13"/>
    <p:sldId id="264" r:id="rId14"/>
    <p:sldId id="265" r:id="rId15"/>
    <p:sldId id="326" r:id="rId16"/>
    <p:sldId id="327" r:id="rId17"/>
    <p:sldId id="328" r:id="rId18"/>
    <p:sldId id="329" r:id="rId19"/>
    <p:sldId id="330" r:id="rId20"/>
    <p:sldId id="403" r:id="rId21"/>
    <p:sldId id="342" r:id="rId22"/>
    <p:sldId id="343" r:id="rId23"/>
    <p:sldId id="344" r:id="rId24"/>
    <p:sldId id="335" r:id="rId25"/>
    <p:sldId id="338" r:id="rId26"/>
    <p:sldId id="339" r:id="rId27"/>
    <p:sldId id="340" r:id="rId28"/>
    <p:sldId id="341" r:id="rId29"/>
    <p:sldId id="345" r:id="rId30"/>
    <p:sldId id="346" r:id="rId31"/>
    <p:sldId id="347" r:id="rId32"/>
    <p:sldId id="348" r:id="rId33"/>
    <p:sldId id="349" r:id="rId34"/>
    <p:sldId id="396" r:id="rId35"/>
    <p:sldId id="337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B840"/>
    <a:srgbClr val="D2C260"/>
    <a:srgbClr val="79DCFF"/>
    <a:srgbClr val="BEE395"/>
    <a:srgbClr val="FFCCCC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ітлий стиль 3 –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Помірний стиль 4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Світли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ітлий стиль 3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Помірний стиль 4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Помірний стиль 1 –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../embeddings/oleObject9.bin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0.bin"/><Relationship Id="rId1" Type="http://schemas.openxmlformats.org/officeDocument/2006/relationships/themeOverride" Target="../theme/themeOverrid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../embeddings/oleObject11.bin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______Microsoft_Excel2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../embeddings/oleObject12.bin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3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5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6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7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8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9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0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1.xlsx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2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3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4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5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6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7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835007395146125E-2"/>
          <c:y val="2.8427055124880161E-2"/>
          <c:w val="0.93981380786212865"/>
          <c:h val="0.730577585161792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кількість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Аркуш1!$A$2:$A$14</c:f>
              <c:strCache>
                <c:ptCount val="12"/>
                <c:pt idx="0">
                  <c:v>українська мова і література</c:v>
                </c:pt>
                <c:pt idx="1">
                  <c:v>математика</c:v>
                </c:pt>
                <c:pt idx="2">
                  <c:v>історія України</c:v>
                </c:pt>
                <c:pt idx="3">
                  <c:v>англійська мова</c:v>
                </c:pt>
                <c:pt idx="4">
                  <c:v>біологія</c:v>
                </c:pt>
                <c:pt idx="5">
                  <c:v>хімія</c:v>
                </c:pt>
                <c:pt idx="6">
                  <c:v>фізика</c:v>
                </c:pt>
                <c:pt idx="7">
                  <c:v>географія</c:v>
                </c:pt>
                <c:pt idx="8">
                  <c:v>німецька мова</c:v>
                </c:pt>
                <c:pt idx="9">
                  <c:v>французька мова</c:v>
                </c:pt>
                <c:pt idx="10">
                  <c:v>російська мова</c:v>
                </c:pt>
                <c:pt idx="11">
                  <c:v>іспанська мова</c:v>
                </c:pt>
              </c:strCache>
            </c:strRef>
          </c:cat>
          <c:val>
            <c:numRef>
              <c:f>Аркуш1!$B$2:$B$14</c:f>
              <c:numCache>
                <c:formatCode>General</c:formatCode>
                <c:ptCount val="13"/>
                <c:pt idx="0">
                  <c:v>2398</c:v>
                </c:pt>
                <c:pt idx="1">
                  <c:v>558</c:v>
                </c:pt>
                <c:pt idx="2">
                  <c:v>473</c:v>
                </c:pt>
                <c:pt idx="3">
                  <c:v>366</c:v>
                </c:pt>
                <c:pt idx="4">
                  <c:v>173</c:v>
                </c:pt>
                <c:pt idx="5">
                  <c:v>106</c:v>
                </c:pt>
                <c:pt idx="6">
                  <c:v>83</c:v>
                </c:pt>
                <c:pt idx="7">
                  <c:v>42</c:v>
                </c:pt>
                <c:pt idx="8">
                  <c:v>10</c:v>
                </c:pt>
                <c:pt idx="9">
                  <c:v>3</c:v>
                </c:pt>
                <c:pt idx="10">
                  <c:v>2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24-4F57-BEA9-BCB9427B482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35290880"/>
        <c:axId val="135293568"/>
      </c:barChart>
      <c:catAx>
        <c:axId val="13529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293568"/>
        <c:crosses val="autoZero"/>
        <c:auto val="1"/>
        <c:lblAlgn val="ctr"/>
        <c:lblOffset val="100"/>
        <c:noMultiLvlLbl val="0"/>
      </c:catAx>
      <c:valAx>
        <c:axId val="1352935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529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Чи вважаєте ви, що знань, здобутих у школі, достатньо для складання ЗНО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9235673372875026"/>
          <c:w val="0.99567567567567572"/>
          <c:h val="0.55695455351837131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'Аркуш1 (2)'!$B$38:$B$40</c:f>
              <c:strCache>
                <c:ptCount val="3"/>
                <c:pt idx="0">
                  <c:v>цілком достатньо</c:v>
                </c:pt>
                <c:pt idx="1">
                  <c:v>загалом недостатньо</c:v>
                </c:pt>
                <c:pt idx="2">
                  <c:v>зовсім недостатньо</c:v>
                </c:pt>
              </c:strCache>
            </c:strRef>
          </c:cat>
          <c:val>
            <c:numRef>
              <c:f>'Аркуш1 (2)'!$C$38:$C$40</c:f>
            </c:numRef>
          </c:val>
          <c:extLst>
            <c:ext xmlns:c16="http://schemas.microsoft.com/office/drawing/2014/chart" uri="{C3380CC4-5D6E-409C-BE32-E72D297353CC}">
              <c16:uniqueId val="{00000000-4F6D-4E0B-819A-DE99991E294E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2-4F6D-4E0B-819A-DE99991E294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4-4F6D-4E0B-819A-DE99991E294E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6-4F6D-4E0B-819A-DE99991E29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'Аркуш1 (2)'!$B$38:$B$40</c:f>
              <c:strCache>
                <c:ptCount val="3"/>
                <c:pt idx="0">
                  <c:v>цілком достатньо</c:v>
                </c:pt>
                <c:pt idx="1">
                  <c:v>загалом недостатньо</c:v>
                </c:pt>
                <c:pt idx="2">
                  <c:v>зовсім недостатньо</c:v>
                </c:pt>
              </c:strCache>
            </c:strRef>
          </c:cat>
          <c:val>
            <c:numRef>
              <c:f>'Аркуш1 (2)'!$D$38:$D$40</c:f>
              <c:numCache>
                <c:formatCode>0.00</c:formatCode>
                <c:ptCount val="3"/>
                <c:pt idx="0">
                  <c:v>30.131826741996232</c:v>
                </c:pt>
                <c:pt idx="1">
                  <c:v>60.922787193973633</c:v>
                </c:pt>
                <c:pt idx="2">
                  <c:v>8.9453860640301315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F6D-4E0B-819A-DE99991E294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1800" b="1" noProof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Чиєю допомогою ви користуєтеся під час підготовки до ЗНО</a:t>
            </a:r>
            <a:endParaRPr lang="uk-UA" sz="1800" b="1" noProof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843870059720796E-2"/>
          <c:y val="0.14708761011740054"/>
          <c:w val="0.98215612994027923"/>
          <c:h val="0.4701270766114296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879-48C6-850C-63A22AEA979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879-48C6-850C-63A22AEA979B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879-48C6-850C-63A22AEA979B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879-48C6-850C-63A22AEA979B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879-48C6-850C-63A22AEA979B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879-48C6-850C-63A22AEA979B}"/>
              </c:ext>
            </c:extLst>
          </c:dPt>
          <c:dLbls>
            <c:dLbl>
              <c:idx val="0"/>
              <c:layout>
                <c:manualLayout>
                  <c:x val="-8.2926318992735497E-3"/>
                  <c:y val="-5.02445119680341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879-48C6-850C-63A22AEA979B}"/>
                </c:ext>
              </c:extLst>
            </c:dLbl>
            <c:dLbl>
              <c:idx val="2"/>
              <c:layout>
                <c:manualLayout>
                  <c:x val="-1.0524126060329415E-2"/>
                  <c:y val="2.37895352358278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879-48C6-850C-63A22AEA979B}"/>
                </c:ext>
              </c:extLst>
            </c:dLbl>
            <c:dLbl>
              <c:idx val="3"/>
              <c:layout>
                <c:manualLayout>
                  <c:x val="-3.7078958880139984E-2"/>
                  <c:y val="-5.21840748746114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879-48C6-850C-63A22AEA979B}"/>
                </c:ext>
              </c:extLst>
            </c:dLbl>
            <c:dLbl>
              <c:idx val="4"/>
              <c:layout>
                <c:manualLayout>
                  <c:x val="1.6645697820381149E-2"/>
                  <c:y val="-8.183267376012416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879-48C6-850C-63A22AEA979B}"/>
                </c:ext>
              </c:extLst>
            </c:dLbl>
            <c:dLbl>
              <c:idx val="5"/>
              <c:layout>
                <c:manualLayout>
                  <c:x val="1.1250047548404276E-2"/>
                  <c:y val="-3.439822211084310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879-48C6-850C-63A22AEA97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'Аркуш1 (2)'!$B$42:$B$47</c:f>
              <c:strCache>
                <c:ptCount val="6"/>
                <c:pt idx="0">
                  <c:v>індивідуальний репетитор</c:v>
                </c:pt>
                <c:pt idx="1">
                  <c:v>готувався під час занять в школі</c:v>
                </c:pt>
                <c:pt idx="2">
                  <c:v>безплатні он/ оф - лайн курси для підготовки ЗНО</c:v>
                </c:pt>
                <c:pt idx="3">
                  <c:v>платні он/ оф - лайн курси для підготовки ЗНО</c:v>
                </c:pt>
                <c:pt idx="4">
                  <c:v>самостійна підготовка</c:v>
                </c:pt>
                <c:pt idx="5">
                  <c:v>інше</c:v>
                </c:pt>
              </c:strCache>
            </c:strRef>
          </c:cat>
          <c:val>
            <c:numRef>
              <c:f>'Аркуш1 (2)'!$C$42:$C$47</c:f>
              <c:numCache>
                <c:formatCode>0</c:formatCode>
                <c:ptCount val="6"/>
                <c:pt idx="0">
                  <c:v>483</c:v>
                </c:pt>
                <c:pt idx="1">
                  <c:v>150</c:v>
                </c:pt>
                <c:pt idx="2">
                  <c:v>43</c:v>
                </c:pt>
                <c:pt idx="3">
                  <c:v>54</c:v>
                </c:pt>
                <c:pt idx="4">
                  <c:v>293</c:v>
                </c:pt>
                <c:pt idx="5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879-48C6-850C-63A22AEA979B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1879-48C6-850C-63A22AEA979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1879-48C6-850C-63A22AEA979B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1879-48C6-850C-63A22AEA979B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1879-48C6-850C-63A22AEA979B}"/>
              </c:ext>
            </c:extLst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1879-48C6-850C-63A22AEA979B}"/>
              </c:ext>
            </c:extLst>
          </c:dPt>
          <c:dPt>
            <c:idx val="5"/>
            <c:bubble3D val="0"/>
            <c:spPr>
              <a:solidFill>
                <a:schemeClr val="bg2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1879-48C6-850C-63A22AEA979B}"/>
              </c:ext>
            </c:extLst>
          </c:dPt>
          <c:dLbls>
            <c:dLbl>
              <c:idx val="2"/>
              <c:layout>
                <c:manualLayout>
                  <c:x val="-1.7610741271525142E-2"/>
                  <c:y val="-4.157733317729873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879-48C6-850C-63A22AEA979B}"/>
                </c:ext>
              </c:extLst>
            </c:dLbl>
            <c:dLbl>
              <c:idx val="3"/>
              <c:layout>
                <c:manualLayout>
                  <c:x val="-1.7816175012901087E-2"/>
                  <c:y val="-6.606961351259647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879-48C6-850C-63A22AEA97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'Аркуш1 (2)'!$B$42:$B$47</c:f>
              <c:strCache>
                <c:ptCount val="6"/>
                <c:pt idx="0">
                  <c:v>індивідуальний репетитор</c:v>
                </c:pt>
                <c:pt idx="1">
                  <c:v>готувався під час занять в школі</c:v>
                </c:pt>
                <c:pt idx="2">
                  <c:v>безплатні он/ оф - лайн курси для підготовки ЗНО</c:v>
                </c:pt>
                <c:pt idx="3">
                  <c:v>платні он/ оф - лайн курси для підготовки ЗНО</c:v>
                </c:pt>
                <c:pt idx="4">
                  <c:v>самостійна підготовка</c:v>
                </c:pt>
                <c:pt idx="5">
                  <c:v>інше</c:v>
                </c:pt>
              </c:strCache>
            </c:strRef>
          </c:cat>
          <c:val>
            <c:numRef>
              <c:f>'Аркуш1 (2)'!$D$42:$D$47</c:f>
              <c:numCache>
                <c:formatCode>0.00</c:formatCode>
                <c:ptCount val="6"/>
                <c:pt idx="0">
                  <c:v>45.480225988700568</c:v>
                </c:pt>
                <c:pt idx="1">
                  <c:v>14.124293785310735</c:v>
                </c:pt>
                <c:pt idx="2">
                  <c:v>4.0489642184557439</c:v>
                </c:pt>
                <c:pt idx="3">
                  <c:v>5.0847457627118642</c:v>
                </c:pt>
                <c:pt idx="4">
                  <c:v>27.589453860640301</c:v>
                </c:pt>
                <c:pt idx="5">
                  <c:v>3.6723163841807911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1879-48C6-850C-63A22AEA979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436830194325479E-2"/>
          <c:y val="0.74609094104912166"/>
          <c:w val="0.95346057286317476"/>
          <c:h val="0.201689830042428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3662640004489763E-2"/>
          <c:y val="5.7823129251700682E-2"/>
          <c:w val="0.93878257513197272"/>
          <c:h val="0.71153248701055227"/>
        </c:manualLayout>
      </c:layout>
      <c:lineChart>
        <c:grouping val="standard"/>
        <c:varyColors val="0"/>
        <c:ser>
          <c:idx val="0"/>
          <c:order val="0"/>
          <c:tx>
            <c:v>Оператор введення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4.9234159779614345E-2"/>
                  <c:y val="-3.8647342995169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564-4ABC-872B-D3A4EEBB5D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Аркуш1!$J$14:$J$27</c:f>
              <c:strCache>
                <c:ptCount val="14"/>
                <c:pt idx="0">
                  <c:v>08.02-12.02</c:v>
                </c:pt>
                <c:pt idx="1">
                  <c:v>13.02-19.02</c:v>
                </c:pt>
                <c:pt idx="2">
                  <c:v>20.02-26.02</c:v>
                </c:pt>
                <c:pt idx="3">
                  <c:v>27.02-05.03</c:v>
                </c:pt>
                <c:pt idx="4">
                  <c:v>06.03-12.03</c:v>
                </c:pt>
                <c:pt idx="5">
                  <c:v>13.03-19,03</c:v>
                </c:pt>
                <c:pt idx="6">
                  <c:v>20.03-26.03</c:v>
                </c:pt>
                <c:pt idx="7">
                  <c:v>27.03-02.04</c:v>
                </c:pt>
                <c:pt idx="8">
                  <c:v>03.04-07.04</c:v>
                </c:pt>
                <c:pt idx="9">
                  <c:v>10.04-14.04</c:v>
                </c:pt>
                <c:pt idx="10">
                  <c:v>08.05-12.05</c:v>
                </c:pt>
                <c:pt idx="11">
                  <c:v>15.05-19.05</c:v>
                </c:pt>
                <c:pt idx="12">
                  <c:v>22.05-26.05</c:v>
                </c:pt>
                <c:pt idx="13">
                  <c:v>29.05-01.06</c:v>
                </c:pt>
              </c:strCache>
            </c:strRef>
          </c:cat>
          <c:val>
            <c:numRef>
              <c:f>Аркуш1!$L$14:$L$27</c:f>
              <c:numCache>
                <c:formatCode>General</c:formatCode>
                <c:ptCount val="14"/>
                <c:pt idx="0">
                  <c:v>6</c:v>
                </c:pt>
                <c:pt idx="1">
                  <c:v>648</c:v>
                </c:pt>
                <c:pt idx="2">
                  <c:v>1960</c:v>
                </c:pt>
                <c:pt idx="3">
                  <c:v>2850</c:v>
                </c:pt>
                <c:pt idx="4">
                  <c:v>3507</c:v>
                </c:pt>
                <c:pt idx="5">
                  <c:v>2855</c:v>
                </c:pt>
                <c:pt idx="6">
                  <c:v>1963</c:v>
                </c:pt>
                <c:pt idx="7">
                  <c:v>239</c:v>
                </c:pt>
                <c:pt idx="8">
                  <c:v>75</c:v>
                </c:pt>
                <c:pt idx="9">
                  <c:v>3</c:v>
                </c:pt>
                <c:pt idx="10">
                  <c:v>3</c:v>
                </c:pt>
                <c:pt idx="11">
                  <c:v>21</c:v>
                </c:pt>
                <c:pt idx="12">
                  <c:v>41</c:v>
                </c:pt>
                <c:pt idx="1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68-48BB-B9C1-5A7C61C63ED5}"/>
            </c:ext>
          </c:extLst>
        </c:ser>
        <c:ser>
          <c:idx val="1"/>
          <c:order val="1"/>
          <c:tx>
            <c:v>Оператор друку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8000000000000008E-2"/>
                  <c:y val="-5.7971014492753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564-4ABC-872B-D3A4EEBB5D3A}"/>
                </c:ext>
              </c:extLst>
            </c:dLbl>
            <c:dLbl>
              <c:idx val="3"/>
              <c:layout>
                <c:manualLayout>
                  <c:x val="-5.8666666666666666E-2"/>
                  <c:y val="-5.79710144927536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564-4ABC-872B-D3A4EEBB5D3A}"/>
                </c:ext>
              </c:extLst>
            </c:dLbl>
            <c:dLbl>
              <c:idx val="5"/>
              <c:layout>
                <c:manualLayout>
                  <c:x val="-1.8997245179063361E-2"/>
                  <c:y val="-4.25120772946859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564-4ABC-872B-D3A4EEBB5D3A}"/>
                </c:ext>
              </c:extLst>
            </c:dLbl>
            <c:dLbl>
              <c:idx val="8"/>
              <c:layout>
                <c:manualLayout>
                  <c:x val="-3.9801652892562066E-2"/>
                  <c:y val="-6.95652173913042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564-4ABC-872B-D3A4EEBB5D3A}"/>
                </c:ext>
              </c:extLst>
            </c:dLbl>
            <c:dLbl>
              <c:idx val="9"/>
              <c:layout>
                <c:manualLayout>
                  <c:x val="-3.0369146005509724E-2"/>
                  <c:y val="-6.1835748792270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564-4ABC-872B-D3A4EEBB5D3A}"/>
                </c:ext>
              </c:extLst>
            </c:dLbl>
            <c:dLbl>
              <c:idx val="10"/>
              <c:layout>
                <c:manualLayout>
                  <c:x val="-3.6980716253443686E-2"/>
                  <c:y val="-5.7971014492753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564-4ABC-872B-D3A4EEBB5D3A}"/>
                </c:ext>
              </c:extLst>
            </c:dLbl>
            <c:dLbl>
              <c:idx val="11"/>
              <c:layout>
                <c:manualLayout>
                  <c:x val="-3.5393939393939394E-2"/>
                  <c:y val="-6.95652173913044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564-4ABC-872B-D3A4EEBB5D3A}"/>
                </c:ext>
              </c:extLst>
            </c:dLbl>
            <c:dLbl>
              <c:idx val="12"/>
              <c:layout>
                <c:manualLayout>
                  <c:x val="-3.4776859504132229E-2"/>
                  <c:y val="-6.95652173913042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564-4ABC-872B-D3A4EEBB5D3A}"/>
                </c:ext>
              </c:extLst>
            </c:dLbl>
            <c:dLbl>
              <c:idx val="13"/>
              <c:layout>
                <c:manualLayout>
                  <c:x val="-3.3763432463504044E-2"/>
                  <c:y val="-6.95652173913043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564-4ABC-872B-D3A4EEBB5D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Аркуш1!$M$14:$M$27</c:f>
              <c:numCache>
                <c:formatCode>General</c:formatCode>
                <c:ptCount val="14"/>
                <c:pt idx="0">
                  <c:v>6</c:v>
                </c:pt>
                <c:pt idx="1">
                  <c:v>479</c:v>
                </c:pt>
                <c:pt idx="2">
                  <c:v>1705</c:v>
                </c:pt>
                <c:pt idx="3">
                  <c:v>2876</c:v>
                </c:pt>
                <c:pt idx="4">
                  <c:v>3183</c:v>
                </c:pt>
                <c:pt idx="5">
                  <c:v>2836</c:v>
                </c:pt>
                <c:pt idx="6">
                  <c:v>2335</c:v>
                </c:pt>
                <c:pt idx="7">
                  <c:v>502</c:v>
                </c:pt>
                <c:pt idx="8">
                  <c:v>67</c:v>
                </c:pt>
                <c:pt idx="9">
                  <c:v>2</c:v>
                </c:pt>
                <c:pt idx="10">
                  <c:v>0</c:v>
                </c:pt>
                <c:pt idx="11">
                  <c:v>24</c:v>
                </c:pt>
                <c:pt idx="12">
                  <c:v>9</c:v>
                </c:pt>
                <c:pt idx="13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68-48BB-B9C1-5A7C61C63ED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0871296"/>
        <c:axId val="130872832"/>
      </c:lineChart>
      <c:catAx>
        <c:axId val="13087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872832"/>
        <c:crosses val="autoZero"/>
        <c:auto val="1"/>
        <c:lblAlgn val="ctr"/>
        <c:lblOffset val="100"/>
        <c:noMultiLvlLbl val="0"/>
      </c:catAx>
      <c:valAx>
        <c:axId val="13087283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0871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823944392571842E-2"/>
          <c:y val="3.3182503770739065E-2"/>
          <c:w val="0.9543521112148563"/>
          <c:h val="0.6612390892998839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'Херсонська область'!$B$2:$B$3</c:f>
              <c:strCache>
                <c:ptCount val="2"/>
                <c:pt idx="0">
                  <c:v>Зареєстровано</c:v>
                </c:pt>
                <c:pt idx="1">
                  <c:v>2016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3.4819177014638065E-3"/>
                  <c:y val="5.9107423736612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CED-4D2F-9EC6-EB0602750D71}"/>
                </c:ext>
              </c:extLst>
            </c:dLbl>
            <c:dLbl>
              <c:idx val="1"/>
              <c:layout>
                <c:manualLayout>
                  <c:x val="0"/>
                  <c:y val="5.2344583984205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CED-4D2F-9EC6-EB0602750D71}"/>
                </c:ext>
              </c:extLst>
            </c:dLbl>
            <c:dLbl>
              <c:idx val="2"/>
              <c:layout>
                <c:manualLayout>
                  <c:x val="0"/>
                  <c:y val="5.8160648871339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CED-4D2F-9EC6-EB0602750D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'Херсонська область'!$A$4:$A$6</c:f>
              <c:strCache>
                <c:ptCount val="3"/>
                <c:pt idx="0">
                  <c:v>Українська мова і література</c:v>
                </c:pt>
                <c:pt idx="1">
                  <c:v>Математика</c:v>
                </c:pt>
                <c:pt idx="2">
                  <c:v>Історія України</c:v>
                </c:pt>
              </c:strCache>
            </c:strRef>
          </c:cat>
          <c:val>
            <c:numRef>
              <c:f>'Херсонська область'!$B$4:$B$6</c:f>
              <c:numCache>
                <c:formatCode>General</c:formatCode>
                <c:ptCount val="3"/>
                <c:pt idx="0">
                  <c:v>8081</c:v>
                </c:pt>
                <c:pt idx="1">
                  <c:v>4016</c:v>
                </c:pt>
                <c:pt idx="2">
                  <c:v>5995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ED-4D2F-9EC6-EB0602750D71}"/>
            </c:ext>
          </c:extLst>
        </c:ser>
        <c:ser>
          <c:idx val="1"/>
          <c:order val="1"/>
          <c:tx>
            <c:strRef>
              <c:f>'Херсонська область'!$C$2:$C$3</c:f>
              <c:strCache>
                <c:ptCount val="2"/>
                <c:pt idx="0">
                  <c:v>Явка</c:v>
                </c:pt>
                <c:pt idx="1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CED-4D2F-9EC6-EB0602750D7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CED-4D2F-9EC6-EB0602750D7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BCED-4D2F-9EC6-EB0602750D71}"/>
              </c:ext>
            </c:extLst>
          </c:dPt>
          <c:dLbls>
            <c:dLbl>
              <c:idx val="0"/>
              <c:layout>
                <c:manualLayout>
                  <c:x val="-2.0701497280160241E-2"/>
                  <c:y val="-2.0062259659403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CED-4D2F-9EC6-EB0602750D71}"/>
                </c:ext>
              </c:extLst>
            </c:dLbl>
            <c:dLbl>
              <c:idx val="1"/>
              <c:layout>
                <c:manualLayout>
                  <c:x val="9.1701054562126801E-3"/>
                  <c:y val="2.3264259548535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CED-4D2F-9EC6-EB0602750D71}"/>
                </c:ext>
              </c:extLst>
            </c:dLbl>
            <c:dLbl>
              <c:idx val="2"/>
              <c:layout>
                <c:manualLayout>
                  <c:x val="7.3360843649700625E-3"/>
                  <c:y val="2.0356227104968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CED-4D2F-9EC6-EB0602750D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'Херсонська область'!$A$4:$A$6</c:f>
              <c:strCache>
                <c:ptCount val="3"/>
                <c:pt idx="0">
                  <c:v>Українська мова і література</c:v>
                </c:pt>
                <c:pt idx="1">
                  <c:v>Математика</c:v>
                </c:pt>
                <c:pt idx="2">
                  <c:v>Історія України</c:v>
                </c:pt>
              </c:strCache>
            </c:strRef>
          </c:cat>
          <c:val>
            <c:numRef>
              <c:f>'Херсонська область'!$C$4:$C$6</c:f>
              <c:numCache>
                <c:formatCode>General</c:formatCode>
                <c:ptCount val="3"/>
                <c:pt idx="0">
                  <c:v>7703</c:v>
                </c:pt>
                <c:pt idx="1">
                  <c:v>3737</c:v>
                </c:pt>
                <c:pt idx="2">
                  <c:v>5658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CED-4D2F-9EC6-EB0602750D71}"/>
            </c:ext>
          </c:extLst>
        </c:ser>
        <c:ser>
          <c:idx val="2"/>
          <c:order val="2"/>
          <c:tx>
            <c:strRef>
              <c:f>'Херсонська область'!$D$2:$D$3</c:f>
              <c:strCache>
                <c:ptCount val="2"/>
                <c:pt idx="0">
                  <c:v>Зареєстровано</c:v>
                </c:pt>
                <c:pt idx="1">
                  <c:v>2017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6573745275304638E-2"/>
                  <c:y val="-5.22868451819215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CED-4D2F-9EC6-EB0602750D71}"/>
                </c:ext>
              </c:extLst>
            </c:dLbl>
            <c:dLbl>
              <c:idx val="1"/>
              <c:layout>
                <c:manualLayout>
                  <c:x val="-1.978543531731736E-2"/>
                  <c:y val="-4.90057705219763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CED-4D2F-9EC6-EB0602750D71}"/>
                </c:ext>
              </c:extLst>
            </c:dLbl>
            <c:dLbl>
              <c:idx val="2"/>
              <c:layout>
                <c:manualLayout>
                  <c:x val="-4.3906276421329686E-3"/>
                  <c:y val="-1.0487606759351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CED-4D2F-9EC6-EB0602750D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'Херсонська область'!$A$4:$A$6</c:f>
              <c:strCache>
                <c:ptCount val="3"/>
                <c:pt idx="0">
                  <c:v>Українська мова і література</c:v>
                </c:pt>
                <c:pt idx="1">
                  <c:v>Математика</c:v>
                </c:pt>
                <c:pt idx="2">
                  <c:v>Історія України</c:v>
                </c:pt>
              </c:strCache>
            </c:strRef>
          </c:cat>
          <c:val>
            <c:numRef>
              <c:f>'Херсонська область'!$D$4:$D$6</c:f>
              <c:numCache>
                <c:formatCode>General</c:formatCode>
                <c:ptCount val="3"/>
                <c:pt idx="0">
                  <c:v>7015</c:v>
                </c:pt>
                <c:pt idx="1">
                  <c:v>3331</c:v>
                </c:pt>
                <c:pt idx="2">
                  <c:v>5471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CED-4D2F-9EC6-EB0602750D71}"/>
            </c:ext>
          </c:extLst>
        </c:ser>
        <c:ser>
          <c:idx val="3"/>
          <c:order val="3"/>
          <c:tx>
            <c:strRef>
              <c:f>'Херсонська область'!$E$2:$E$3</c:f>
              <c:strCache>
                <c:ptCount val="2"/>
                <c:pt idx="0">
                  <c:v>Явка</c:v>
                </c:pt>
                <c:pt idx="1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3.8931054195843438E-3"/>
                  <c:y val="-1.4540162217835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BCED-4D2F-9EC6-EB0602750D71}"/>
                </c:ext>
              </c:extLst>
            </c:dLbl>
            <c:dLbl>
              <c:idx val="1"/>
              <c:layout>
                <c:manualLayout>
                  <c:x val="1.6506189821182942E-2"/>
                  <c:y val="-2.6172291992102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BCED-4D2F-9EC6-EB0602750D71}"/>
                </c:ext>
              </c:extLst>
            </c:dLbl>
            <c:dLbl>
              <c:idx val="2"/>
              <c:layout>
                <c:manualLayout>
                  <c:x val="2.3842274186153142E-2"/>
                  <c:y val="-2.0356227104968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BCED-4D2F-9EC6-EB0602750D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'Херсонська область'!$A$4:$A$6</c:f>
              <c:strCache>
                <c:ptCount val="3"/>
                <c:pt idx="0">
                  <c:v>Українська мова і література</c:v>
                </c:pt>
                <c:pt idx="1">
                  <c:v>Математика</c:v>
                </c:pt>
                <c:pt idx="2">
                  <c:v>Історія України</c:v>
                </c:pt>
              </c:strCache>
            </c:strRef>
          </c:cat>
          <c:val>
            <c:numRef>
              <c:f>'Херсонська область'!$E$4:$E$6</c:f>
              <c:numCache>
                <c:formatCode>General</c:formatCode>
                <c:ptCount val="3"/>
                <c:pt idx="0">
                  <c:v>6697</c:v>
                </c:pt>
                <c:pt idx="1">
                  <c:v>3071</c:v>
                </c:pt>
                <c:pt idx="2">
                  <c:v>5159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CED-4D2F-9EC6-EB0602750D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75170432"/>
        <c:axId val="275171968"/>
        <c:axId val="187525312"/>
      </c:bar3DChart>
      <c:catAx>
        <c:axId val="27517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5171968"/>
        <c:crosses val="autoZero"/>
        <c:auto val="1"/>
        <c:lblAlgn val="ctr"/>
        <c:lblOffset val="100"/>
        <c:noMultiLvlLbl val="0"/>
      </c:catAx>
      <c:valAx>
        <c:axId val="2751719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5170432"/>
        <c:crosses val="autoZero"/>
        <c:crossBetween val="between"/>
      </c:valAx>
      <c:serAx>
        <c:axId val="187525312"/>
        <c:scaling>
          <c:orientation val="minMax"/>
        </c:scaling>
        <c:delete val="1"/>
        <c:axPos val="b"/>
        <c:majorTickMark val="out"/>
        <c:minorTickMark val="none"/>
        <c:tickLblPos val="nextTo"/>
        <c:crossAx val="275171968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59155432365E-2"/>
          <c:y val="0.86036728976953003"/>
          <c:w val="0.89999991831086479"/>
          <c:h val="0.127113148415133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'Херсонська область'!$B$54:$B$55</c:f>
              <c:strCache>
                <c:ptCount val="2"/>
                <c:pt idx="0">
                  <c:v>Зареєстровано</c:v>
                </c:pt>
                <c:pt idx="1">
                  <c:v>2016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4.4842433911447344E-3"/>
                  <c:y val="4.3203835057807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6D1-4914-B2C6-7A72FD493305}"/>
                </c:ext>
              </c:extLst>
            </c:dLbl>
            <c:dLbl>
              <c:idx val="1"/>
              <c:layout>
                <c:manualLayout>
                  <c:x val="-5.8548891169816492E-17"/>
                  <c:y val="7.1174377224199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6D1-4914-B2C6-7A72FD493305}"/>
                </c:ext>
              </c:extLst>
            </c:dLbl>
            <c:dLbl>
              <c:idx val="2"/>
              <c:layout>
                <c:manualLayout>
                  <c:x val="0"/>
                  <c:y val="5.4567022538552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6D1-4914-B2C6-7A72FD493305}"/>
                </c:ext>
              </c:extLst>
            </c:dLbl>
            <c:dLbl>
              <c:idx val="3"/>
              <c:layout>
                <c:manualLayout>
                  <c:x val="0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6D1-4914-B2C6-7A72FD4933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'Херсонська область'!$A$56:$A$59</c:f>
              <c:strCache>
                <c:ptCount val="4"/>
                <c:pt idx="0">
                  <c:v>Біологія</c:v>
                </c:pt>
                <c:pt idx="1">
                  <c:v>Географія</c:v>
                </c:pt>
                <c:pt idx="2">
                  <c:v>Фізика</c:v>
                </c:pt>
                <c:pt idx="3">
                  <c:v>Хімія</c:v>
                </c:pt>
              </c:strCache>
            </c:strRef>
          </c:cat>
          <c:val>
            <c:numRef>
              <c:f>'Херсонська область'!$B$56:$B$59</c:f>
              <c:numCache>
                <c:formatCode>General</c:formatCode>
                <c:ptCount val="4"/>
                <c:pt idx="0">
                  <c:v>2689</c:v>
                </c:pt>
                <c:pt idx="1">
                  <c:v>1253</c:v>
                </c:pt>
                <c:pt idx="2">
                  <c:v>873</c:v>
                </c:pt>
                <c:pt idx="3">
                  <c:v>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D1-4914-B2C6-7A72FD493305}"/>
            </c:ext>
          </c:extLst>
        </c:ser>
        <c:ser>
          <c:idx val="1"/>
          <c:order val="1"/>
          <c:tx>
            <c:strRef>
              <c:f>'Херсонська область'!$C$54:$C$55</c:f>
              <c:strCache>
                <c:ptCount val="2"/>
                <c:pt idx="0">
                  <c:v>Явка</c:v>
                </c:pt>
                <c:pt idx="1">
                  <c:v>2016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4.1479128834385898E-2"/>
                  <c:y val="-8.33459867103388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6D1-4914-B2C6-7A72FD493305}"/>
                </c:ext>
              </c:extLst>
            </c:dLbl>
            <c:dLbl>
              <c:idx val="1"/>
              <c:layout>
                <c:manualLayout>
                  <c:x val="1.8196091501634114E-2"/>
                  <c:y val="-4.0124943059803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6D1-4914-B2C6-7A72FD493305}"/>
                </c:ext>
              </c:extLst>
            </c:dLbl>
            <c:dLbl>
              <c:idx val="2"/>
              <c:layout>
                <c:manualLayout>
                  <c:x val="-3.8248486912992085E-3"/>
                  <c:y val="4.47640325950991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6D1-4914-B2C6-7A72FD493305}"/>
                </c:ext>
              </c:extLst>
            </c:dLbl>
            <c:dLbl>
              <c:idx val="3"/>
              <c:layout>
                <c:manualLayout>
                  <c:x val="-1.1483858635317644E-2"/>
                  <c:y val="5.96877869605142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6D1-4914-B2C6-7A72FD4933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'Херсонська область'!$A$56:$A$59</c:f>
              <c:strCache>
                <c:ptCount val="4"/>
                <c:pt idx="0">
                  <c:v>Біологія</c:v>
                </c:pt>
                <c:pt idx="1">
                  <c:v>Географія</c:v>
                </c:pt>
                <c:pt idx="2">
                  <c:v>Фізика</c:v>
                </c:pt>
                <c:pt idx="3">
                  <c:v>Хімія</c:v>
                </c:pt>
              </c:strCache>
            </c:strRef>
          </c:cat>
          <c:val>
            <c:numRef>
              <c:f>'Херсонська область'!$C$56:$C$59</c:f>
              <c:numCache>
                <c:formatCode>General</c:formatCode>
                <c:ptCount val="4"/>
                <c:pt idx="0">
                  <c:v>2338</c:v>
                </c:pt>
                <c:pt idx="1">
                  <c:v>1012</c:v>
                </c:pt>
                <c:pt idx="2">
                  <c:v>739</c:v>
                </c:pt>
                <c:pt idx="3">
                  <c:v>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6D1-4914-B2C6-7A72FD493305}"/>
            </c:ext>
          </c:extLst>
        </c:ser>
        <c:ser>
          <c:idx val="2"/>
          <c:order val="2"/>
          <c:tx>
            <c:strRef>
              <c:f>'Херсонська область'!$D$54:$D$55</c:f>
              <c:strCache>
                <c:ptCount val="2"/>
                <c:pt idx="0">
                  <c:v>Зареєстровано</c:v>
                </c:pt>
                <c:pt idx="1">
                  <c:v>2017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9142868579336118E-2"/>
                  <c:y val="-1.0025812889091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6D1-4914-B2C6-7A72FD493305}"/>
                </c:ext>
              </c:extLst>
            </c:dLbl>
            <c:dLbl>
              <c:idx val="1"/>
              <c:layout>
                <c:manualLayout>
                  <c:x val="-8.9307464017978153E-3"/>
                  <c:y val="-5.04558830972574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6D1-4914-B2C6-7A72FD493305}"/>
                </c:ext>
              </c:extLst>
            </c:dLbl>
            <c:dLbl>
              <c:idx val="2"/>
              <c:layout>
                <c:manualLayout>
                  <c:x val="-7.6590099440184359E-3"/>
                  <c:y val="-4.348423389225780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46D1-4914-B2C6-7A72FD493305}"/>
                </c:ext>
              </c:extLst>
            </c:dLbl>
            <c:dLbl>
              <c:idx val="3"/>
              <c:layout>
                <c:manualLayout>
                  <c:x val="-4.1498080713766984E-3"/>
                  <c:y val="-6.08359905425044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6D1-4914-B2C6-7A72FD4933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'Херсонська область'!$A$56:$A$59</c:f>
              <c:strCache>
                <c:ptCount val="4"/>
                <c:pt idx="0">
                  <c:v>Біологія</c:v>
                </c:pt>
                <c:pt idx="1">
                  <c:v>Географія</c:v>
                </c:pt>
                <c:pt idx="2">
                  <c:v>Фізика</c:v>
                </c:pt>
                <c:pt idx="3">
                  <c:v>Хімія</c:v>
                </c:pt>
              </c:strCache>
            </c:strRef>
          </c:cat>
          <c:val>
            <c:numRef>
              <c:f>'Херсонська область'!$D$56:$D$59</c:f>
              <c:numCache>
                <c:formatCode>General</c:formatCode>
                <c:ptCount val="4"/>
                <c:pt idx="0">
                  <c:v>3064</c:v>
                </c:pt>
                <c:pt idx="1">
                  <c:v>1772</c:v>
                </c:pt>
                <c:pt idx="2">
                  <c:v>778</c:v>
                </c:pt>
                <c:pt idx="3">
                  <c:v>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6D1-4914-B2C6-7A72FD493305}"/>
            </c:ext>
          </c:extLst>
        </c:ser>
        <c:ser>
          <c:idx val="3"/>
          <c:order val="3"/>
          <c:tx>
            <c:strRef>
              <c:f>'Херсонська область'!$E$54:$E$55</c:f>
              <c:strCache>
                <c:ptCount val="2"/>
                <c:pt idx="0">
                  <c:v>Явка</c:v>
                </c:pt>
                <c:pt idx="1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5.2025686331692161E-2"/>
                  <c:y val="-1.3410555085573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46D1-4914-B2C6-7A72FD493305}"/>
                </c:ext>
              </c:extLst>
            </c:dLbl>
            <c:dLbl>
              <c:idx val="1"/>
              <c:layout>
                <c:manualLayout>
                  <c:x val="9.5808383233532933E-3"/>
                  <c:y val="-9.25925925925930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46D1-4914-B2C6-7A72FD493305}"/>
                </c:ext>
              </c:extLst>
            </c:dLbl>
            <c:dLbl>
              <c:idx val="2"/>
              <c:layout>
                <c:manualLayout>
                  <c:x val="1.9161676646706587E-2"/>
                  <c:y val="-6.94444444444444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46D1-4914-B2C6-7A72FD493305}"/>
                </c:ext>
              </c:extLst>
            </c:dLbl>
            <c:dLbl>
              <c:idx val="3"/>
              <c:layout>
                <c:manualLayout>
                  <c:x val="1.277445109780439E-2"/>
                  <c:y val="-2.5462962962962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46D1-4914-B2C6-7A72FD4933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'Херсонська область'!$A$56:$A$59</c:f>
              <c:strCache>
                <c:ptCount val="4"/>
                <c:pt idx="0">
                  <c:v>Біологія</c:v>
                </c:pt>
                <c:pt idx="1">
                  <c:v>Географія</c:v>
                </c:pt>
                <c:pt idx="2">
                  <c:v>Фізика</c:v>
                </c:pt>
                <c:pt idx="3">
                  <c:v>Хімія</c:v>
                </c:pt>
              </c:strCache>
            </c:strRef>
          </c:cat>
          <c:val>
            <c:numRef>
              <c:f>'Херсонська область'!$E$56:$E$59</c:f>
              <c:numCache>
                <c:formatCode>General</c:formatCode>
                <c:ptCount val="4"/>
                <c:pt idx="0">
                  <c:v>2846</c:v>
                </c:pt>
                <c:pt idx="1">
                  <c:v>1610</c:v>
                </c:pt>
                <c:pt idx="2">
                  <c:v>683</c:v>
                </c:pt>
                <c:pt idx="3">
                  <c:v>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46D1-4914-B2C6-7A72FD4933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75276544"/>
        <c:axId val="275278080"/>
        <c:axId val="275153792"/>
      </c:bar3DChart>
      <c:catAx>
        <c:axId val="27527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5278080"/>
        <c:crosses val="autoZero"/>
        <c:auto val="1"/>
        <c:lblAlgn val="ctr"/>
        <c:lblOffset val="100"/>
        <c:noMultiLvlLbl val="0"/>
      </c:catAx>
      <c:valAx>
        <c:axId val="2752780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5276544"/>
        <c:crosses val="autoZero"/>
        <c:crossBetween val="between"/>
      </c:valAx>
      <c:serAx>
        <c:axId val="275153792"/>
        <c:scaling>
          <c:orientation val="minMax"/>
        </c:scaling>
        <c:delete val="1"/>
        <c:axPos val="b"/>
        <c:majorTickMark val="out"/>
        <c:minorTickMark val="none"/>
        <c:tickLblPos val="nextTo"/>
        <c:crossAx val="275278080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12700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92604676454595E-2"/>
          <c:y val="1.8219461697722567E-2"/>
          <c:w val="0.95214790647090808"/>
          <c:h val="0.7534880748602077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'Херсонська область'!$B$25:$B$26</c:f>
              <c:strCache>
                <c:ptCount val="2"/>
                <c:pt idx="0">
                  <c:v>Зареєстровано</c:v>
                </c:pt>
                <c:pt idx="1">
                  <c:v>2016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2.518220979230993E-2"/>
                  <c:y val="-1.1862396204033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D9F-48E8-944B-E2026FEBC889}"/>
                </c:ext>
              </c:extLst>
            </c:dLbl>
            <c:dLbl>
              <c:idx val="1"/>
              <c:layout>
                <c:manualLayout>
                  <c:x val="3.1783869686133996E-3"/>
                  <c:y val="2.1352313167259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D9F-48E8-944B-E2026FEBC889}"/>
                </c:ext>
              </c:extLst>
            </c:dLbl>
            <c:dLbl>
              <c:idx val="2"/>
              <c:layout>
                <c:manualLayout>
                  <c:x val="4.7675804529200847E-3"/>
                  <c:y val="1.4234875444839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D9F-48E8-944B-E2026FEBC889}"/>
                </c:ext>
              </c:extLst>
            </c:dLbl>
            <c:dLbl>
              <c:idx val="3"/>
              <c:layout>
                <c:manualLayout>
                  <c:x val="7.9459674215335719E-3"/>
                  <c:y val="1.6607354685646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D9F-48E8-944B-E2026FEBC889}"/>
                </c:ext>
              </c:extLst>
            </c:dLbl>
            <c:dLbl>
              <c:idx val="4"/>
              <c:layout>
                <c:manualLayout>
                  <c:x val="-3.1859816806054531E-3"/>
                  <c:y val="3.084223013048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D9F-48E8-944B-E2026FEBC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'Херсонська область'!$A$27:$A$31</c:f>
              <c:strCache>
                <c:ptCount val="5"/>
                <c:pt idx="0">
                  <c:v>Англійська мова</c:v>
                </c:pt>
                <c:pt idx="1">
                  <c:v>Німецька мова</c:v>
                </c:pt>
                <c:pt idx="2">
                  <c:v>Французька мова</c:v>
                </c:pt>
                <c:pt idx="3">
                  <c:v>Іспанська мова</c:v>
                </c:pt>
                <c:pt idx="4">
                  <c:v>Російська мова</c:v>
                </c:pt>
              </c:strCache>
            </c:strRef>
          </c:cat>
          <c:val>
            <c:numRef>
              <c:f>'Херсонська область'!$B$27:$B$31</c:f>
              <c:numCache>
                <c:formatCode>General</c:formatCode>
                <c:ptCount val="5"/>
                <c:pt idx="0">
                  <c:v>2264</c:v>
                </c:pt>
                <c:pt idx="1">
                  <c:v>43</c:v>
                </c:pt>
                <c:pt idx="2">
                  <c:v>18</c:v>
                </c:pt>
                <c:pt idx="3">
                  <c:v>6</c:v>
                </c:pt>
                <c:pt idx="4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9F-48E8-944B-E2026FEBC889}"/>
            </c:ext>
          </c:extLst>
        </c:ser>
        <c:ser>
          <c:idx val="1"/>
          <c:order val="1"/>
          <c:tx>
            <c:strRef>
              <c:f>'Херсонська область'!$C$25:$C$26</c:f>
              <c:strCache>
                <c:ptCount val="2"/>
                <c:pt idx="0">
                  <c:v>Явка</c:v>
                </c:pt>
                <c:pt idx="1">
                  <c:v>2016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2.2493639282195829E-2"/>
                  <c:y val="-2.446047301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D9F-48E8-944B-E2026FEBC889}"/>
                </c:ext>
              </c:extLst>
            </c:dLbl>
            <c:dLbl>
              <c:idx val="1"/>
              <c:layout>
                <c:manualLayout>
                  <c:x val="9.5351609058402561E-3"/>
                  <c:y val="1.6607354685646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D9F-48E8-944B-E2026FEBC889}"/>
                </c:ext>
              </c:extLst>
            </c:dLbl>
            <c:dLbl>
              <c:idx val="2"/>
              <c:layout>
                <c:manualLayout>
                  <c:x val="6.3567739372267992E-3"/>
                  <c:y val="1.6607354685646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D9F-48E8-944B-E2026FEBC889}"/>
                </c:ext>
              </c:extLst>
            </c:dLbl>
            <c:dLbl>
              <c:idx val="3"/>
              <c:layout>
                <c:manualLayout>
                  <c:x val="1.5891934843067143E-3"/>
                  <c:y val="1.6607354685646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D9F-48E8-944B-E2026FEBC889}"/>
                </c:ext>
              </c:extLst>
            </c:dLbl>
            <c:dLbl>
              <c:idx val="4"/>
              <c:layout>
                <c:manualLayout>
                  <c:x val="8.1144750870252146E-3"/>
                  <c:y val="8.37623868445015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D9F-48E8-944B-E2026FEBC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'Херсонська область'!$A$27:$A$31</c:f>
              <c:strCache>
                <c:ptCount val="5"/>
                <c:pt idx="0">
                  <c:v>Англійська мова</c:v>
                </c:pt>
                <c:pt idx="1">
                  <c:v>Німецька мова</c:v>
                </c:pt>
                <c:pt idx="2">
                  <c:v>Французька мова</c:v>
                </c:pt>
                <c:pt idx="3">
                  <c:v>Іспанська мова</c:v>
                </c:pt>
                <c:pt idx="4">
                  <c:v>Російська мова</c:v>
                </c:pt>
              </c:strCache>
            </c:strRef>
          </c:cat>
          <c:val>
            <c:numRef>
              <c:f>'Херсонська область'!$C$27:$C$31</c:f>
              <c:numCache>
                <c:formatCode>General</c:formatCode>
                <c:ptCount val="5"/>
                <c:pt idx="0">
                  <c:v>2032</c:v>
                </c:pt>
                <c:pt idx="1">
                  <c:v>29</c:v>
                </c:pt>
                <c:pt idx="2">
                  <c:v>17</c:v>
                </c:pt>
                <c:pt idx="3">
                  <c:v>6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D9F-48E8-944B-E2026FEBC889}"/>
            </c:ext>
          </c:extLst>
        </c:ser>
        <c:ser>
          <c:idx val="2"/>
          <c:order val="2"/>
          <c:tx>
            <c:strRef>
              <c:f>'Херсонська область'!$D$25:$D$26</c:f>
              <c:strCache>
                <c:ptCount val="2"/>
                <c:pt idx="0">
                  <c:v>Зареєстровано</c:v>
                </c:pt>
                <c:pt idx="1">
                  <c:v>2017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2772329847347021E-2"/>
                  <c:y val="-2.6005896478000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D9F-48E8-944B-E2026FEBC889}"/>
                </c:ext>
              </c:extLst>
            </c:dLbl>
            <c:dLbl>
              <c:idx val="1"/>
              <c:layout>
                <c:manualLayout>
                  <c:x val="0"/>
                  <c:y val="2.6532397735995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D9F-48E8-944B-E2026FEBC889}"/>
                </c:ext>
              </c:extLst>
            </c:dLbl>
            <c:dLbl>
              <c:idx val="2"/>
              <c:layout>
                <c:manualLayout>
                  <c:x val="4.7790437288324277E-3"/>
                  <c:y val="1.0606817005017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D9F-48E8-944B-E2026FEBC889}"/>
                </c:ext>
              </c:extLst>
            </c:dLbl>
            <c:dLbl>
              <c:idx val="3"/>
              <c:layout>
                <c:manualLayout>
                  <c:x val="3.1783792115709008E-3"/>
                  <c:y val="3.9089399539343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7D9F-48E8-944B-E2026FEBC889}"/>
                </c:ext>
              </c:extLst>
            </c:dLbl>
            <c:dLbl>
              <c:idx val="4"/>
              <c:layout>
                <c:manualLayout>
                  <c:x val="2.0065681023149467E-3"/>
                  <c:y val="5.02580034638514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7D9F-48E8-944B-E2026FEBC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'Херсонська область'!$A$27:$A$31</c:f>
              <c:strCache>
                <c:ptCount val="5"/>
                <c:pt idx="0">
                  <c:v>Англійська мова</c:v>
                </c:pt>
                <c:pt idx="1">
                  <c:v>Німецька мова</c:v>
                </c:pt>
                <c:pt idx="2">
                  <c:v>Французька мова</c:v>
                </c:pt>
                <c:pt idx="3">
                  <c:v>Іспанська мова</c:v>
                </c:pt>
                <c:pt idx="4">
                  <c:v>Російська мова</c:v>
                </c:pt>
              </c:strCache>
            </c:strRef>
          </c:cat>
          <c:val>
            <c:numRef>
              <c:f>'Херсонська область'!$D$27:$D$31</c:f>
              <c:numCache>
                <c:formatCode>General</c:formatCode>
                <c:ptCount val="5"/>
                <c:pt idx="0">
                  <c:v>2181</c:v>
                </c:pt>
                <c:pt idx="1">
                  <c:v>42</c:v>
                </c:pt>
                <c:pt idx="2">
                  <c:v>19</c:v>
                </c:pt>
                <c:pt idx="3">
                  <c:v>11</c:v>
                </c:pt>
                <c:pt idx="4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D9F-48E8-944B-E2026FEBC889}"/>
            </c:ext>
          </c:extLst>
        </c:ser>
        <c:ser>
          <c:idx val="3"/>
          <c:order val="3"/>
          <c:tx>
            <c:strRef>
              <c:f>'Херсонська область'!$E$25:$E$26</c:f>
              <c:strCache>
                <c:ptCount val="2"/>
                <c:pt idx="0">
                  <c:v>Явка</c:v>
                </c:pt>
                <c:pt idx="1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6.4503987211016944E-3"/>
                  <c:y val="-3.2812871177767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7D9F-48E8-944B-E2026FEBC889}"/>
                </c:ext>
              </c:extLst>
            </c:dLbl>
            <c:dLbl>
              <c:idx val="1"/>
              <c:layout>
                <c:manualLayout>
                  <c:x val="1.4291385619808276E-2"/>
                  <c:y val="-1.6607354685646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7D9F-48E8-944B-E2026FEBC889}"/>
                </c:ext>
              </c:extLst>
            </c:dLbl>
            <c:dLbl>
              <c:idx val="2"/>
              <c:layout>
                <c:manualLayout>
                  <c:x val="1.7481130270902517E-2"/>
                  <c:y val="-1.4234875444839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7D9F-48E8-944B-E2026FEBC889}"/>
                </c:ext>
              </c:extLst>
            </c:dLbl>
            <c:dLbl>
              <c:idx val="3"/>
              <c:layout>
                <c:manualLayout>
                  <c:x val="1.4291385619808276E-2"/>
                  <c:y val="-1.4234875444839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7D9F-48E8-944B-E2026FEBC889}"/>
                </c:ext>
              </c:extLst>
            </c:dLbl>
            <c:dLbl>
              <c:idx val="4"/>
              <c:layout>
                <c:manualLayout>
                  <c:x val="2.0659515295987169E-2"/>
                  <c:y val="-1.4234875444839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7D9F-48E8-944B-E2026FEBC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'Херсонська область'!$A$27:$A$31</c:f>
              <c:strCache>
                <c:ptCount val="5"/>
                <c:pt idx="0">
                  <c:v>Англійська мова</c:v>
                </c:pt>
                <c:pt idx="1">
                  <c:v>Німецька мова</c:v>
                </c:pt>
                <c:pt idx="2">
                  <c:v>Французька мова</c:v>
                </c:pt>
                <c:pt idx="3">
                  <c:v>Іспанська мова</c:v>
                </c:pt>
                <c:pt idx="4">
                  <c:v>Російська мова</c:v>
                </c:pt>
              </c:strCache>
            </c:strRef>
          </c:cat>
          <c:val>
            <c:numRef>
              <c:f>'Херсонська область'!$E$27:$E$31</c:f>
              <c:numCache>
                <c:formatCode>General</c:formatCode>
                <c:ptCount val="5"/>
                <c:pt idx="0">
                  <c:v>2026</c:v>
                </c:pt>
                <c:pt idx="1">
                  <c:v>36</c:v>
                </c:pt>
                <c:pt idx="2">
                  <c:v>19</c:v>
                </c:pt>
                <c:pt idx="3">
                  <c:v>9</c:v>
                </c:pt>
                <c:pt idx="4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7D9F-48E8-944B-E2026FEBC8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75715968"/>
        <c:axId val="275717504"/>
        <c:axId val="275156480"/>
      </c:bar3DChart>
      <c:catAx>
        <c:axId val="27571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5717504"/>
        <c:crosses val="autoZero"/>
        <c:auto val="1"/>
        <c:lblAlgn val="ctr"/>
        <c:lblOffset val="100"/>
        <c:noMultiLvlLbl val="0"/>
      </c:catAx>
      <c:valAx>
        <c:axId val="2757175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5715968"/>
        <c:crosses val="autoZero"/>
        <c:crossBetween val="between"/>
      </c:valAx>
      <c:serAx>
        <c:axId val="275156480"/>
        <c:scaling>
          <c:orientation val="minMax"/>
        </c:scaling>
        <c:delete val="1"/>
        <c:axPos val="b"/>
        <c:majorTickMark val="out"/>
        <c:minorTickMark val="none"/>
        <c:tickLblPos val="nextTo"/>
        <c:crossAx val="275717504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77817454710493E-2"/>
          <c:y val="0.87127309086364202"/>
          <c:w val="0.97061857479886793"/>
          <c:h val="4.80407091970646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90348952282605"/>
          <c:y val="3.8604341124026158E-2"/>
          <c:w val="0.67964560767932192"/>
          <c:h val="0.7468814222242152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'Херсон.обл 1-12  гістограма'!$B$2:$B$4</c:f>
              <c:strCache>
                <c:ptCount val="3"/>
                <c:pt idx="0">
                  <c:v>% учасників, які отримали оцінку відповідного рівня</c:v>
                </c:pt>
                <c:pt idx="2">
                  <c:v>початковий (1-3 бали)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'Херсон.обл 1-12  гістограма'!$A$5:$A$16</c:f>
              <c:strCache>
                <c:ptCount val="12"/>
                <c:pt idx="0">
                  <c:v>Іспанська мова </c:v>
                </c:pt>
                <c:pt idx="1">
                  <c:v>Хімія </c:v>
                </c:pt>
                <c:pt idx="2">
                  <c:v>Англійська мова</c:v>
                </c:pt>
                <c:pt idx="3">
                  <c:v>Математика</c:v>
                </c:pt>
                <c:pt idx="4">
                  <c:v>Фізика </c:v>
                </c:pt>
                <c:pt idx="5">
                  <c:v>Німецька мова</c:v>
                </c:pt>
                <c:pt idx="6">
                  <c:v>Українська мова і література</c:v>
                </c:pt>
                <c:pt idx="7">
                  <c:v>Російська мова</c:v>
                </c:pt>
                <c:pt idx="8">
                  <c:v>Біологія</c:v>
                </c:pt>
                <c:pt idx="9">
                  <c:v>Французька мова</c:v>
                </c:pt>
                <c:pt idx="10">
                  <c:v>Географія </c:v>
                </c:pt>
                <c:pt idx="11">
                  <c:v>Історія України</c:v>
                </c:pt>
              </c:strCache>
            </c:strRef>
          </c:cat>
          <c:val>
            <c:numRef>
              <c:f>'Херсон.обл 1-12  гістограма'!$B$5:$B$16</c:f>
              <c:numCache>
                <c:formatCode>0.00</c:formatCode>
                <c:ptCount val="12"/>
                <c:pt idx="0">
                  <c:v>20</c:v>
                </c:pt>
                <c:pt idx="1">
                  <c:v>15.74</c:v>
                </c:pt>
                <c:pt idx="2">
                  <c:v>15.05</c:v>
                </c:pt>
                <c:pt idx="3">
                  <c:v>14.75</c:v>
                </c:pt>
                <c:pt idx="4">
                  <c:v>14.05</c:v>
                </c:pt>
                <c:pt idx="5">
                  <c:v>12.5</c:v>
                </c:pt>
                <c:pt idx="6">
                  <c:v>10.28</c:v>
                </c:pt>
                <c:pt idx="7">
                  <c:v>8.6999999999999993</c:v>
                </c:pt>
                <c:pt idx="8">
                  <c:v>7.64</c:v>
                </c:pt>
                <c:pt idx="9">
                  <c:v>7.14</c:v>
                </c:pt>
                <c:pt idx="10">
                  <c:v>6.08</c:v>
                </c:pt>
                <c:pt idx="11">
                  <c:v>5.95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E-46A8-8109-DC55754D5D64}"/>
            </c:ext>
          </c:extLst>
        </c:ser>
        <c:ser>
          <c:idx val="1"/>
          <c:order val="1"/>
          <c:tx>
            <c:strRef>
              <c:f>'Херсон.обл 1-12  гістограма'!$C$2:$C$4</c:f>
              <c:strCache>
                <c:ptCount val="3"/>
                <c:pt idx="0">
                  <c:v>% учасників, які отримали оцінку відповідного рівня</c:v>
                </c:pt>
                <c:pt idx="2">
                  <c:v>середній (4-6 балів)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'Херсон.обл 1-12  гістограма'!$A$5:$A$16</c:f>
              <c:strCache>
                <c:ptCount val="12"/>
                <c:pt idx="0">
                  <c:v>Іспанська мова </c:v>
                </c:pt>
                <c:pt idx="1">
                  <c:v>Хімія </c:v>
                </c:pt>
                <c:pt idx="2">
                  <c:v>Англійська мова</c:v>
                </c:pt>
                <c:pt idx="3">
                  <c:v>Математика</c:v>
                </c:pt>
                <c:pt idx="4">
                  <c:v>Фізика </c:v>
                </c:pt>
                <c:pt idx="5">
                  <c:v>Німецька мова</c:v>
                </c:pt>
                <c:pt idx="6">
                  <c:v>Українська мова і література</c:v>
                </c:pt>
                <c:pt idx="7">
                  <c:v>Російська мова</c:v>
                </c:pt>
                <c:pt idx="8">
                  <c:v>Біологія</c:v>
                </c:pt>
                <c:pt idx="9">
                  <c:v>Французька мова</c:v>
                </c:pt>
                <c:pt idx="10">
                  <c:v>Географія </c:v>
                </c:pt>
                <c:pt idx="11">
                  <c:v>Історія України</c:v>
                </c:pt>
              </c:strCache>
            </c:strRef>
          </c:cat>
          <c:val>
            <c:numRef>
              <c:f>'Херсон.обл 1-12  гістограма'!$C$5:$C$16</c:f>
              <c:numCache>
                <c:formatCode>0.00</c:formatCode>
                <c:ptCount val="12"/>
                <c:pt idx="1">
                  <c:v>44.44</c:v>
                </c:pt>
                <c:pt idx="2">
                  <c:v>30.99</c:v>
                </c:pt>
                <c:pt idx="3">
                  <c:v>46.45</c:v>
                </c:pt>
                <c:pt idx="4">
                  <c:v>52.43</c:v>
                </c:pt>
                <c:pt idx="5">
                  <c:v>6.25</c:v>
                </c:pt>
                <c:pt idx="6">
                  <c:v>40.869999999999997</c:v>
                </c:pt>
                <c:pt idx="7">
                  <c:v>39.130000000000003</c:v>
                </c:pt>
                <c:pt idx="8">
                  <c:v>66.88</c:v>
                </c:pt>
                <c:pt idx="9">
                  <c:v>21.43</c:v>
                </c:pt>
                <c:pt idx="10">
                  <c:v>51.44</c:v>
                </c:pt>
                <c:pt idx="11">
                  <c:v>62.97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E-46A8-8109-DC55754D5D64}"/>
            </c:ext>
          </c:extLst>
        </c:ser>
        <c:ser>
          <c:idx val="2"/>
          <c:order val="2"/>
          <c:tx>
            <c:strRef>
              <c:f>'Херсон.обл 1-12  гістограма'!$D$2:$D$4</c:f>
              <c:strCache>
                <c:ptCount val="3"/>
                <c:pt idx="0">
                  <c:v>% учасників, які отримали оцінку відповідного рівня</c:v>
                </c:pt>
                <c:pt idx="2">
                  <c:v>достатній (7-9 балів)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'Херсон.обл 1-12  гістограма'!$A$5:$A$16</c:f>
              <c:strCache>
                <c:ptCount val="12"/>
                <c:pt idx="0">
                  <c:v>Іспанська мова </c:v>
                </c:pt>
                <c:pt idx="1">
                  <c:v>Хімія </c:v>
                </c:pt>
                <c:pt idx="2">
                  <c:v>Англійська мова</c:v>
                </c:pt>
                <c:pt idx="3">
                  <c:v>Математика</c:v>
                </c:pt>
                <c:pt idx="4">
                  <c:v>Фізика </c:v>
                </c:pt>
                <c:pt idx="5">
                  <c:v>Німецька мова</c:v>
                </c:pt>
                <c:pt idx="6">
                  <c:v>Українська мова і література</c:v>
                </c:pt>
                <c:pt idx="7">
                  <c:v>Російська мова</c:v>
                </c:pt>
                <c:pt idx="8">
                  <c:v>Біологія</c:v>
                </c:pt>
                <c:pt idx="9">
                  <c:v>Французька мова</c:v>
                </c:pt>
                <c:pt idx="10">
                  <c:v>Географія </c:v>
                </c:pt>
                <c:pt idx="11">
                  <c:v>Історія України</c:v>
                </c:pt>
              </c:strCache>
            </c:strRef>
          </c:cat>
          <c:val>
            <c:numRef>
              <c:f>'Херсон.обл 1-12  гістограма'!$D$5:$D$16</c:f>
              <c:numCache>
                <c:formatCode>0.00</c:formatCode>
                <c:ptCount val="12"/>
                <c:pt idx="0">
                  <c:v>20</c:v>
                </c:pt>
                <c:pt idx="1">
                  <c:v>24.07</c:v>
                </c:pt>
                <c:pt idx="2">
                  <c:v>36.89</c:v>
                </c:pt>
                <c:pt idx="3">
                  <c:v>24.5</c:v>
                </c:pt>
                <c:pt idx="4">
                  <c:v>22.43</c:v>
                </c:pt>
                <c:pt idx="5">
                  <c:v>18.75</c:v>
                </c:pt>
                <c:pt idx="6">
                  <c:v>33.450000000000003</c:v>
                </c:pt>
                <c:pt idx="7">
                  <c:v>45.65</c:v>
                </c:pt>
                <c:pt idx="8">
                  <c:v>19.579999999999998</c:v>
                </c:pt>
                <c:pt idx="9">
                  <c:v>21.43</c:v>
                </c:pt>
                <c:pt idx="10">
                  <c:v>35.67</c:v>
                </c:pt>
                <c:pt idx="11">
                  <c:v>24.29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DE-46A8-8109-DC55754D5D64}"/>
            </c:ext>
          </c:extLst>
        </c:ser>
        <c:ser>
          <c:idx val="3"/>
          <c:order val="3"/>
          <c:tx>
            <c:strRef>
              <c:f>'Херсон.обл 1-12  гістограма'!$E$2:$E$4</c:f>
              <c:strCache>
                <c:ptCount val="3"/>
                <c:pt idx="0">
                  <c:v>% учасників, які отримали оцінку відповідного рівня</c:v>
                </c:pt>
                <c:pt idx="2">
                  <c:v>високий (10-12 балів)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'Херсон.обл 1-12  гістограма'!$A$5:$A$16</c:f>
              <c:strCache>
                <c:ptCount val="12"/>
                <c:pt idx="0">
                  <c:v>Іспанська мова </c:v>
                </c:pt>
                <c:pt idx="1">
                  <c:v>Хімія </c:v>
                </c:pt>
                <c:pt idx="2">
                  <c:v>Англійська мова</c:v>
                </c:pt>
                <c:pt idx="3">
                  <c:v>Математика</c:v>
                </c:pt>
                <c:pt idx="4">
                  <c:v>Фізика </c:v>
                </c:pt>
                <c:pt idx="5">
                  <c:v>Німецька мова</c:v>
                </c:pt>
                <c:pt idx="6">
                  <c:v>Українська мова і література</c:v>
                </c:pt>
                <c:pt idx="7">
                  <c:v>Російська мова</c:v>
                </c:pt>
                <c:pt idx="8">
                  <c:v>Біологія</c:v>
                </c:pt>
                <c:pt idx="9">
                  <c:v>Французька мова</c:v>
                </c:pt>
                <c:pt idx="10">
                  <c:v>Географія </c:v>
                </c:pt>
                <c:pt idx="11">
                  <c:v>Історія України</c:v>
                </c:pt>
              </c:strCache>
            </c:strRef>
          </c:cat>
          <c:val>
            <c:numRef>
              <c:f>'Херсон.обл 1-12  гістограма'!$E$5:$E$16</c:f>
              <c:numCache>
                <c:formatCode>0.00</c:formatCode>
                <c:ptCount val="12"/>
                <c:pt idx="0">
                  <c:v>60</c:v>
                </c:pt>
                <c:pt idx="1">
                  <c:v>15.74</c:v>
                </c:pt>
                <c:pt idx="2">
                  <c:v>17.07</c:v>
                </c:pt>
                <c:pt idx="3">
                  <c:v>14.3</c:v>
                </c:pt>
                <c:pt idx="4">
                  <c:v>11.08</c:v>
                </c:pt>
                <c:pt idx="5">
                  <c:v>62.5</c:v>
                </c:pt>
                <c:pt idx="6">
                  <c:v>15.39</c:v>
                </c:pt>
                <c:pt idx="7">
                  <c:v>6.52</c:v>
                </c:pt>
                <c:pt idx="8">
                  <c:v>5.89</c:v>
                </c:pt>
                <c:pt idx="9">
                  <c:v>50</c:v>
                </c:pt>
                <c:pt idx="10">
                  <c:v>6.8</c:v>
                </c:pt>
                <c:pt idx="11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DE-46A8-8109-DC55754D5D6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74252544"/>
        <c:axId val="274254080"/>
      </c:barChart>
      <c:catAx>
        <c:axId val="274252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4254080"/>
        <c:crosses val="autoZero"/>
        <c:auto val="1"/>
        <c:lblAlgn val="ctr"/>
        <c:lblOffset val="100"/>
        <c:noMultiLvlLbl val="0"/>
      </c:catAx>
      <c:valAx>
        <c:axId val="274254080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74252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794576747280368"/>
          <c:y val="0.78080583082779731"/>
          <c:w val="0.48410838008905216"/>
          <c:h val="0.2191941691722026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Початковий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Аркуш1!$A$2:$A$25</c:f>
              <c:strCache>
                <c:ptCount val="24"/>
                <c:pt idx="0">
                  <c:v>Горностаївський район</c:v>
                </c:pt>
                <c:pt idx="1">
                  <c:v>Чаплинський район</c:v>
                </c:pt>
                <c:pt idx="2">
                  <c:v>Нижньосірогозький район</c:v>
                </c:pt>
                <c:pt idx="3">
                  <c:v>Іванівський район</c:v>
                </c:pt>
                <c:pt idx="4">
                  <c:v>Голопристанський район</c:v>
                </c:pt>
                <c:pt idx="5">
                  <c:v>Олешківський район</c:v>
                </c:pt>
                <c:pt idx="6">
                  <c:v>Скадовський район</c:v>
                </c:pt>
                <c:pt idx="7">
                  <c:v>Бериславський район</c:v>
                </c:pt>
                <c:pt idx="8">
                  <c:v>Каланчацький район</c:v>
                </c:pt>
                <c:pt idx="9">
                  <c:v>Верхньорогачицький район</c:v>
                </c:pt>
                <c:pt idx="10">
                  <c:v>Каховський район</c:v>
                </c:pt>
                <c:pt idx="11">
                  <c:v>Новотроїцький район</c:v>
                </c:pt>
                <c:pt idx="12">
                  <c:v>м. Гола Пристань</c:v>
                </c:pt>
                <c:pt idx="13">
                  <c:v>Високопільський район</c:v>
                </c:pt>
                <c:pt idx="14">
                  <c:v>Великоолександрівський район</c:v>
                </c:pt>
                <c:pt idx="15">
                  <c:v>Білозерський район</c:v>
                </c:pt>
                <c:pt idx="16">
                  <c:v>Херсонська область</c:v>
                </c:pt>
                <c:pt idx="17">
                  <c:v>Великолепетиський район</c:v>
                </c:pt>
                <c:pt idx="18">
                  <c:v>Нововоронцовський район</c:v>
                </c:pt>
                <c:pt idx="19">
                  <c:v>Генічеський район</c:v>
                </c:pt>
                <c:pt idx="20">
                  <c:v>Україна</c:v>
                </c:pt>
                <c:pt idx="21">
                  <c:v>м. Нова Каховка</c:v>
                </c:pt>
                <c:pt idx="22">
                  <c:v>м. Херсон</c:v>
                </c:pt>
                <c:pt idx="23">
                  <c:v>м. Каховка</c:v>
                </c:pt>
              </c:strCache>
            </c:strRef>
          </c:cat>
          <c:val>
            <c:numRef>
              <c:f>Аркуш1!$B$2:$B$25</c:f>
              <c:numCache>
                <c:formatCode>0.00</c:formatCode>
                <c:ptCount val="24"/>
                <c:pt idx="0">
                  <c:v>27.75</c:v>
                </c:pt>
                <c:pt idx="1">
                  <c:v>20.67</c:v>
                </c:pt>
                <c:pt idx="2">
                  <c:v>19.59</c:v>
                </c:pt>
                <c:pt idx="3">
                  <c:v>18.18</c:v>
                </c:pt>
                <c:pt idx="4">
                  <c:v>17.36</c:v>
                </c:pt>
                <c:pt idx="5">
                  <c:v>17.27</c:v>
                </c:pt>
                <c:pt idx="6">
                  <c:v>16.79</c:v>
                </c:pt>
                <c:pt idx="7">
                  <c:v>16.04</c:v>
                </c:pt>
                <c:pt idx="8">
                  <c:v>15.75</c:v>
                </c:pt>
                <c:pt idx="9">
                  <c:v>15.25</c:v>
                </c:pt>
                <c:pt idx="10">
                  <c:v>14.6</c:v>
                </c:pt>
                <c:pt idx="11">
                  <c:v>13.96</c:v>
                </c:pt>
                <c:pt idx="12">
                  <c:v>10.77</c:v>
                </c:pt>
                <c:pt idx="13">
                  <c:v>10.67</c:v>
                </c:pt>
                <c:pt idx="14">
                  <c:v>10.64</c:v>
                </c:pt>
                <c:pt idx="15">
                  <c:v>10.51</c:v>
                </c:pt>
                <c:pt idx="16">
                  <c:v>10.28</c:v>
                </c:pt>
                <c:pt idx="17">
                  <c:v>9.4600000000000009</c:v>
                </c:pt>
                <c:pt idx="18">
                  <c:v>9.09</c:v>
                </c:pt>
                <c:pt idx="19">
                  <c:v>8.81</c:v>
                </c:pt>
                <c:pt idx="20">
                  <c:v>8.3699999999999992</c:v>
                </c:pt>
                <c:pt idx="21">
                  <c:v>6</c:v>
                </c:pt>
                <c:pt idx="22">
                  <c:v>3.96</c:v>
                </c:pt>
                <c:pt idx="23">
                  <c:v>3.51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F6-4105-8CB5-A5B8A1106E0D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Середній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Аркуш1!$A$2:$A$25</c:f>
              <c:strCache>
                <c:ptCount val="24"/>
                <c:pt idx="0">
                  <c:v>Горностаївський район</c:v>
                </c:pt>
                <c:pt idx="1">
                  <c:v>Чаплинський район</c:v>
                </c:pt>
                <c:pt idx="2">
                  <c:v>Нижньосірогозький район</c:v>
                </c:pt>
                <c:pt idx="3">
                  <c:v>Іванівський район</c:v>
                </c:pt>
                <c:pt idx="4">
                  <c:v>Голопристанський район</c:v>
                </c:pt>
                <c:pt idx="5">
                  <c:v>Олешківський район</c:v>
                </c:pt>
                <c:pt idx="6">
                  <c:v>Скадовський район</c:v>
                </c:pt>
                <c:pt idx="7">
                  <c:v>Бериславський район</c:v>
                </c:pt>
                <c:pt idx="8">
                  <c:v>Каланчацький район</c:v>
                </c:pt>
                <c:pt idx="9">
                  <c:v>Верхньорогачицький район</c:v>
                </c:pt>
                <c:pt idx="10">
                  <c:v>Каховський район</c:v>
                </c:pt>
                <c:pt idx="11">
                  <c:v>Новотроїцький район</c:v>
                </c:pt>
                <c:pt idx="12">
                  <c:v>м. Гола Пристань</c:v>
                </c:pt>
                <c:pt idx="13">
                  <c:v>Високопільський район</c:v>
                </c:pt>
                <c:pt idx="14">
                  <c:v>Великоолександрівський район</c:v>
                </c:pt>
                <c:pt idx="15">
                  <c:v>Білозерський район</c:v>
                </c:pt>
                <c:pt idx="16">
                  <c:v>Херсонська область</c:v>
                </c:pt>
                <c:pt idx="17">
                  <c:v>Великолепетиський район</c:v>
                </c:pt>
                <c:pt idx="18">
                  <c:v>Нововоронцовський район</c:v>
                </c:pt>
                <c:pt idx="19">
                  <c:v>Генічеський район</c:v>
                </c:pt>
                <c:pt idx="20">
                  <c:v>Україна</c:v>
                </c:pt>
                <c:pt idx="21">
                  <c:v>м. Нова Каховка</c:v>
                </c:pt>
                <c:pt idx="22">
                  <c:v>м. Херсон</c:v>
                </c:pt>
                <c:pt idx="23">
                  <c:v>м. Каховка</c:v>
                </c:pt>
              </c:strCache>
            </c:strRef>
          </c:cat>
          <c:val>
            <c:numRef>
              <c:f>Аркуш1!$C$2:$C$25</c:f>
              <c:numCache>
                <c:formatCode>0.00</c:formatCode>
                <c:ptCount val="24"/>
                <c:pt idx="0">
                  <c:v>42.45</c:v>
                </c:pt>
                <c:pt idx="1">
                  <c:v>43.58</c:v>
                </c:pt>
                <c:pt idx="2">
                  <c:v>63.92</c:v>
                </c:pt>
                <c:pt idx="3">
                  <c:v>42.86</c:v>
                </c:pt>
                <c:pt idx="4">
                  <c:v>52.83</c:v>
                </c:pt>
                <c:pt idx="5">
                  <c:v>45.96</c:v>
                </c:pt>
                <c:pt idx="6">
                  <c:v>47.45</c:v>
                </c:pt>
                <c:pt idx="7">
                  <c:v>41.51</c:v>
                </c:pt>
                <c:pt idx="8">
                  <c:v>52.05</c:v>
                </c:pt>
                <c:pt idx="9">
                  <c:v>47.46</c:v>
                </c:pt>
                <c:pt idx="10">
                  <c:v>40.880000000000003</c:v>
                </c:pt>
                <c:pt idx="11">
                  <c:v>53.6</c:v>
                </c:pt>
                <c:pt idx="12">
                  <c:v>46.92</c:v>
                </c:pt>
                <c:pt idx="13">
                  <c:v>50.67</c:v>
                </c:pt>
                <c:pt idx="14">
                  <c:v>59.57</c:v>
                </c:pt>
                <c:pt idx="15">
                  <c:v>48.09</c:v>
                </c:pt>
                <c:pt idx="16">
                  <c:v>40.869999999999997</c:v>
                </c:pt>
                <c:pt idx="17">
                  <c:v>54.05</c:v>
                </c:pt>
                <c:pt idx="18">
                  <c:v>50</c:v>
                </c:pt>
                <c:pt idx="19">
                  <c:v>49.06</c:v>
                </c:pt>
                <c:pt idx="20">
                  <c:v>32.71</c:v>
                </c:pt>
                <c:pt idx="21">
                  <c:v>34.4</c:v>
                </c:pt>
                <c:pt idx="22">
                  <c:v>28.81</c:v>
                </c:pt>
                <c:pt idx="23">
                  <c:v>28.07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F6-4105-8CB5-A5B8A1106E0D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Достатній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Аркуш1!$A$2:$A$25</c:f>
              <c:strCache>
                <c:ptCount val="24"/>
                <c:pt idx="0">
                  <c:v>Горностаївський район</c:v>
                </c:pt>
                <c:pt idx="1">
                  <c:v>Чаплинський район</c:v>
                </c:pt>
                <c:pt idx="2">
                  <c:v>Нижньосірогозький район</c:v>
                </c:pt>
                <c:pt idx="3">
                  <c:v>Іванівський район</c:v>
                </c:pt>
                <c:pt idx="4">
                  <c:v>Голопристанський район</c:v>
                </c:pt>
                <c:pt idx="5">
                  <c:v>Олешківський район</c:v>
                </c:pt>
                <c:pt idx="6">
                  <c:v>Скадовський район</c:v>
                </c:pt>
                <c:pt idx="7">
                  <c:v>Бериславський район</c:v>
                </c:pt>
                <c:pt idx="8">
                  <c:v>Каланчацький район</c:v>
                </c:pt>
                <c:pt idx="9">
                  <c:v>Верхньорогачицький район</c:v>
                </c:pt>
                <c:pt idx="10">
                  <c:v>Каховський район</c:v>
                </c:pt>
                <c:pt idx="11">
                  <c:v>Новотроїцький район</c:v>
                </c:pt>
                <c:pt idx="12">
                  <c:v>м. Гола Пристань</c:v>
                </c:pt>
                <c:pt idx="13">
                  <c:v>Високопільський район</c:v>
                </c:pt>
                <c:pt idx="14">
                  <c:v>Великоолександрівський район</c:v>
                </c:pt>
                <c:pt idx="15">
                  <c:v>Білозерський район</c:v>
                </c:pt>
                <c:pt idx="16">
                  <c:v>Херсонська область</c:v>
                </c:pt>
                <c:pt idx="17">
                  <c:v>Великолепетиський район</c:v>
                </c:pt>
                <c:pt idx="18">
                  <c:v>Нововоронцовський район</c:v>
                </c:pt>
                <c:pt idx="19">
                  <c:v>Генічеський район</c:v>
                </c:pt>
                <c:pt idx="20">
                  <c:v>Україна</c:v>
                </c:pt>
                <c:pt idx="21">
                  <c:v>м. Нова Каховка</c:v>
                </c:pt>
                <c:pt idx="22">
                  <c:v>м. Херсон</c:v>
                </c:pt>
                <c:pt idx="23">
                  <c:v>м. Каховка</c:v>
                </c:pt>
              </c:strCache>
            </c:strRef>
          </c:cat>
          <c:val>
            <c:numRef>
              <c:f>Аркуш1!$D$2:$D$25</c:f>
              <c:numCache>
                <c:formatCode>0.00</c:formatCode>
                <c:ptCount val="24"/>
                <c:pt idx="0">
                  <c:v>30.19</c:v>
                </c:pt>
                <c:pt idx="1">
                  <c:v>27.37</c:v>
                </c:pt>
                <c:pt idx="2">
                  <c:v>14.43</c:v>
                </c:pt>
                <c:pt idx="3">
                  <c:v>29.87</c:v>
                </c:pt>
                <c:pt idx="4">
                  <c:v>24.53</c:v>
                </c:pt>
                <c:pt idx="5">
                  <c:v>29.25</c:v>
                </c:pt>
                <c:pt idx="6">
                  <c:v>26.28</c:v>
                </c:pt>
                <c:pt idx="7">
                  <c:v>30.19</c:v>
                </c:pt>
                <c:pt idx="8">
                  <c:v>28.08</c:v>
                </c:pt>
                <c:pt idx="9">
                  <c:v>25.42</c:v>
                </c:pt>
                <c:pt idx="10">
                  <c:v>34.31</c:v>
                </c:pt>
                <c:pt idx="11">
                  <c:v>25.23</c:v>
                </c:pt>
                <c:pt idx="12">
                  <c:v>30.77</c:v>
                </c:pt>
                <c:pt idx="13">
                  <c:v>33.33</c:v>
                </c:pt>
                <c:pt idx="14">
                  <c:v>23.4</c:v>
                </c:pt>
                <c:pt idx="15">
                  <c:v>32.17</c:v>
                </c:pt>
                <c:pt idx="16">
                  <c:v>33.450000000000003</c:v>
                </c:pt>
                <c:pt idx="17">
                  <c:v>28.38</c:v>
                </c:pt>
                <c:pt idx="18">
                  <c:v>29.55</c:v>
                </c:pt>
                <c:pt idx="19">
                  <c:v>34.28</c:v>
                </c:pt>
                <c:pt idx="20">
                  <c:v>37.43</c:v>
                </c:pt>
                <c:pt idx="21">
                  <c:v>40.799999999999997</c:v>
                </c:pt>
                <c:pt idx="22">
                  <c:v>40.86</c:v>
                </c:pt>
                <c:pt idx="23">
                  <c:v>35.67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F6-4105-8CB5-A5B8A1106E0D}"/>
            </c:ext>
          </c:extLst>
        </c:ser>
        <c:ser>
          <c:idx val="3"/>
          <c:order val="3"/>
          <c:tx>
            <c:strRef>
              <c:f>Аркуш1!$E$1</c:f>
              <c:strCache>
                <c:ptCount val="1"/>
                <c:pt idx="0">
                  <c:v>Високий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Аркуш1!$A$2:$A$25</c:f>
              <c:strCache>
                <c:ptCount val="24"/>
                <c:pt idx="0">
                  <c:v>Горностаївський район</c:v>
                </c:pt>
                <c:pt idx="1">
                  <c:v>Чаплинський район</c:v>
                </c:pt>
                <c:pt idx="2">
                  <c:v>Нижньосірогозький район</c:v>
                </c:pt>
                <c:pt idx="3">
                  <c:v>Іванівський район</c:v>
                </c:pt>
                <c:pt idx="4">
                  <c:v>Голопристанський район</c:v>
                </c:pt>
                <c:pt idx="5">
                  <c:v>Олешківський район</c:v>
                </c:pt>
                <c:pt idx="6">
                  <c:v>Скадовський район</c:v>
                </c:pt>
                <c:pt idx="7">
                  <c:v>Бериславський район</c:v>
                </c:pt>
                <c:pt idx="8">
                  <c:v>Каланчацький район</c:v>
                </c:pt>
                <c:pt idx="9">
                  <c:v>Верхньорогачицький район</c:v>
                </c:pt>
                <c:pt idx="10">
                  <c:v>Каховський район</c:v>
                </c:pt>
                <c:pt idx="11">
                  <c:v>Новотроїцький район</c:v>
                </c:pt>
                <c:pt idx="12">
                  <c:v>м. Гола Пристань</c:v>
                </c:pt>
                <c:pt idx="13">
                  <c:v>Високопільський район</c:v>
                </c:pt>
                <c:pt idx="14">
                  <c:v>Великоолександрівський район</c:v>
                </c:pt>
                <c:pt idx="15">
                  <c:v>Білозерський район</c:v>
                </c:pt>
                <c:pt idx="16">
                  <c:v>Херсонська область</c:v>
                </c:pt>
                <c:pt idx="17">
                  <c:v>Великолепетиський район</c:v>
                </c:pt>
                <c:pt idx="18">
                  <c:v>Нововоронцовський район</c:v>
                </c:pt>
                <c:pt idx="19">
                  <c:v>Генічеський район</c:v>
                </c:pt>
                <c:pt idx="20">
                  <c:v>Україна</c:v>
                </c:pt>
                <c:pt idx="21">
                  <c:v>м. Нова Каховка</c:v>
                </c:pt>
                <c:pt idx="22">
                  <c:v>м. Херсон</c:v>
                </c:pt>
                <c:pt idx="23">
                  <c:v>м. Каховка</c:v>
                </c:pt>
              </c:strCache>
            </c:strRef>
          </c:cat>
          <c:val>
            <c:numRef>
              <c:f>Аркуш1!$E$2:$E$25</c:f>
              <c:numCache>
                <c:formatCode>0.00</c:formatCode>
                <c:ptCount val="24"/>
                <c:pt idx="0">
                  <c:v>6.6</c:v>
                </c:pt>
                <c:pt idx="1">
                  <c:v>8.3800000000000008</c:v>
                </c:pt>
                <c:pt idx="2">
                  <c:v>2.06</c:v>
                </c:pt>
                <c:pt idx="3">
                  <c:v>9.09</c:v>
                </c:pt>
                <c:pt idx="4">
                  <c:v>5.28</c:v>
                </c:pt>
                <c:pt idx="5">
                  <c:v>7.52</c:v>
                </c:pt>
                <c:pt idx="6">
                  <c:v>9.49</c:v>
                </c:pt>
                <c:pt idx="7">
                  <c:v>12.26</c:v>
                </c:pt>
                <c:pt idx="8">
                  <c:v>4.1100000000000003</c:v>
                </c:pt>
                <c:pt idx="9">
                  <c:v>11.86</c:v>
                </c:pt>
                <c:pt idx="10">
                  <c:v>10.220000000000001</c:v>
                </c:pt>
                <c:pt idx="11">
                  <c:v>7.21</c:v>
                </c:pt>
                <c:pt idx="12">
                  <c:v>11.54</c:v>
                </c:pt>
                <c:pt idx="13">
                  <c:v>5.33</c:v>
                </c:pt>
                <c:pt idx="14">
                  <c:v>6.38</c:v>
                </c:pt>
                <c:pt idx="15">
                  <c:v>9.24</c:v>
                </c:pt>
                <c:pt idx="16">
                  <c:v>15.39</c:v>
                </c:pt>
                <c:pt idx="17">
                  <c:v>8.11</c:v>
                </c:pt>
                <c:pt idx="18">
                  <c:v>11.36</c:v>
                </c:pt>
                <c:pt idx="19">
                  <c:v>7.86</c:v>
                </c:pt>
                <c:pt idx="20">
                  <c:v>21.49</c:v>
                </c:pt>
                <c:pt idx="21">
                  <c:v>18.8</c:v>
                </c:pt>
                <c:pt idx="22">
                  <c:v>26.37</c:v>
                </c:pt>
                <c:pt idx="23">
                  <c:v>32.75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F6-4105-8CB5-A5B8A1106E0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75340288"/>
        <c:axId val="275366656"/>
      </c:barChart>
      <c:catAx>
        <c:axId val="275340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5366656"/>
        <c:crosses val="autoZero"/>
        <c:auto val="1"/>
        <c:lblAlgn val="ctr"/>
        <c:lblOffset val="100"/>
        <c:noMultiLvlLbl val="0"/>
      </c:catAx>
      <c:valAx>
        <c:axId val="275366656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7534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Початковий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Аркуш1!$A$2:$A$25</c:f>
              <c:strCache>
                <c:ptCount val="24"/>
                <c:pt idx="0">
                  <c:v>Горностаївський район</c:v>
                </c:pt>
                <c:pt idx="1">
                  <c:v>Іванівський район</c:v>
                </c:pt>
                <c:pt idx="2">
                  <c:v>Великоолександрівський район</c:v>
                </c:pt>
                <c:pt idx="3">
                  <c:v>Олешківський район</c:v>
                </c:pt>
                <c:pt idx="4">
                  <c:v>Голопристанський район</c:v>
                </c:pt>
                <c:pt idx="5">
                  <c:v>Білозерський район</c:v>
                </c:pt>
                <c:pt idx="6">
                  <c:v>Скадовський район</c:v>
                </c:pt>
                <c:pt idx="7">
                  <c:v>Нижньосірогозький район</c:v>
                </c:pt>
                <c:pt idx="8">
                  <c:v>Новотроїцький район</c:v>
                </c:pt>
                <c:pt idx="9">
                  <c:v>Каховський район</c:v>
                </c:pt>
                <c:pt idx="10">
                  <c:v>Верхньорогачицький район</c:v>
                </c:pt>
                <c:pt idx="11">
                  <c:v>Високопільський район</c:v>
                </c:pt>
                <c:pt idx="12">
                  <c:v>Херсонська область</c:v>
                </c:pt>
                <c:pt idx="13">
                  <c:v>Каланчацький район</c:v>
                </c:pt>
                <c:pt idx="14">
                  <c:v>Україна</c:v>
                </c:pt>
                <c:pt idx="15">
                  <c:v>Чаплинський район</c:v>
                </c:pt>
                <c:pt idx="16">
                  <c:v>Бериславський район</c:v>
                </c:pt>
                <c:pt idx="17">
                  <c:v>Нововоронцовський район</c:v>
                </c:pt>
                <c:pt idx="18">
                  <c:v>Великолепетиський район</c:v>
                </c:pt>
                <c:pt idx="19">
                  <c:v>м. Херсон</c:v>
                </c:pt>
                <c:pt idx="20">
                  <c:v>Генічеський район</c:v>
                </c:pt>
                <c:pt idx="21">
                  <c:v>м. Каховка</c:v>
                </c:pt>
                <c:pt idx="22">
                  <c:v>м. Нова Каховка</c:v>
                </c:pt>
                <c:pt idx="23">
                  <c:v>м. Гола Пристань</c:v>
                </c:pt>
              </c:strCache>
            </c:strRef>
          </c:cat>
          <c:val>
            <c:numRef>
              <c:f>Аркуш1!$B$2:$B$25</c:f>
              <c:numCache>
                <c:formatCode>General</c:formatCode>
                <c:ptCount val="24"/>
                <c:pt idx="0">
                  <c:v>11.49</c:v>
                </c:pt>
                <c:pt idx="1">
                  <c:v>11.43</c:v>
                </c:pt>
                <c:pt idx="2">
                  <c:v>10.28</c:v>
                </c:pt>
                <c:pt idx="3">
                  <c:v>9.19</c:v>
                </c:pt>
                <c:pt idx="4">
                  <c:v>9.09</c:v>
                </c:pt>
                <c:pt idx="5">
                  <c:v>8.3699999999999992</c:v>
                </c:pt>
                <c:pt idx="6">
                  <c:v>8.33</c:v>
                </c:pt>
                <c:pt idx="7">
                  <c:v>7.78</c:v>
                </c:pt>
                <c:pt idx="8">
                  <c:v>7.45</c:v>
                </c:pt>
                <c:pt idx="9" formatCode="0.00">
                  <c:v>7.21</c:v>
                </c:pt>
                <c:pt idx="10">
                  <c:v>6.38</c:v>
                </c:pt>
                <c:pt idx="11">
                  <c:v>5.97</c:v>
                </c:pt>
                <c:pt idx="12">
                  <c:v>5.95</c:v>
                </c:pt>
                <c:pt idx="13">
                  <c:v>5.58</c:v>
                </c:pt>
                <c:pt idx="14">
                  <c:v>5.58</c:v>
                </c:pt>
                <c:pt idx="15">
                  <c:v>5.44</c:v>
                </c:pt>
                <c:pt idx="16">
                  <c:v>5.0599999999999996</c:v>
                </c:pt>
                <c:pt idx="17">
                  <c:v>5.05</c:v>
                </c:pt>
                <c:pt idx="18">
                  <c:v>4.92</c:v>
                </c:pt>
                <c:pt idx="19">
                  <c:v>4.1399999999999997</c:v>
                </c:pt>
                <c:pt idx="20">
                  <c:v>3.11</c:v>
                </c:pt>
                <c:pt idx="21">
                  <c:v>2.56</c:v>
                </c:pt>
                <c:pt idx="22">
                  <c:v>2.2599999999999998</c:v>
                </c:pt>
                <c:pt idx="23">
                  <c:v>2.11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B9-4145-A925-3DC7ED778253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Середній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Аркуш1!$A$2:$A$25</c:f>
              <c:strCache>
                <c:ptCount val="24"/>
                <c:pt idx="0">
                  <c:v>Горностаївський район</c:v>
                </c:pt>
                <c:pt idx="1">
                  <c:v>Іванівський район</c:v>
                </c:pt>
                <c:pt idx="2">
                  <c:v>Великоолександрівський район</c:v>
                </c:pt>
                <c:pt idx="3">
                  <c:v>Олешківський район</c:v>
                </c:pt>
                <c:pt idx="4">
                  <c:v>Голопристанський район</c:v>
                </c:pt>
                <c:pt idx="5">
                  <c:v>Білозерський район</c:v>
                </c:pt>
                <c:pt idx="6">
                  <c:v>Скадовський район</c:v>
                </c:pt>
                <c:pt idx="7">
                  <c:v>Нижньосірогозький район</c:v>
                </c:pt>
                <c:pt idx="8">
                  <c:v>Новотроїцький район</c:v>
                </c:pt>
                <c:pt idx="9">
                  <c:v>Каховський район</c:v>
                </c:pt>
                <c:pt idx="10">
                  <c:v>Верхньорогачицький район</c:v>
                </c:pt>
                <c:pt idx="11">
                  <c:v>Високопільський район</c:v>
                </c:pt>
                <c:pt idx="12">
                  <c:v>Херсонська область</c:v>
                </c:pt>
                <c:pt idx="13">
                  <c:v>Каланчацький район</c:v>
                </c:pt>
                <c:pt idx="14">
                  <c:v>Україна</c:v>
                </c:pt>
                <c:pt idx="15">
                  <c:v>Чаплинський район</c:v>
                </c:pt>
                <c:pt idx="16">
                  <c:v>Бериславський район</c:v>
                </c:pt>
                <c:pt idx="17">
                  <c:v>Нововоронцовський район</c:v>
                </c:pt>
                <c:pt idx="18">
                  <c:v>Великолепетиський район</c:v>
                </c:pt>
                <c:pt idx="19">
                  <c:v>м. Херсон</c:v>
                </c:pt>
                <c:pt idx="20">
                  <c:v>Генічеський район</c:v>
                </c:pt>
                <c:pt idx="21">
                  <c:v>м. Каховка</c:v>
                </c:pt>
                <c:pt idx="22">
                  <c:v>м. Нова Каховка</c:v>
                </c:pt>
                <c:pt idx="23">
                  <c:v>м. Гола Пристань</c:v>
                </c:pt>
              </c:strCache>
            </c:strRef>
          </c:cat>
          <c:val>
            <c:numRef>
              <c:f>Аркуш1!$C$2:$C$25</c:f>
              <c:numCache>
                <c:formatCode>General</c:formatCode>
                <c:ptCount val="24"/>
                <c:pt idx="0">
                  <c:v>72.41</c:v>
                </c:pt>
                <c:pt idx="1">
                  <c:v>65.709999999999994</c:v>
                </c:pt>
                <c:pt idx="2">
                  <c:v>60.75</c:v>
                </c:pt>
                <c:pt idx="3">
                  <c:v>69.260000000000005</c:v>
                </c:pt>
                <c:pt idx="4">
                  <c:v>74.09</c:v>
                </c:pt>
                <c:pt idx="5">
                  <c:v>69.459999999999994</c:v>
                </c:pt>
                <c:pt idx="6">
                  <c:v>66.23</c:v>
                </c:pt>
                <c:pt idx="7">
                  <c:v>76.67</c:v>
                </c:pt>
                <c:pt idx="8">
                  <c:v>72.34</c:v>
                </c:pt>
                <c:pt idx="9" formatCode="0.00">
                  <c:v>64.86</c:v>
                </c:pt>
                <c:pt idx="10">
                  <c:v>74.47</c:v>
                </c:pt>
                <c:pt idx="11" formatCode="0.00">
                  <c:v>62.69</c:v>
                </c:pt>
                <c:pt idx="12">
                  <c:v>62.97</c:v>
                </c:pt>
                <c:pt idx="13">
                  <c:v>73.53</c:v>
                </c:pt>
                <c:pt idx="14">
                  <c:v>55.27</c:v>
                </c:pt>
                <c:pt idx="15">
                  <c:v>69.39</c:v>
                </c:pt>
                <c:pt idx="16">
                  <c:v>71.52</c:v>
                </c:pt>
                <c:pt idx="17">
                  <c:v>55.56</c:v>
                </c:pt>
                <c:pt idx="18">
                  <c:v>75.41</c:v>
                </c:pt>
                <c:pt idx="19">
                  <c:v>53.29</c:v>
                </c:pt>
                <c:pt idx="20">
                  <c:v>60.7</c:v>
                </c:pt>
                <c:pt idx="21">
                  <c:v>57.26</c:v>
                </c:pt>
                <c:pt idx="22">
                  <c:v>55.93</c:v>
                </c:pt>
                <c:pt idx="23">
                  <c:v>57.89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B9-4145-A925-3DC7ED778253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Достатній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Аркуш1!$A$2:$A$25</c:f>
              <c:strCache>
                <c:ptCount val="24"/>
                <c:pt idx="0">
                  <c:v>Горностаївський район</c:v>
                </c:pt>
                <c:pt idx="1">
                  <c:v>Іванівський район</c:v>
                </c:pt>
                <c:pt idx="2">
                  <c:v>Великоолександрівський район</c:v>
                </c:pt>
                <c:pt idx="3">
                  <c:v>Олешківський район</c:v>
                </c:pt>
                <c:pt idx="4">
                  <c:v>Голопристанський район</c:v>
                </c:pt>
                <c:pt idx="5">
                  <c:v>Білозерський район</c:v>
                </c:pt>
                <c:pt idx="6">
                  <c:v>Скадовський район</c:v>
                </c:pt>
                <c:pt idx="7">
                  <c:v>Нижньосірогозький район</c:v>
                </c:pt>
                <c:pt idx="8">
                  <c:v>Новотроїцький район</c:v>
                </c:pt>
                <c:pt idx="9">
                  <c:v>Каховський район</c:v>
                </c:pt>
                <c:pt idx="10">
                  <c:v>Верхньорогачицький район</c:v>
                </c:pt>
                <c:pt idx="11">
                  <c:v>Високопільський район</c:v>
                </c:pt>
                <c:pt idx="12">
                  <c:v>Херсонська область</c:v>
                </c:pt>
                <c:pt idx="13">
                  <c:v>Каланчацький район</c:v>
                </c:pt>
                <c:pt idx="14">
                  <c:v>Україна</c:v>
                </c:pt>
                <c:pt idx="15">
                  <c:v>Чаплинський район</c:v>
                </c:pt>
                <c:pt idx="16">
                  <c:v>Бериславський район</c:v>
                </c:pt>
                <c:pt idx="17">
                  <c:v>Нововоронцовський район</c:v>
                </c:pt>
                <c:pt idx="18">
                  <c:v>Великолепетиський район</c:v>
                </c:pt>
                <c:pt idx="19">
                  <c:v>м. Херсон</c:v>
                </c:pt>
                <c:pt idx="20">
                  <c:v>Генічеський район</c:v>
                </c:pt>
                <c:pt idx="21">
                  <c:v>м. Каховка</c:v>
                </c:pt>
                <c:pt idx="22">
                  <c:v>м. Нова Каховка</c:v>
                </c:pt>
                <c:pt idx="23">
                  <c:v>м. Гола Пристань</c:v>
                </c:pt>
              </c:strCache>
            </c:strRef>
          </c:cat>
          <c:val>
            <c:numRef>
              <c:f>Аркуш1!$D$2:$D$25</c:f>
              <c:numCache>
                <c:formatCode>General</c:formatCode>
                <c:ptCount val="24"/>
                <c:pt idx="0">
                  <c:v>16.09</c:v>
                </c:pt>
                <c:pt idx="1">
                  <c:v>20</c:v>
                </c:pt>
                <c:pt idx="2">
                  <c:v>27.1</c:v>
                </c:pt>
                <c:pt idx="3">
                  <c:v>19.079999999999998</c:v>
                </c:pt>
                <c:pt idx="4">
                  <c:v>14.55</c:v>
                </c:pt>
                <c:pt idx="5">
                  <c:v>19.25</c:v>
                </c:pt>
                <c:pt idx="6">
                  <c:v>20.61</c:v>
                </c:pt>
                <c:pt idx="7">
                  <c:v>15.56</c:v>
                </c:pt>
                <c:pt idx="8">
                  <c:v>17.02</c:v>
                </c:pt>
                <c:pt idx="9" formatCode="0.00">
                  <c:v>21.62</c:v>
                </c:pt>
                <c:pt idx="10">
                  <c:v>19.149999999999999</c:v>
                </c:pt>
                <c:pt idx="11">
                  <c:v>29.85</c:v>
                </c:pt>
                <c:pt idx="12">
                  <c:v>24.29</c:v>
                </c:pt>
                <c:pt idx="13">
                  <c:v>15.69</c:v>
                </c:pt>
                <c:pt idx="14">
                  <c:v>28.51</c:v>
                </c:pt>
                <c:pt idx="15">
                  <c:v>19.05</c:v>
                </c:pt>
                <c:pt idx="16">
                  <c:v>19.62</c:v>
                </c:pt>
                <c:pt idx="17">
                  <c:v>31.31</c:v>
                </c:pt>
                <c:pt idx="18" formatCode="0.00">
                  <c:v>13.11</c:v>
                </c:pt>
                <c:pt idx="19">
                  <c:v>30.74</c:v>
                </c:pt>
                <c:pt idx="20">
                  <c:v>31.91</c:v>
                </c:pt>
                <c:pt idx="21" formatCode="0.00">
                  <c:v>28.21</c:v>
                </c:pt>
                <c:pt idx="22">
                  <c:v>28.81</c:v>
                </c:pt>
                <c:pt idx="23">
                  <c:v>26.32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B9-4145-A925-3DC7ED778253}"/>
            </c:ext>
          </c:extLst>
        </c:ser>
        <c:ser>
          <c:idx val="3"/>
          <c:order val="3"/>
          <c:tx>
            <c:strRef>
              <c:f>Аркуш1!$E$1</c:f>
              <c:strCache>
                <c:ptCount val="1"/>
                <c:pt idx="0">
                  <c:v>Високий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Аркуш1!$A$2:$A$25</c:f>
              <c:strCache>
                <c:ptCount val="24"/>
                <c:pt idx="0">
                  <c:v>Горностаївський район</c:v>
                </c:pt>
                <c:pt idx="1">
                  <c:v>Іванівський район</c:v>
                </c:pt>
                <c:pt idx="2">
                  <c:v>Великоолександрівський район</c:v>
                </c:pt>
                <c:pt idx="3">
                  <c:v>Олешківський район</c:v>
                </c:pt>
                <c:pt idx="4">
                  <c:v>Голопристанський район</c:v>
                </c:pt>
                <c:pt idx="5">
                  <c:v>Білозерський район</c:v>
                </c:pt>
                <c:pt idx="6">
                  <c:v>Скадовський район</c:v>
                </c:pt>
                <c:pt idx="7">
                  <c:v>Нижньосірогозький район</c:v>
                </c:pt>
                <c:pt idx="8">
                  <c:v>Новотроїцький район</c:v>
                </c:pt>
                <c:pt idx="9">
                  <c:v>Каховський район</c:v>
                </c:pt>
                <c:pt idx="10">
                  <c:v>Верхньорогачицький район</c:v>
                </c:pt>
                <c:pt idx="11">
                  <c:v>Високопільський район</c:v>
                </c:pt>
                <c:pt idx="12">
                  <c:v>Херсонська область</c:v>
                </c:pt>
                <c:pt idx="13">
                  <c:v>Каланчацький район</c:v>
                </c:pt>
                <c:pt idx="14">
                  <c:v>Україна</c:v>
                </c:pt>
                <c:pt idx="15">
                  <c:v>Чаплинський район</c:v>
                </c:pt>
                <c:pt idx="16">
                  <c:v>Бериславський район</c:v>
                </c:pt>
                <c:pt idx="17">
                  <c:v>Нововоронцовський район</c:v>
                </c:pt>
                <c:pt idx="18">
                  <c:v>Великолепетиський район</c:v>
                </c:pt>
                <c:pt idx="19">
                  <c:v>м. Херсон</c:v>
                </c:pt>
                <c:pt idx="20">
                  <c:v>Генічеський район</c:v>
                </c:pt>
                <c:pt idx="21">
                  <c:v>м. Каховка</c:v>
                </c:pt>
                <c:pt idx="22">
                  <c:v>м. Нова Каховка</c:v>
                </c:pt>
                <c:pt idx="23">
                  <c:v>м. Гола Пристань</c:v>
                </c:pt>
              </c:strCache>
            </c:strRef>
          </c:cat>
          <c:val>
            <c:numRef>
              <c:f>Аркуш1!$E$2:$E$25</c:f>
              <c:numCache>
                <c:formatCode>0.00</c:formatCode>
                <c:ptCount val="24"/>
                <c:pt idx="1">
                  <c:v>2.86</c:v>
                </c:pt>
                <c:pt idx="2">
                  <c:v>1.87</c:v>
                </c:pt>
                <c:pt idx="3" formatCode="General">
                  <c:v>2.4700000000000002</c:v>
                </c:pt>
                <c:pt idx="4" formatCode="General">
                  <c:v>2.27</c:v>
                </c:pt>
                <c:pt idx="5" formatCode="General">
                  <c:v>2.93</c:v>
                </c:pt>
                <c:pt idx="6" formatCode="General">
                  <c:v>4.82</c:v>
                </c:pt>
                <c:pt idx="8" formatCode="General">
                  <c:v>3.19</c:v>
                </c:pt>
                <c:pt idx="9">
                  <c:v>6.31</c:v>
                </c:pt>
                <c:pt idx="11" formatCode="General">
                  <c:v>1.49</c:v>
                </c:pt>
                <c:pt idx="12" formatCode="General">
                  <c:v>6.8</c:v>
                </c:pt>
                <c:pt idx="13" formatCode="General">
                  <c:v>4.9000000000000004</c:v>
                </c:pt>
                <c:pt idx="14" formatCode="General">
                  <c:v>10.64</c:v>
                </c:pt>
                <c:pt idx="15" formatCode="General">
                  <c:v>6.12</c:v>
                </c:pt>
                <c:pt idx="16" formatCode="General">
                  <c:v>3.8</c:v>
                </c:pt>
                <c:pt idx="17" formatCode="General">
                  <c:v>8.08</c:v>
                </c:pt>
                <c:pt idx="18">
                  <c:v>6.56</c:v>
                </c:pt>
                <c:pt idx="19" formatCode="General">
                  <c:v>11.82</c:v>
                </c:pt>
                <c:pt idx="20" formatCode="General">
                  <c:v>4.28</c:v>
                </c:pt>
                <c:pt idx="21" formatCode="General">
                  <c:v>11.97</c:v>
                </c:pt>
                <c:pt idx="22" formatCode="General">
                  <c:v>12.99</c:v>
                </c:pt>
                <c:pt idx="23" formatCode="General">
                  <c:v>13.68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B9-4145-A925-3DC7ED77825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75688064"/>
        <c:axId val="275702144"/>
      </c:barChart>
      <c:catAx>
        <c:axId val="275688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5702144"/>
        <c:crosses val="autoZero"/>
        <c:auto val="1"/>
        <c:lblAlgn val="ctr"/>
        <c:lblOffset val="100"/>
        <c:noMultiLvlLbl val="0"/>
      </c:catAx>
      <c:valAx>
        <c:axId val="275702144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7568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Початковий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Аркуш1!$A$2:$A$25</c:f>
              <c:strCache>
                <c:ptCount val="24"/>
                <c:pt idx="0">
                  <c:v>Херсонська область</c:v>
                </c:pt>
                <c:pt idx="1">
                  <c:v>Нижньосірогозький район</c:v>
                </c:pt>
                <c:pt idx="2">
                  <c:v>Високопільський район</c:v>
                </c:pt>
                <c:pt idx="3">
                  <c:v>Олешківський район</c:v>
                </c:pt>
                <c:pt idx="4">
                  <c:v>Великолепетиський район</c:v>
                </c:pt>
                <c:pt idx="5">
                  <c:v>Новотроїцький район</c:v>
                </c:pt>
                <c:pt idx="6">
                  <c:v>м. Каховка</c:v>
                </c:pt>
                <c:pt idx="7">
                  <c:v>м. Гола Пристань</c:v>
                </c:pt>
                <c:pt idx="8">
                  <c:v>м. Нова Каховка</c:v>
                </c:pt>
                <c:pt idx="9">
                  <c:v>Бериславський район</c:v>
                </c:pt>
                <c:pt idx="10">
                  <c:v>Україна</c:v>
                </c:pt>
                <c:pt idx="11">
                  <c:v>Генічеський район</c:v>
                </c:pt>
                <c:pt idx="12">
                  <c:v>Скадовський район</c:v>
                </c:pt>
                <c:pt idx="13">
                  <c:v>Голопристанський район</c:v>
                </c:pt>
                <c:pt idx="14">
                  <c:v>Великоолександрівський район</c:v>
                </c:pt>
                <c:pt idx="15">
                  <c:v>Нововоронцовський район</c:v>
                </c:pt>
                <c:pt idx="16">
                  <c:v>Горностаївський район</c:v>
                </c:pt>
                <c:pt idx="17">
                  <c:v>Іванівський район</c:v>
                </c:pt>
                <c:pt idx="18">
                  <c:v>Каланчацький район</c:v>
                </c:pt>
                <c:pt idx="19">
                  <c:v>Каховський район</c:v>
                </c:pt>
                <c:pt idx="20">
                  <c:v>Верхньорогачицький район</c:v>
                </c:pt>
                <c:pt idx="21">
                  <c:v>м. Херсон</c:v>
                </c:pt>
                <c:pt idx="22">
                  <c:v>Чаплинський район</c:v>
                </c:pt>
                <c:pt idx="23">
                  <c:v>Білозерський район</c:v>
                </c:pt>
              </c:strCache>
            </c:strRef>
          </c:cat>
          <c:val>
            <c:numRef>
              <c:f>Аркуш1!$B$2:$B$25</c:f>
              <c:numCache>
                <c:formatCode>General</c:formatCode>
                <c:ptCount val="24"/>
                <c:pt idx="0">
                  <c:v>32.89</c:v>
                </c:pt>
                <c:pt idx="1">
                  <c:v>32.5</c:v>
                </c:pt>
                <c:pt idx="2">
                  <c:v>31.87</c:v>
                </c:pt>
                <c:pt idx="3">
                  <c:v>25.61</c:v>
                </c:pt>
                <c:pt idx="4">
                  <c:v>25.2</c:v>
                </c:pt>
                <c:pt idx="5">
                  <c:v>25</c:v>
                </c:pt>
                <c:pt idx="6">
                  <c:v>25</c:v>
                </c:pt>
                <c:pt idx="7" formatCode="0.00">
                  <c:v>23.81</c:v>
                </c:pt>
                <c:pt idx="8">
                  <c:v>22.86</c:v>
                </c:pt>
                <c:pt idx="9">
                  <c:v>22.45</c:v>
                </c:pt>
                <c:pt idx="10">
                  <c:v>20.75</c:v>
                </c:pt>
                <c:pt idx="11">
                  <c:v>20.45</c:v>
                </c:pt>
                <c:pt idx="12">
                  <c:v>20.29</c:v>
                </c:pt>
                <c:pt idx="13">
                  <c:v>19.149999999999999</c:v>
                </c:pt>
                <c:pt idx="14">
                  <c:v>17.89</c:v>
                </c:pt>
                <c:pt idx="15" formatCode="0.00">
                  <c:v>16.670000000000002</c:v>
                </c:pt>
                <c:pt idx="16">
                  <c:v>14.75</c:v>
                </c:pt>
                <c:pt idx="17">
                  <c:v>11.11</c:v>
                </c:pt>
                <c:pt idx="18">
                  <c:v>9.4</c:v>
                </c:pt>
                <c:pt idx="19">
                  <c:v>6.45</c:v>
                </c:pt>
                <c:pt idx="20">
                  <c:v>6.38</c:v>
                </c:pt>
                <c:pt idx="21">
                  <c:v>5.26</c:v>
                </c:pt>
                <c:pt idx="22">
                  <c:v>4.71</c:v>
                </c:pt>
                <c:pt idx="23">
                  <c:v>1.59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CE-4C10-80DE-00716910ACB3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Середній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Аркуш1!$A$2:$A$25</c:f>
              <c:strCache>
                <c:ptCount val="24"/>
                <c:pt idx="0">
                  <c:v>Херсонська область</c:v>
                </c:pt>
                <c:pt idx="1">
                  <c:v>Нижньосірогозький район</c:v>
                </c:pt>
                <c:pt idx="2">
                  <c:v>Високопільський район</c:v>
                </c:pt>
                <c:pt idx="3">
                  <c:v>Олешківський район</c:v>
                </c:pt>
                <c:pt idx="4">
                  <c:v>Великолепетиський район</c:v>
                </c:pt>
                <c:pt idx="5">
                  <c:v>Новотроїцький район</c:v>
                </c:pt>
                <c:pt idx="6">
                  <c:v>м. Каховка</c:v>
                </c:pt>
                <c:pt idx="7">
                  <c:v>м. Гола Пристань</c:v>
                </c:pt>
                <c:pt idx="8">
                  <c:v>м. Нова Каховка</c:v>
                </c:pt>
                <c:pt idx="9">
                  <c:v>Бериславський район</c:v>
                </c:pt>
                <c:pt idx="10">
                  <c:v>Україна</c:v>
                </c:pt>
                <c:pt idx="11">
                  <c:v>Генічеський район</c:v>
                </c:pt>
                <c:pt idx="12">
                  <c:v>Скадовський район</c:v>
                </c:pt>
                <c:pt idx="13">
                  <c:v>Голопристанський район</c:v>
                </c:pt>
                <c:pt idx="14">
                  <c:v>Великоолександрівський район</c:v>
                </c:pt>
                <c:pt idx="15">
                  <c:v>Нововоронцовський район</c:v>
                </c:pt>
                <c:pt idx="16">
                  <c:v>Горностаївський район</c:v>
                </c:pt>
                <c:pt idx="17">
                  <c:v>Іванівський район</c:v>
                </c:pt>
                <c:pt idx="18">
                  <c:v>Каланчацький район</c:v>
                </c:pt>
                <c:pt idx="19">
                  <c:v>Каховський район</c:v>
                </c:pt>
                <c:pt idx="20">
                  <c:v>Верхньорогачицький район</c:v>
                </c:pt>
                <c:pt idx="21">
                  <c:v>м. Херсон</c:v>
                </c:pt>
                <c:pt idx="22">
                  <c:v>Чаплинський район</c:v>
                </c:pt>
                <c:pt idx="23">
                  <c:v>Білозерський район</c:v>
                </c:pt>
              </c:strCache>
            </c:strRef>
          </c:cat>
          <c:val>
            <c:numRef>
              <c:f>Аркуш1!$C$2:$C$25</c:f>
              <c:numCache>
                <c:formatCode>0.00</c:formatCode>
                <c:ptCount val="24"/>
                <c:pt idx="0" formatCode="General">
                  <c:v>56.58</c:v>
                </c:pt>
                <c:pt idx="1">
                  <c:v>60</c:v>
                </c:pt>
                <c:pt idx="2">
                  <c:v>56.04</c:v>
                </c:pt>
                <c:pt idx="3" formatCode="General">
                  <c:v>41.46</c:v>
                </c:pt>
                <c:pt idx="4" formatCode="General">
                  <c:v>56.1</c:v>
                </c:pt>
                <c:pt idx="5" formatCode="General">
                  <c:v>37.5</c:v>
                </c:pt>
                <c:pt idx="6" formatCode="General">
                  <c:v>53.57</c:v>
                </c:pt>
                <c:pt idx="7">
                  <c:v>52.38</c:v>
                </c:pt>
                <c:pt idx="8" formatCode="General">
                  <c:v>62.86</c:v>
                </c:pt>
                <c:pt idx="9" formatCode="General">
                  <c:v>53.06</c:v>
                </c:pt>
                <c:pt idx="10" formatCode="General">
                  <c:v>60.38</c:v>
                </c:pt>
                <c:pt idx="11" formatCode="General">
                  <c:v>59.09</c:v>
                </c:pt>
                <c:pt idx="12" formatCode="General">
                  <c:v>43.48</c:v>
                </c:pt>
                <c:pt idx="13" formatCode="General">
                  <c:v>53.19</c:v>
                </c:pt>
                <c:pt idx="14" formatCode="General">
                  <c:v>53.66</c:v>
                </c:pt>
                <c:pt idx="15" formatCode="General">
                  <c:v>72.22</c:v>
                </c:pt>
                <c:pt idx="16" formatCode="General">
                  <c:v>46.45</c:v>
                </c:pt>
                <c:pt idx="17" formatCode="General">
                  <c:v>66.67</c:v>
                </c:pt>
                <c:pt idx="18" formatCode="General">
                  <c:v>41.47</c:v>
                </c:pt>
                <c:pt idx="19" formatCode="General">
                  <c:v>38.71</c:v>
                </c:pt>
                <c:pt idx="20" formatCode="General">
                  <c:v>35.96</c:v>
                </c:pt>
                <c:pt idx="21" formatCode="General">
                  <c:v>68.42</c:v>
                </c:pt>
                <c:pt idx="22" formatCode="General">
                  <c:v>60</c:v>
                </c:pt>
                <c:pt idx="23" formatCode="General">
                  <c:v>44.44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2CE-4C10-80DE-00716910ACB3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Достатній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spPr>
                <a:solidFill>
                  <a:schemeClr val="dk1">
                    <a:lumMod val="65000"/>
                    <a:lumOff val="35000"/>
                    <a:alpha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B8B9-4F52-BBFD-A81F1BFF01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Аркуш1!$A$2:$A$25</c:f>
              <c:strCache>
                <c:ptCount val="24"/>
                <c:pt idx="0">
                  <c:v>Херсонська область</c:v>
                </c:pt>
                <c:pt idx="1">
                  <c:v>Нижньосірогозький район</c:v>
                </c:pt>
                <c:pt idx="2">
                  <c:v>Високопільський район</c:v>
                </c:pt>
                <c:pt idx="3">
                  <c:v>Олешківський район</c:v>
                </c:pt>
                <c:pt idx="4">
                  <c:v>Великолепетиський район</c:v>
                </c:pt>
                <c:pt idx="5">
                  <c:v>Новотроїцький район</c:v>
                </c:pt>
                <c:pt idx="6">
                  <c:v>м. Каховка</c:v>
                </c:pt>
                <c:pt idx="7">
                  <c:v>м. Гола Пристань</c:v>
                </c:pt>
                <c:pt idx="8">
                  <c:v>м. Нова Каховка</c:v>
                </c:pt>
                <c:pt idx="9">
                  <c:v>Бериславський район</c:v>
                </c:pt>
                <c:pt idx="10">
                  <c:v>Україна</c:v>
                </c:pt>
                <c:pt idx="11">
                  <c:v>Генічеський район</c:v>
                </c:pt>
                <c:pt idx="12">
                  <c:v>Скадовський район</c:v>
                </c:pt>
                <c:pt idx="13">
                  <c:v>Голопристанський район</c:v>
                </c:pt>
                <c:pt idx="14">
                  <c:v>Великоолександрівський район</c:v>
                </c:pt>
                <c:pt idx="15">
                  <c:v>Нововоронцовський район</c:v>
                </c:pt>
                <c:pt idx="16">
                  <c:v>Горностаївський район</c:v>
                </c:pt>
                <c:pt idx="17">
                  <c:v>Іванівський район</c:v>
                </c:pt>
                <c:pt idx="18">
                  <c:v>Каланчацький район</c:v>
                </c:pt>
                <c:pt idx="19">
                  <c:v>Каховський район</c:v>
                </c:pt>
                <c:pt idx="20">
                  <c:v>Верхньорогачицький район</c:v>
                </c:pt>
                <c:pt idx="21">
                  <c:v>м. Херсон</c:v>
                </c:pt>
                <c:pt idx="22">
                  <c:v>Чаплинський район</c:v>
                </c:pt>
                <c:pt idx="23">
                  <c:v>Білозерський район</c:v>
                </c:pt>
              </c:strCache>
            </c:strRef>
          </c:cat>
          <c:val>
            <c:numRef>
              <c:f>Аркуш1!$D$2:$D$25</c:f>
              <c:numCache>
                <c:formatCode>0.00</c:formatCode>
                <c:ptCount val="24"/>
                <c:pt idx="0">
                  <c:v>7.89</c:v>
                </c:pt>
                <c:pt idx="1">
                  <c:v>7.5</c:v>
                </c:pt>
                <c:pt idx="2" formatCode="General">
                  <c:v>10.99</c:v>
                </c:pt>
                <c:pt idx="3" formatCode="General">
                  <c:v>24.39</c:v>
                </c:pt>
                <c:pt idx="4" formatCode="General">
                  <c:v>14.63</c:v>
                </c:pt>
                <c:pt idx="5" formatCode="General">
                  <c:v>20.83</c:v>
                </c:pt>
                <c:pt idx="6" formatCode="General">
                  <c:v>17.86</c:v>
                </c:pt>
                <c:pt idx="7" formatCode="General">
                  <c:v>23.81</c:v>
                </c:pt>
                <c:pt idx="8" formatCode="General">
                  <c:v>12.86</c:v>
                </c:pt>
                <c:pt idx="9" formatCode="General">
                  <c:v>18.37</c:v>
                </c:pt>
                <c:pt idx="10" formatCode="General">
                  <c:v>16.98</c:v>
                </c:pt>
                <c:pt idx="11" formatCode="General">
                  <c:v>18.18</c:v>
                </c:pt>
                <c:pt idx="12" formatCode="General">
                  <c:v>28.99</c:v>
                </c:pt>
                <c:pt idx="13" formatCode="General">
                  <c:v>17.02</c:v>
                </c:pt>
                <c:pt idx="14" formatCode="General">
                  <c:v>21.95</c:v>
                </c:pt>
                <c:pt idx="15" formatCode="General">
                  <c:v>5.56</c:v>
                </c:pt>
                <c:pt idx="16" formatCode="General">
                  <c:v>25.5</c:v>
                </c:pt>
                <c:pt idx="17" formatCode="General">
                  <c:v>16.670000000000002</c:v>
                </c:pt>
                <c:pt idx="18" formatCode="General">
                  <c:v>30.32</c:v>
                </c:pt>
                <c:pt idx="19" formatCode="General">
                  <c:v>38.71</c:v>
                </c:pt>
                <c:pt idx="20" formatCode="General">
                  <c:v>31.55</c:v>
                </c:pt>
                <c:pt idx="21">
                  <c:v>26.32</c:v>
                </c:pt>
                <c:pt idx="22" formatCode="General">
                  <c:v>25.88</c:v>
                </c:pt>
                <c:pt idx="23" formatCode="General">
                  <c:v>20.87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2CE-4C10-80DE-00716910ACB3}"/>
            </c:ext>
          </c:extLst>
        </c:ser>
        <c:ser>
          <c:idx val="3"/>
          <c:order val="3"/>
          <c:tx>
            <c:strRef>
              <c:f>Аркуш1!$E$1</c:f>
              <c:strCache>
                <c:ptCount val="1"/>
                <c:pt idx="0">
                  <c:v>Високий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Аркуш1!$A$2:$A$25</c:f>
              <c:strCache>
                <c:ptCount val="24"/>
                <c:pt idx="0">
                  <c:v>Херсонська область</c:v>
                </c:pt>
                <c:pt idx="1">
                  <c:v>Нижньосірогозький район</c:v>
                </c:pt>
                <c:pt idx="2">
                  <c:v>Високопільський район</c:v>
                </c:pt>
                <c:pt idx="3">
                  <c:v>Олешківський район</c:v>
                </c:pt>
                <c:pt idx="4">
                  <c:v>Великолепетиський район</c:v>
                </c:pt>
                <c:pt idx="5">
                  <c:v>Новотроїцький район</c:v>
                </c:pt>
                <c:pt idx="6">
                  <c:v>м. Каховка</c:v>
                </c:pt>
                <c:pt idx="7">
                  <c:v>м. Гола Пристань</c:v>
                </c:pt>
                <c:pt idx="8">
                  <c:v>м. Нова Каховка</c:v>
                </c:pt>
                <c:pt idx="9">
                  <c:v>Бериславський район</c:v>
                </c:pt>
                <c:pt idx="10">
                  <c:v>Україна</c:v>
                </c:pt>
                <c:pt idx="11">
                  <c:v>Генічеський район</c:v>
                </c:pt>
                <c:pt idx="12">
                  <c:v>Скадовський район</c:v>
                </c:pt>
                <c:pt idx="13">
                  <c:v>Голопристанський район</c:v>
                </c:pt>
                <c:pt idx="14">
                  <c:v>Великоолександрівський район</c:v>
                </c:pt>
                <c:pt idx="15">
                  <c:v>Нововоронцовський район</c:v>
                </c:pt>
                <c:pt idx="16">
                  <c:v>Горностаївський район</c:v>
                </c:pt>
                <c:pt idx="17">
                  <c:v>Іванівський район</c:v>
                </c:pt>
                <c:pt idx="18">
                  <c:v>Каланчацький район</c:v>
                </c:pt>
                <c:pt idx="19">
                  <c:v>Каховський район</c:v>
                </c:pt>
                <c:pt idx="20">
                  <c:v>Верхньорогачицький район</c:v>
                </c:pt>
                <c:pt idx="21">
                  <c:v>м. Херсон</c:v>
                </c:pt>
                <c:pt idx="22">
                  <c:v>Чаплинський район</c:v>
                </c:pt>
                <c:pt idx="23">
                  <c:v>Білозерський район</c:v>
                </c:pt>
              </c:strCache>
            </c:strRef>
          </c:cat>
          <c:val>
            <c:numRef>
              <c:f>Аркуш1!$E$2:$E$25</c:f>
              <c:numCache>
                <c:formatCode>General</c:formatCode>
                <c:ptCount val="24"/>
                <c:pt idx="0" formatCode="0.00">
                  <c:v>2.63</c:v>
                </c:pt>
                <c:pt idx="2">
                  <c:v>1.1000000000000001</c:v>
                </c:pt>
                <c:pt idx="3" formatCode="0.00">
                  <c:v>8.5399999999999991</c:v>
                </c:pt>
                <c:pt idx="4">
                  <c:v>4.07</c:v>
                </c:pt>
                <c:pt idx="5" formatCode="0.00">
                  <c:v>16.670000000000002</c:v>
                </c:pt>
                <c:pt idx="6" formatCode="0.00">
                  <c:v>3.57</c:v>
                </c:pt>
                <c:pt idx="8">
                  <c:v>1.43</c:v>
                </c:pt>
                <c:pt idx="9">
                  <c:v>6.12</c:v>
                </c:pt>
                <c:pt idx="10">
                  <c:v>1.89</c:v>
                </c:pt>
                <c:pt idx="11">
                  <c:v>2.27</c:v>
                </c:pt>
                <c:pt idx="12">
                  <c:v>7.25</c:v>
                </c:pt>
                <c:pt idx="13">
                  <c:v>10.64</c:v>
                </c:pt>
                <c:pt idx="14">
                  <c:v>6.5</c:v>
                </c:pt>
                <c:pt idx="15">
                  <c:v>5.56</c:v>
                </c:pt>
                <c:pt idx="16">
                  <c:v>14.3</c:v>
                </c:pt>
                <c:pt idx="17">
                  <c:v>5.56</c:v>
                </c:pt>
                <c:pt idx="18">
                  <c:v>18.809999999999999</c:v>
                </c:pt>
                <c:pt idx="19">
                  <c:v>16.13</c:v>
                </c:pt>
                <c:pt idx="20">
                  <c:v>26.1</c:v>
                </c:pt>
                <c:pt idx="22">
                  <c:v>9.41</c:v>
                </c:pt>
                <c:pt idx="23">
                  <c:v>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2CE-4C10-80DE-00716910ACB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77718144"/>
        <c:axId val="277719680"/>
      </c:barChart>
      <c:catAx>
        <c:axId val="277718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7719680"/>
        <c:crosses val="autoZero"/>
        <c:auto val="1"/>
        <c:lblAlgn val="ctr"/>
        <c:lblOffset val="100"/>
        <c:noMultiLvlLbl val="0"/>
      </c:catAx>
      <c:valAx>
        <c:axId val="277719680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7771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800" b="1" i="0" baseline="0">
                <a:solidFill>
                  <a:sysClr val="windowText" lastClr="000000"/>
                </a:solidFill>
                <a:effectLst/>
              </a:rPr>
              <a:t>Показник явки учасників</a:t>
            </a:r>
            <a:endParaRPr lang="ru-RU" sz="1800" b="1">
              <a:solidFill>
                <a:sysClr val="windowText" lastClr="000000"/>
              </a:solidFill>
              <a:effectLst/>
            </a:endParaRPr>
          </a:p>
          <a:p>
            <a:pPr>
              <a:defRPr sz="1800" b="1"/>
            </a:pPr>
            <a:r>
              <a:rPr lang="uk-UA" sz="1800" b="1" i="0" baseline="0">
                <a:solidFill>
                  <a:sysClr val="windowText" lastClr="000000"/>
                </a:solidFill>
                <a:effectLst/>
              </a:rPr>
              <a:t> пробного зовнішнього незалежного оцінювання </a:t>
            </a:r>
            <a:endParaRPr lang="ru-RU" sz="1800" b="1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001057339851844E-2"/>
          <c:y val="0.10914369186847298"/>
          <c:w val="0.94675225379436267"/>
          <c:h val="0.758666190645723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'[Діаграма у програмі Microsoft PowerPoint]Аркуш1'!$B$1</c:f>
              <c:strCache>
                <c:ptCount val="1"/>
                <c:pt idx="0">
                  <c:v>Кількість зареєстрованих осіб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7.5614366729678641E-3"/>
                  <c:y val="-5.650857120821559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2404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DB-4608-9230-81DDB3676611}"/>
                </c:ext>
              </c:extLst>
            </c:dLbl>
            <c:dLbl>
              <c:idx val="1"/>
              <c:layout>
                <c:manualLayout>
                  <c:x val="-2.5204788909893804E-3"/>
                  <c:y val="-4.574503383522211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1820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3DB-4608-9230-81DDB36766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'[Діаграма у програмі Microsoft PowerPoint]Аркуш1'!$A$2:$A$3</c:f>
              <c:strCache>
                <c:ptCount val="2"/>
                <c:pt idx="0">
                  <c:v>01.04.2017</c:v>
                </c:pt>
                <c:pt idx="1">
                  <c:v>08.04.2017</c:v>
                </c:pt>
              </c:strCache>
            </c:strRef>
          </c:cat>
          <c:val>
            <c:numRef>
              <c:f>'[Діаграма у програмі Microsoft PowerPoint]Аркуш1'!$B$2:$B$3</c:f>
              <c:numCache>
                <c:formatCode>General</c:formatCode>
                <c:ptCount val="2"/>
                <c:pt idx="0">
                  <c:v>2695</c:v>
                </c:pt>
                <c:pt idx="1">
                  <c:v>1820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DB-4608-9230-81DDB3676611}"/>
            </c:ext>
          </c:extLst>
        </c:ser>
        <c:ser>
          <c:idx val="1"/>
          <c:order val="1"/>
          <c:tx>
            <c:strRef>
              <c:f>'[Діаграма у програмі Microsoft PowerPoint]Аркуш1'!$C$1</c:f>
              <c:strCache>
                <c:ptCount val="1"/>
                <c:pt idx="0">
                  <c:v>Кількість осіб, які взяли участь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5286704473850031E-2"/>
                  <c:y val="-5.65085712082154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/>
                      <a:t>2335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3DB-4608-9230-81DDB3676611}"/>
                </c:ext>
              </c:extLst>
            </c:dLbl>
            <c:dLbl>
              <c:idx val="1"/>
              <c:layout>
                <c:manualLayout>
                  <c:x val="4.1096065615704745E-2"/>
                  <c:y val="-4.305429595789223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1717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3DB-4608-9230-81DDB36766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'[Діаграма у програмі Microsoft PowerPoint]Аркуш1'!$A$2:$A$3</c:f>
              <c:strCache>
                <c:ptCount val="2"/>
                <c:pt idx="0">
                  <c:v>01.04.2017</c:v>
                </c:pt>
                <c:pt idx="1">
                  <c:v>08.04.2017</c:v>
                </c:pt>
              </c:strCache>
            </c:strRef>
          </c:cat>
          <c:val>
            <c:numRef>
              <c:f>'[Діаграма у програмі Microsoft PowerPoint]Аркуш1'!$C$2:$C$3</c:f>
              <c:numCache>
                <c:formatCode>General</c:formatCode>
                <c:ptCount val="2"/>
                <c:pt idx="0">
                  <c:v>1820</c:v>
                </c:pt>
                <c:pt idx="1">
                  <c:v>1699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3DB-4608-9230-81DDB36766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6893440"/>
        <c:axId val="186894976"/>
        <c:axId val="0"/>
      </c:bar3DChart>
      <c:catAx>
        <c:axId val="18689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894976"/>
        <c:crosses val="autoZero"/>
        <c:auto val="1"/>
        <c:lblAlgn val="ctr"/>
        <c:lblOffset val="100"/>
        <c:noMultiLvlLbl val="0"/>
      </c:catAx>
      <c:valAx>
        <c:axId val="18689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89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7180239602154285"/>
          <c:y val="0.94275252059569337"/>
          <c:w val="0.73814331494676588"/>
          <c:h val="3.97842442506156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Початковий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Аркуш1!$A$2:$A$24</c:f>
              <c:strCache>
                <c:ptCount val="23"/>
                <c:pt idx="0">
                  <c:v>Верхньорогачицький район</c:v>
                </c:pt>
                <c:pt idx="1">
                  <c:v>Великолепетиський район</c:v>
                </c:pt>
                <c:pt idx="2">
                  <c:v>м. Гола Пристань</c:v>
                </c:pt>
                <c:pt idx="3">
                  <c:v>Великоолександрівський район</c:v>
                </c:pt>
                <c:pt idx="4">
                  <c:v>Голопристанський район</c:v>
                </c:pt>
                <c:pt idx="5">
                  <c:v>Горностаївський район</c:v>
                </c:pt>
                <c:pt idx="6">
                  <c:v>Чаплинський район</c:v>
                </c:pt>
                <c:pt idx="7">
                  <c:v>Бериславський район</c:v>
                </c:pt>
                <c:pt idx="8">
                  <c:v>Білозерський район</c:v>
                </c:pt>
                <c:pt idx="9">
                  <c:v>м. Каховка</c:v>
                </c:pt>
                <c:pt idx="10">
                  <c:v>Скадовський район</c:v>
                </c:pt>
                <c:pt idx="11">
                  <c:v>Високопільський район</c:v>
                </c:pt>
                <c:pt idx="12">
                  <c:v>Новотроїцький район</c:v>
                </c:pt>
                <c:pt idx="13">
                  <c:v>Каховський район</c:v>
                </c:pt>
                <c:pt idx="14">
                  <c:v>Херсонська область</c:v>
                </c:pt>
                <c:pt idx="15">
                  <c:v>Україна</c:v>
                </c:pt>
                <c:pt idx="16">
                  <c:v>Олешківський район</c:v>
                </c:pt>
                <c:pt idx="17">
                  <c:v>м. Нова Каховка</c:v>
                </c:pt>
                <c:pt idx="18">
                  <c:v>м. Херсон</c:v>
                </c:pt>
                <c:pt idx="19">
                  <c:v>Генічеський район</c:v>
                </c:pt>
                <c:pt idx="20">
                  <c:v>Іванівський район</c:v>
                </c:pt>
                <c:pt idx="21">
                  <c:v>Нововоронцовський район</c:v>
                </c:pt>
                <c:pt idx="22">
                  <c:v>Каланчацький район</c:v>
                </c:pt>
              </c:strCache>
            </c:strRef>
          </c:cat>
          <c:val>
            <c:numRef>
              <c:f>Аркуш1!$B$2:$B$24</c:f>
              <c:numCache>
                <c:formatCode>General</c:formatCode>
                <c:ptCount val="23"/>
                <c:pt idx="0">
                  <c:v>100</c:v>
                </c:pt>
                <c:pt idx="1">
                  <c:v>50</c:v>
                </c:pt>
                <c:pt idx="2">
                  <c:v>42.86</c:v>
                </c:pt>
                <c:pt idx="3">
                  <c:v>40</c:v>
                </c:pt>
                <c:pt idx="4">
                  <c:v>38.46</c:v>
                </c:pt>
                <c:pt idx="5">
                  <c:v>33.33</c:v>
                </c:pt>
                <c:pt idx="6">
                  <c:v>33.33</c:v>
                </c:pt>
                <c:pt idx="7">
                  <c:v>26.67</c:v>
                </c:pt>
                <c:pt idx="8">
                  <c:v>25</c:v>
                </c:pt>
                <c:pt idx="9">
                  <c:v>23.08</c:v>
                </c:pt>
                <c:pt idx="10">
                  <c:v>20</c:v>
                </c:pt>
                <c:pt idx="11">
                  <c:v>16.670000000000002</c:v>
                </c:pt>
                <c:pt idx="12">
                  <c:v>14.29</c:v>
                </c:pt>
                <c:pt idx="13" formatCode="0.00">
                  <c:v>14.29</c:v>
                </c:pt>
                <c:pt idx="14">
                  <c:v>14.05</c:v>
                </c:pt>
                <c:pt idx="15">
                  <c:v>12.45</c:v>
                </c:pt>
                <c:pt idx="16">
                  <c:v>9.52</c:v>
                </c:pt>
                <c:pt idx="17">
                  <c:v>8.33</c:v>
                </c:pt>
                <c:pt idx="18">
                  <c:v>7.58</c:v>
                </c:pt>
                <c:pt idx="19">
                  <c:v>7.14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E1A-A718-CC13E0ECA2F0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Середній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Аркуш1!$A$2:$A$24</c:f>
              <c:strCache>
                <c:ptCount val="23"/>
                <c:pt idx="0">
                  <c:v>Верхньорогачицький район</c:v>
                </c:pt>
                <c:pt idx="1">
                  <c:v>Великолепетиський район</c:v>
                </c:pt>
                <c:pt idx="2">
                  <c:v>м. Гола Пристань</c:v>
                </c:pt>
                <c:pt idx="3">
                  <c:v>Великоолександрівський район</c:v>
                </c:pt>
                <c:pt idx="4">
                  <c:v>Голопристанський район</c:v>
                </c:pt>
                <c:pt idx="5">
                  <c:v>Горностаївський район</c:v>
                </c:pt>
                <c:pt idx="6">
                  <c:v>Чаплинський район</c:v>
                </c:pt>
                <c:pt idx="7">
                  <c:v>Бериславський район</c:v>
                </c:pt>
                <c:pt idx="8">
                  <c:v>Білозерський район</c:v>
                </c:pt>
                <c:pt idx="9">
                  <c:v>м. Каховка</c:v>
                </c:pt>
                <c:pt idx="10">
                  <c:v>Скадовський район</c:v>
                </c:pt>
                <c:pt idx="11">
                  <c:v>Високопільський район</c:v>
                </c:pt>
                <c:pt idx="12">
                  <c:v>Новотроїцький район</c:v>
                </c:pt>
                <c:pt idx="13">
                  <c:v>Каховський район</c:v>
                </c:pt>
                <c:pt idx="14">
                  <c:v>Херсонська область</c:v>
                </c:pt>
                <c:pt idx="15">
                  <c:v>Україна</c:v>
                </c:pt>
                <c:pt idx="16">
                  <c:v>Олешківський район</c:v>
                </c:pt>
                <c:pt idx="17">
                  <c:v>м. Нова Каховка</c:v>
                </c:pt>
                <c:pt idx="18">
                  <c:v>м. Херсон</c:v>
                </c:pt>
                <c:pt idx="19">
                  <c:v>Генічеський район</c:v>
                </c:pt>
                <c:pt idx="20">
                  <c:v>Іванівський район</c:v>
                </c:pt>
                <c:pt idx="21">
                  <c:v>Нововоронцовський район</c:v>
                </c:pt>
                <c:pt idx="22">
                  <c:v>Каланчацький район</c:v>
                </c:pt>
              </c:strCache>
            </c:strRef>
          </c:cat>
          <c:val>
            <c:numRef>
              <c:f>Аркуш1!$C$2:$C$24</c:f>
              <c:numCache>
                <c:formatCode>General</c:formatCode>
                <c:ptCount val="23"/>
                <c:pt idx="1">
                  <c:v>50</c:v>
                </c:pt>
                <c:pt idx="2">
                  <c:v>57.14</c:v>
                </c:pt>
                <c:pt idx="3">
                  <c:v>60</c:v>
                </c:pt>
                <c:pt idx="4">
                  <c:v>61.54</c:v>
                </c:pt>
                <c:pt idx="5">
                  <c:v>66.67</c:v>
                </c:pt>
                <c:pt idx="6">
                  <c:v>33.33</c:v>
                </c:pt>
                <c:pt idx="7">
                  <c:v>66.67</c:v>
                </c:pt>
                <c:pt idx="8">
                  <c:v>68.75</c:v>
                </c:pt>
                <c:pt idx="9">
                  <c:v>53.85</c:v>
                </c:pt>
                <c:pt idx="10">
                  <c:v>70</c:v>
                </c:pt>
                <c:pt idx="11" formatCode="0.00">
                  <c:v>66.67</c:v>
                </c:pt>
                <c:pt idx="12">
                  <c:v>71.430000000000007</c:v>
                </c:pt>
                <c:pt idx="13" formatCode="0.00">
                  <c:v>71.430000000000007</c:v>
                </c:pt>
                <c:pt idx="14">
                  <c:v>52.43</c:v>
                </c:pt>
                <c:pt idx="15">
                  <c:v>51.08</c:v>
                </c:pt>
                <c:pt idx="16">
                  <c:v>66.67</c:v>
                </c:pt>
                <c:pt idx="17">
                  <c:v>58.33</c:v>
                </c:pt>
                <c:pt idx="18">
                  <c:v>41.41</c:v>
                </c:pt>
                <c:pt idx="19">
                  <c:v>71.430000000000007</c:v>
                </c:pt>
                <c:pt idx="21">
                  <c:v>100</c:v>
                </c:pt>
                <c:pt idx="2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93-4E1A-A718-CC13E0ECA2F0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Достатній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Аркуш1!$A$2:$A$24</c:f>
              <c:strCache>
                <c:ptCount val="23"/>
                <c:pt idx="0">
                  <c:v>Верхньорогачицький район</c:v>
                </c:pt>
                <c:pt idx="1">
                  <c:v>Великолепетиський район</c:v>
                </c:pt>
                <c:pt idx="2">
                  <c:v>м. Гола Пристань</c:v>
                </c:pt>
                <c:pt idx="3">
                  <c:v>Великоолександрівський район</c:v>
                </c:pt>
                <c:pt idx="4">
                  <c:v>Голопристанський район</c:v>
                </c:pt>
                <c:pt idx="5">
                  <c:v>Горностаївський район</c:v>
                </c:pt>
                <c:pt idx="6">
                  <c:v>Чаплинський район</c:v>
                </c:pt>
                <c:pt idx="7">
                  <c:v>Бериславський район</c:v>
                </c:pt>
                <c:pt idx="8">
                  <c:v>Білозерський район</c:v>
                </c:pt>
                <c:pt idx="9">
                  <c:v>м. Каховка</c:v>
                </c:pt>
                <c:pt idx="10">
                  <c:v>Скадовський район</c:v>
                </c:pt>
                <c:pt idx="11">
                  <c:v>Високопільський район</c:v>
                </c:pt>
                <c:pt idx="12">
                  <c:v>Новотроїцький район</c:v>
                </c:pt>
                <c:pt idx="13">
                  <c:v>Каховський район</c:v>
                </c:pt>
                <c:pt idx="14">
                  <c:v>Херсонська область</c:v>
                </c:pt>
                <c:pt idx="15">
                  <c:v>Україна</c:v>
                </c:pt>
                <c:pt idx="16">
                  <c:v>Олешківський район</c:v>
                </c:pt>
                <c:pt idx="17">
                  <c:v>м. Нова Каховка</c:v>
                </c:pt>
                <c:pt idx="18">
                  <c:v>м. Херсон</c:v>
                </c:pt>
                <c:pt idx="19">
                  <c:v>Генічеський район</c:v>
                </c:pt>
                <c:pt idx="20">
                  <c:v>Іванівський район</c:v>
                </c:pt>
                <c:pt idx="21">
                  <c:v>Нововоронцовський район</c:v>
                </c:pt>
                <c:pt idx="22">
                  <c:v>Каланчацький район</c:v>
                </c:pt>
              </c:strCache>
            </c:strRef>
          </c:cat>
          <c:val>
            <c:numRef>
              <c:f>Аркуш1!$D$2:$D$24</c:f>
              <c:numCache>
                <c:formatCode>General</c:formatCode>
                <c:ptCount val="23"/>
                <c:pt idx="6">
                  <c:v>33.33</c:v>
                </c:pt>
                <c:pt idx="7">
                  <c:v>6.67</c:v>
                </c:pt>
                <c:pt idx="8">
                  <c:v>6.25</c:v>
                </c:pt>
                <c:pt idx="9" formatCode="0.00">
                  <c:v>23.08</c:v>
                </c:pt>
                <c:pt idx="10">
                  <c:v>10</c:v>
                </c:pt>
                <c:pt idx="11">
                  <c:v>16.670000000000002</c:v>
                </c:pt>
                <c:pt idx="12">
                  <c:v>14.29</c:v>
                </c:pt>
                <c:pt idx="13" formatCode="0.00">
                  <c:v>14.29</c:v>
                </c:pt>
                <c:pt idx="14">
                  <c:v>22.43</c:v>
                </c:pt>
                <c:pt idx="15">
                  <c:v>26.97</c:v>
                </c:pt>
                <c:pt idx="16">
                  <c:v>19.05</c:v>
                </c:pt>
                <c:pt idx="17">
                  <c:v>16.670000000000002</c:v>
                </c:pt>
                <c:pt idx="18">
                  <c:v>32.32</c:v>
                </c:pt>
                <c:pt idx="19">
                  <c:v>21.43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93-4E1A-A718-CC13E0ECA2F0}"/>
            </c:ext>
          </c:extLst>
        </c:ser>
        <c:ser>
          <c:idx val="3"/>
          <c:order val="3"/>
          <c:tx>
            <c:strRef>
              <c:f>Аркуш1!$E$1</c:f>
              <c:strCache>
                <c:ptCount val="1"/>
                <c:pt idx="0">
                  <c:v>Високий</c:v>
                </c:pt>
              </c:strCache>
            </c:strRef>
          </c:tx>
          <c:spPr>
            <a:solidFill>
              <a:schemeClr val="accent2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Аркуш1!$A$2:$A$24</c:f>
              <c:strCache>
                <c:ptCount val="23"/>
                <c:pt idx="0">
                  <c:v>Верхньорогачицький район</c:v>
                </c:pt>
                <c:pt idx="1">
                  <c:v>Великолепетиський район</c:v>
                </c:pt>
                <c:pt idx="2">
                  <c:v>м. Гола Пристань</c:v>
                </c:pt>
                <c:pt idx="3">
                  <c:v>Великоолександрівський район</c:v>
                </c:pt>
                <c:pt idx="4">
                  <c:v>Голопристанський район</c:v>
                </c:pt>
                <c:pt idx="5">
                  <c:v>Горностаївський район</c:v>
                </c:pt>
                <c:pt idx="6">
                  <c:v>Чаплинський район</c:v>
                </c:pt>
                <c:pt idx="7">
                  <c:v>Бериславський район</c:v>
                </c:pt>
                <c:pt idx="8">
                  <c:v>Білозерський район</c:v>
                </c:pt>
                <c:pt idx="9">
                  <c:v>м. Каховка</c:v>
                </c:pt>
                <c:pt idx="10">
                  <c:v>Скадовський район</c:v>
                </c:pt>
                <c:pt idx="11">
                  <c:v>Високопільський район</c:v>
                </c:pt>
                <c:pt idx="12">
                  <c:v>Новотроїцький район</c:v>
                </c:pt>
                <c:pt idx="13">
                  <c:v>Каховський район</c:v>
                </c:pt>
                <c:pt idx="14">
                  <c:v>Херсонська область</c:v>
                </c:pt>
                <c:pt idx="15">
                  <c:v>Україна</c:v>
                </c:pt>
                <c:pt idx="16">
                  <c:v>Олешківський район</c:v>
                </c:pt>
                <c:pt idx="17">
                  <c:v>м. Нова Каховка</c:v>
                </c:pt>
                <c:pt idx="18">
                  <c:v>м. Херсон</c:v>
                </c:pt>
                <c:pt idx="19">
                  <c:v>Генічеський район</c:v>
                </c:pt>
                <c:pt idx="20">
                  <c:v>Іванівський район</c:v>
                </c:pt>
                <c:pt idx="21">
                  <c:v>Нововоронцовський район</c:v>
                </c:pt>
                <c:pt idx="22">
                  <c:v>Каланчацький район</c:v>
                </c:pt>
              </c:strCache>
            </c:strRef>
          </c:cat>
          <c:val>
            <c:numRef>
              <c:f>Аркуш1!$E$2:$E$24</c:f>
              <c:numCache>
                <c:formatCode>General</c:formatCode>
                <c:ptCount val="23"/>
                <c:pt idx="14">
                  <c:v>11.08</c:v>
                </c:pt>
                <c:pt idx="15">
                  <c:v>9.5</c:v>
                </c:pt>
                <c:pt idx="16">
                  <c:v>4.76</c:v>
                </c:pt>
                <c:pt idx="17">
                  <c:v>16.670000000000002</c:v>
                </c:pt>
                <c:pt idx="18">
                  <c:v>18.690000000000001</c:v>
                </c:pt>
                <c:pt idx="2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93-4E1A-A718-CC13E0ECA2F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77514112"/>
        <c:axId val="277515648"/>
      </c:barChart>
      <c:catAx>
        <c:axId val="277514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7515648"/>
        <c:crosses val="autoZero"/>
        <c:auto val="1"/>
        <c:lblAlgn val="ctr"/>
        <c:lblOffset val="100"/>
        <c:noMultiLvlLbl val="0"/>
      </c:catAx>
      <c:valAx>
        <c:axId val="277515648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7751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Початковий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Аркуш1!$A$2:$A$23</c:f>
              <c:strCache>
                <c:ptCount val="22"/>
                <c:pt idx="0">
                  <c:v>Іванівський район</c:v>
                </c:pt>
                <c:pt idx="1">
                  <c:v>м. Гола Пристань</c:v>
                </c:pt>
                <c:pt idx="2">
                  <c:v>Новотроїцький район</c:v>
                </c:pt>
                <c:pt idx="3">
                  <c:v>Верхньорогачицький район</c:v>
                </c:pt>
                <c:pt idx="4">
                  <c:v>Каховський район</c:v>
                </c:pt>
                <c:pt idx="5">
                  <c:v>Білозерський район</c:v>
                </c:pt>
                <c:pt idx="6">
                  <c:v>Генічеський район</c:v>
                </c:pt>
                <c:pt idx="7">
                  <c:v>Херсонська область</c:v>
                </c:pt>
                <c:pt idx="8">
                  <c:v>Голопристанський район</c:v>
                </c:pt>
                <c:pt idx="9">
                  <c:v>Скадовський район</c:v>
                </c:pt>
                <c:pt idx="10">
                  <c:v>Бериславський район</c:v>
                </c:pt>
                <c:pt idx="11">
                  <c:v>Україна</c:v>
                </c:pt>
                <c:pt idx="12">
                  <c:v>м. Нова Каховка</c:v>
                </c:pt>
                <c:pt idx="13">
                  <c:v>м. Херсон</c:v>
                </c:pt>
                <c:pt idx="14">
                  <c:v>Нижньосірогозький район</c:v>
                </c:pt>
                <c:pt idx="15">
                  <c:v>Олешківський район</c:v>
                </c:pt>
                <c:pt idx="16">
                  <c:v>Нововоронцовський район</c:v>
                </c:pt>
                <c:pt idx="17">
                  <c:v>Горностаївський район</c:v>
                </c:pt>
                <c:pt idx="18">
                  <c:v>Каланчацький район</c:v>
                </c:pt>
                <c:pt idx="19">
                  <c:v>Високопільський район</c:v>
                </c:pt>
                <c:pt idx="20">
                  <c:v>Чаплинський район</c:v>
                </c:pt>
                <c:pt idx="21">
                  <c:v>м. Каховка</c:v>
                </c:pt>
              </c:strCache>
            </c:strRef>
          </c:cat>
          <c:val>
            <c:numRef>
              <c:f>Аркуш1!$B$2:$B$23</c:f>
              <c:numCache>
                <c:formatCode>General</c:formatCode>
                <c:ptCount val="22"/>
                <c:pt idx="0">
                  <c:v>100</c:v>
                </c:pt>
                <c:pt idx="1">
                  <c:v>100</c:v>
                </c:pt>
                <c:pt idx="2">
                  <c:v>66.67</c:v>
                </c:pt>
                <c:pt idx="3">
                  <c:v>50</c:v>
                </c:pt>
                <c:pt idx="4" formatCode="0.00">
                  <c:v>50</c:v>
                </c:pt>
                <c:pt idx="5">
                  <c:v>20</c:v>
                </c:pt>
                <c:pt idx="6">
                  <c:v>18.18</c:v>
                </c:pt>
                <c:pt idx="7">
                  <c:v>15.74</c:v>
                </c:pt>
                <c:pt idx="8">
                  <c:v>14.29</c:v>
                </c:pt>
                <c:pt idx="9">
                  <c:v>14.29</c:v>
                </c:pt>
                <c:pt idx="10">
                  <c:v>12.5</c:v>
                </c:pt>
                <c:pt idx="11">
                  <c:v>11.28</c:v>
                </c:pt>
                <c:pt idx="12">
                  <c:v>9.09</c:v>
                </c:pt>
                <c:pt idx="13">
                  <c:v>7.69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0B-446B-8810-674528F73090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Середній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Аркуш1!$A$2:$A$23</c:f>
              <c:strCache>
                <c:ptCount val="22"/>
                <c:pt idx="0">
                  <c:v>Іванівський район</c:v>
                </c:pt>
                <c:pt idx="1">
                  <c:v>м. Гола Пристань</c:v>
                </c:pt>
                <c:pt idx="2">
                  <c:v>Новотроїцький район</c:v>
                </c:pt>
                <c:pt idx="3">
                  <c:v>Верхньорогачицький район</c:v>
                </c:pt>
                <c:pt idx="4">
                  <c:v>Каховський район</c:v>
                </c:pt>
                <c:pt idx="5">
                  <c:v>Білозерський район</c:v>
                </c:pt>
                <c:pt idx="6">
                  <c:v>Генічеський район</c:v>
                </c:pt>
                <c:pt idx="7">
                  <c:v>Херсонська область</c:v>
                </c:pt>
                <c:pt idx="8">
                  <c:v>Голопристанський район</c:v>
                </c:pt>
                <c:pt idx="9">
                  <c:v>Скадовський район</c:v>
                </c:pt>
                <c:pt idx="10">
                  <c:v>Бериславський район</c:v>
                </c:pt>
                <c:pt idx="11">
                  <c:v>Україна</c:v>
                </c:pt>
                <c:pt idx="12">
                  <c:v>м. Нова Каховка</c:v>
                </c:pt>
                <c:pt idx="13">
                  <c:v>м. Херсон</c:v>
                </c:pt>
                <c:pt idx="14">
                  <c:v>Нижньосірогозький район</c:v>
                </c:pt>
                <c:pt idx="15">
                  <c:v>Олешківський район</c:v>
                </c:pt>
                <c:pt idx="16">
                  <c:v>Нововоронцовський район</c:v>
                </c:pt>
                <c:pt idx="17">
                  <c:v>Горностаївський район</c:v>
                </c:pt>
                <c:pt idx="18">
                  <c:v>Каланчацький район</c:v>
                </c:pt>
                <c:pt idx="19">
                  <c:v>Високопільський район</c:v>
                </c:pt>
                <c:pt idx="20">
                  <c:v>Чаплинський район</c:v>
                </c:pt>
                <c:pt idx="21">
                  <c:v>м. Каховка</c:v>
                </c:pt>
              </c:strCache>
            </c:strRef>
          </c:cat>
          <c:val>
            <c:numRef>
              <c:f>Аркуш1!$C$2:$C$23</c:f>
              <c:numCache>
                <c:formatCode>General</c:formatCode>
                <c:ptCount val="22"/>
                <c:pt idx="2">
                  <c:v>33.33</c:v>
                </c:pt>
                <c:pt idx="3">
                  <c:v>50</c:v>
                </c:pt>
                <c:pt idx="5">
                  <c:v>60</c:v>
                </c:pt>
                <c:pt idx="6">
                  <c:v>18.18</c:v>
                </c:pt>
                <c:pt idx="7">
                  <c:v>44.44</c:v>
                </c:pt>
                <c:pt idx="8">
                  <c:v>57.14</c:v>
                </c:pt>
                <c:pt idx="9">
                  <c:v>57.14</c:v>
                </c:pt>
                <c:pt idx="10">
                  <c:v>75</c:v>
                </c:pt>
                <c:pt idx="11">
                  <c:v>34.21</c:v>
                </c:pt>
                <c:pt idx="12">
                  <c:v>18.18</c:v>
                </c:pt>
                <c:pt idx="13">
                  <c:v>34.619999999999997</c:v>
                </c:pt>
                <c:pt idx="14">
                  <c:v>100</c:v>
                </c:pt>
                <c:pt idx="15">
                  <c:v>80</c:v>
                </c:pt>
                <c:pt idx="16">
                  <c:v>100</c:v>
                </c:pt>
                <c:pt idx="17">
                  <c:v>100</c:v>
                </c:pt>
                <c:pt idx="19">
                  <c:v>100</c:v>
                </c:pt>
                <c:pt idx="20">
                  <c:v>50</c:v>
                </c:pt>
                <c:pt idx="21">
                  <c:v>33.33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0B-446B-8810-674528F73090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Достатній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Аркуш1!$A$2:$A$23</c:f>
              <c:strCache>
                <c:ptCount val="22"/>
                <c:pt idx="0">
                  <c:v>Іванівський район</c:v>
                </c:pt>
                <c:pt idx="1">
                  <c:v>м. Гола Пристань</c:v>
                </c:pt>
                <c:pt idx="2">
                  <c:v>Новотроїцький район</c:v>
                </c:pt>
                <c:pt idx="3">
                  <c:v>Верхньорогачицький район</c:v>
                </c:pt>
                <c:pt idx="4">
                  <c:v>Каховський район</c:v>
                </c:pt>
                <c:pt idx="5">
                  <c:v>Білозерський район</c:v>
                </c:pt>
                <c:pt idx="6">
                  <c:v>Генічеський район</c:v>
                </c:pt>
                <c:pt idx="7">
                  <c:v>Херсонська область</c:v>
                </c:pt>
                <c:pt idx="8">
                  <c:v>Голопристанський район</c:v>
                </c:pt>
                <c:pt idx="9">
                  <c:v>Скадовський район</c:v>
                </c:pt>
                <c:pt idx="10">
                  <c:v>Бериславський район</c:v>
                </c:pt>
                <c:pt idx="11">
                  <c:v>Україна</c:v>
                </c:pt>
                <c:pt idx="12">
                  <c:v>м. Нова Каховка</c:v>
                </c:pt>
                <c:pt idx="13">
                  <c:v>м. Херсон</c:v>
                </c:pt>
                <c:pt idx="14">
                  <c:v>Нижньосірогозький район</c:v>
                </c:pt>
                <c:pt idx="15">
                  <c:v>Олешківський район</c:v>
                </c:pt>
                <c:pt idx="16">
                  <c:v>Нововоронцовський район</c:v>
                </c:pt>
                <c:pt idx="17">
                  <c:v>Горностаївський район</c:v>
                </c:pt>
                <c:pt idx="18">
                  <c:v>Каланчацький район</c:v>
                </c:pt>
                <c:pt idx="19">
                  <c:v>Високопільський район</c:v>
                </c:pt>
                <c:pt idx="20">
                  <c:v>Чаплинський район</c:v>
                </c:pt>
                <c:pt idx="21">
                  <c:v>м. Каховка</c:v>
                </c:pt>
              </c:strCache>
            </c:strRef>
          </c:cat>
          <c:val>
            <c:numRef>
              <c:f>Аркуш1!$D$2:$D$23</c:f>
              <c:numCache>
                <c:formatCode>General</c:formatCode>
                <c:ptCount val="22"/>
                <c:pt idx="5">
                  <c:v>20</c:v>
                </c:pt>
                <c:pt idx="6">
                  <c:v>45.45</c:v>
                </c:pt>
                <c:pt idx="7">
                  <c:v>24.07</c:v>
                </c:pt>
                <c:pt idx="8">
                  <c:v>14.29</c:v>
                </c:pt>
                <c:pt idx="10">
                  <c:v>12.5</c:v>
                </c:pt>
                <c:pt idx="11">
                  <c:v>29.76</c:v>
                </c:pt>
                <c:pt idx="12">
                  <c:v>27.27</c:v>
                </c:pt>
                <c:pt idx="13">
                  <c:v>42.31</c:v>
                </c:pt>
                <c:pt idx="15">
                  <c:v>20</c:v>
                </c:pt>
                <c:pt idx="18">
                  <c:v>100</c:v>
                </c:pt>
                <c:pt idx="2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0B-446B-8810-674528F73090}"/>
            </c:ext>
          </c:extLst>
        </c:ser>
        <c:ser>
          <c:idx val="3"/>
          <c:order val="3"/>
          <c:tx>
            <c:strRef>
              <c:f>Аркуш1!$E$1</c:f>
              <c:strCache>
                <c:ptCount val="1"/>
                <c:pt idx="0">
                  <c:v>Високий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Аркуш1!$A$2:$A$23</c:f>
              <c:strCache>
                <c:ptCount val="22"/>
                <c:pt idx="0">
                  <c:v>Іванівський район</c:v>
                </c:pt>
                <c:pt idx="1">
                  <c:v>м. Гола Пристань</c:v>
                </c:pt>
                <c:pt idx="2">
                  <c:v>Новотроїцький район</c:v>
                </c:pt>
                <c:pt idx="3">
                  <c:v>Верхньорогачицький район</c:v>
                </c:pt>
                <c:pt idx="4">
                  <c:v>Каховський район</c:v>
                </c:pt>
                <c:pt idx="5">
                  <c:v>Білозерський район</c:v>
                </c:pt>
                <c:pt idx="6">
                  <c:v>Генічеський район</c:v>
                </c:pt>
                <c:pt idx="7">
                  <c:v>Херсонська область</c:v>
                </c:pt>
                <c:pt idx="8">
                  <c:v>Голопристанський район</c:v>
                </c:pt>
                <c:pt idx="9">
                  <c:v>Скадовський район</c:v>
                </c:pt>
                <c:pt idx="10">
                  <c:v>Бериславський район</c:v>
                </c:pt>
                <c:pt idx="11">
                  <c:v>Україна</c:v>
                </c:pt>
                <c:pt idx="12">
                  <c:v>м. Нова Каховка</c:v>
                </c:pt>
                <c:pt idx="13">
                  <c:v>м. Херсон</c:v>
                </c:pt>
                <c:pt idx="14">
                  <c:v>Нижньосірогозький район</c:v>
                </c:pt>
                <c:pt idx="15">
                  <c:v>Олешківський район</c:v>
                </c:pt>
                <c:pt idx="16">
                  <c:v>Нововоронцовський район</c:v>
                </c:pt>
                <c:pt idx="17">
                  <c:v>Горностаївський район</c:v>
                </c:pt>
                <c:pt idx="18">
                  <c:v>Каланчацький район</c:v>
                </c:pt>
                <c:pt idx="19">
                  <c:v>Високопільський район</c:v>
                </c:pt>
                <c:pt idx="20">
                  <c:v>Чаплинський район</c:v>
                </c:pt>
                <c:pt idx="21">
                  <c:v>м. Каховка</c:v>
                </c:pt>
              </c:strCache>
            </c:strRef>
          </c:cat>
          <c:val>
            <c:numRef>
              <c:f>Аркуш1!$E$2:$E$23</c:f>
              <c:numCache>
                <c:formatCode>General</c:formatCode>
                <c:ptCount val="22"/>
                <c:pt idx="4">
                  <c:v>50</c:v>
                </c:pt>
                <c:pt idx="6">
                  <c:v>18.18</c:v>
                </c:pt>
                <c:pt idx="7">
                  <c:v>15.74</c:v>
                </c:pt>
                <c:pt idx="8">
                  <c:v>14.29</c:v>
                </c:pt>
                <c:pt idx="9">
                  <c:v>28.57</c:v>
                </c:pt>
                <c:pt idx="11">
                  <c:v>24.75</c:v>
                </c:pt>
                <c:pt idx="12">
                  <c:v>45.45</c:v>
                </c:pt>
                <c:pt idx="13">
                  <c:v>15.38</c:v>
                </c:pt>
                <c:pt idx="21">
                  <c:v>66.67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0B-446B-8810-674528F7309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77579648"/>
        <c:axId val="277581184"/>
      </c:barChart>
      <c:catAx>
        <c:axId val="277579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7581184"/>
        <c:crosses val="autoZero"/>
        <c:auto val="1"/>
        <c:lblAlgn val="ctr"/>
        <c:lblOffset val="100"/>
        <c:noMultiLvlLbl val="0"/>
      </c:catAx>
      <c:valAx>
        <c:axId val="277581184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7757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Початковий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Аркуш1!$A$2:$A$24</c:f>
              <c:strCache>
                <c:ptCount val="23"/>
                <c:pt idx="0">
                  <c:v>Горностаївський район</c:v>
                </c:pt>
                <c:pt idx="1">
                  <c:v>Каховський район</c:v>
                </c:pt>
                <c:pt idx="2">
                  <c:v>Чаплинський район</c:v>
                </c:pt>
                <c:pt idx="3">
                  <c:v>Голопристанський район</c:v>
                </c:pt>
                <c:pt idx="4">
                  <c:v>Іванівський район</c:v>
                </c:pt>
                <c:pt idx="5">
                  <c:v>Білозерський район</c:v>
                </c:pt>
                <c:pt idx="6">
                  <c:v>Бериславський район</c:v>
                </c:pt>
                <c:pt idx="7">
                  <c:v>Новотроїцький район</c:v>
                </c:pt>
                <c:pt idx="8">
                  <c:v>Скадовський район</c:v>
                </c:pt>
                <c:pt idx="9">
                  <c:v>м. Нова Каховка</c:v>
                </c:pt>
                <c:pt idx="10">
                  <c:v>Херсонська область</c:v>
                </c:pt>
                <c:pt idx="11">
                  <c:v>Україна</c:v>
                </c:pt>
                <c:pt idx="12">
                  <c:v>Каланчацький район</c:v>
                </c:pt>
                <c:pt idx="13">
                  <c:v>Великолепетиський район</c:v>
                </c:pt>
                <c:pt idx="14">
                  <c:v>Олешківський район</c:v>
                </c:pt>
                <c:pt idx="15">
                  <c:v>Великоолександрівський район</c:v>
                </c:pt>
                <c:pt idx="16">
                  <c:v>Генічеський район</c:v>
                </c:pt>
                <c:pt idx="17">
                  <c:v>Нововоронцовський район</c:v>
                </c:pt>
                <c:pt idx="18">
                  <c:v>м. Гола Пристань</c:v>
                </c:pt>
                <c:pt idx="19">
                  <c:v>м. Херсон</c:v>
                </c:pt>
                <c:pt idx="20">
                  <c:v>м. Каховка</c:v>
                </c:pt>
                <c:pt idx="21">
                  <c:v>Нижньосірогозький район</c:v>
                </c:pt>
                <c:pt idx="22">
                  <c:v>Високопільський район</c:v>
                </c:pt>
              </c:strCache>
            </c:strRef>
          </c:cat>
          <c:val>
            <c:numRef>
              <c:f>Аркуш1!$B$2:$B$24</c:f>
              <c:numCache>
                <c:formatCode>0.00</c:formatCode>
                <c:ptCount val="23"/>
                <c:pt idx="0" formatCode="General">
                  <c:v>16.670000000000002</c:v>
                </c:pt>
                <c:pt idx="1">
                  <c:v>14.86</c:v>
                </c:pt>
                <c:pt idx="2" formatCode="General">
                  <c:v>12.37</c:v>
                </c:pt>
                <c:pt idx="3" formatCode="General">
                  <c:v>11.9</c:v>
                </c:pt>
                <c:pt idx="4" formatCode="General">
                  <c:v>10.81</c:v>
                </c:pt>
                <c:pt idx="5" formatCode="General">
                  <c:v>10.66</c:v>
                </c:pt>
                <c:pt idx="6" formatCode="General">
                  <c:v>10.53</c:v>
                </c:pt>
                <c:pt idx="7" formatCode="General">
                  <c:v>8.82</c:v>
                </c:pt>
                <c:pt idx="8" formatCode="General">
                  <c:v>8.6</c:v>
                </c:pt>
                <c:pt idx="9" formatCode="General">
                  <c:v>8.4700000000000006</c:v>
                </c:pt>
                <c:pt idx="10" formatCode="General">
                  <c:v>7.64</c:v>
                </c:pt>
                <c:pt idx="11" formatCode="General">
                  <c:v>7.46</c:v>
                </c:pt>
                <c:pt idx="12" formatCode="General">
                  <c:v>7.23</c:v>
                </c:pt>
                <c:pt idx="13" formatCode="General">
                  <c:v>7.14</c:v>
                </c:pt>
                <c:pt idx="14" formatCode="General">
                  <c:v>6.4</c:v>
                </c:pt>
                <c:pt idx="15" formatCode="General">
                  <c:v>6.06</c:v>
                </c:pt>
                <c:pt idx="16" formatCode="General">
                  <c:v>5.88</c:v>
                </c:pt>
                <c:pt idx="17" formatCode="General">
                  <c:v>4.92</c:v>
                </c:pt>
                <c:pt idx="18" formatCode="General">
                  <c:v>4.62</c:v>
                </c:pt>
                <c:pt idx="19" formatCode="General">
                  <c:v>3.99</c:v>
                </c:pt>
                <c:pt idx="20" formatCode="General">
                  <c:v>3.45</c:v>
                </c:pt>
                <c:pt idx="21" formatCode="General">
                  <c:v>2.38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2C-4AF7-B47A-3E4D850A62D8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Середній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Аркуш1!$A$2:$A$24</c:f>
              <c:strCache>
                <c:ptCount val="23"/>
                <c:pt idx="0">
                  <c:v>Горностаївський район</c:v>
                </c:pt>
                <c:pt idx="1">
                  <c:v>Каховський район</c:v>
                </c:pt>
                <c:pt idx="2">
                  <c:v>Чаплинський район</c:v>
                </c:pt>
                <c:pt idx="3">
                  <c:v>Голопристанський район</c:v>
                </c:pt>
                <c:pt idx="4">
                  <c:v>Іванівський район</c:v>
                </c:pt>
                <c:pt idx="5">
                  <c:v>Білозерський район</c:v>
                </c:pt>
                <c:pt idx="6">
                  <c:v>Бериславський район</c:v>
                </c:pt>
                <c:pt idx="7">
                  <c:v>Новотроїцький район</c:v>
                </c:pt>
                <c:pt idx="8">
                  <c:v>Скадовський район</c:v>
                </c:pt>
                <c:pt idx="9">
                  <c:v>м. Нова Каховка</c:v>
                </c:pt>
                <c:pt idx="10">
                  <c:v>Херсонська область</c:v>
                </c:pt>
                <c:pt idx="11">
                  <c:v>Україна</c:v>
                </c:pt>
                <c:pt idx="12">
                  <c:v>Каланчацький район</c:v>
                </c:pt>
                <c:pt idx="13">
                  <c:v>Великолепетиський район</c:v>
                </c:pt>
                <c:pt idx="14">
                  <c:v>Олешківський район</c:v>
                </c:pt>
                <c:pt idx="15">
                  <c:v>Великоолександрівський район</c:v>
                </c:pt>
                <c:pt idx="16">
                  <c:v>Генічеський район</c:v>
                </c:pt>
                <c:pt idx="17">
                  <c:v>Нововоронцовський район</c:v>
                </c:pt>
                <c:pt idx="18">
                  <c:v>м. Гола Пристань</c:v>
                </c:pt>
                <c:pt idx="19">
                  <c:v>м. Херсон</c:v>
                </c:pt>
                <c:pt idx="20">
                  <c:v>м. Каховка</c:v>
                </c:pt>
                <c:pt idx="21">
                  <c:v>Нижньосірогозький район</c:v>
                </c:pt>
                <c:pt idx="22">
                  <c:v>Високопільський район</c:v>
                </c:pt>
              </c:strCache>
            </c:strRef>
          </c:cat>
          <c:val>
            <c:numRef>
              <c:f>Аркуш1!$C$2:$C$24</c:f>
              <c:numCache>
                <c:formatCode>0.00</c:formatCode>
                <c:ptCount val="23"/>
                <c:pt idx="0" formatCode="General">
                  <c:v>71.430000000000007</c:v>
                </c:pt>
                <c:pt idx="1">
                  <c:v>59.46</c:v>
                </c:pt>
                <c:pt idx="2" formatCode="General">
                  <c:v>72.16</c:v>
                </c:pt>
                <c:pt idx="3" formatCode="General">
                  <c:v>69.05</c:v>
                </c:pt>
                <c:pt idx="4" formatCode="General">
                  <c:v>72.97</c:v>
                </c:pt>
                <c:pt idx="5" formatCode="General">
                  <c:v>68.03</c:v>
                </c:pt>
                <c:pt idx="6" formatCode="General">
                  <c:v>68.42</c:v>
                </c:pt>
                <c:pt idx="7" formatCode="General">
                  <c:v>74.510000000000005</c:v>
                </c:pt>
                <c:pt idx="8" formatCode="General">
                  <c:v>82.8</c:v>
                </c:pt>
                <c:pt idx="9" formatCode="General">
                  <c:v>54.24</c:v>
                </c:pt>
                <c:pt idx="10" formatCode="General">
                  <c:v>66.88</c:v>
                </c:pt>
                <c:pt idx="11" formatCode="General">
                  <c:v>60.12</c:v>
                </c:pt>
                <c:pt idx="12" formatCode="General">
                  <c:v>73.489999999999995</c:v>
                </c:pt>
                <c:pt idx="13" formatCode="General">
                  <c:v>66.67</c:v>
                </c:pt>
                <c:pt idx="14" formatCode="General">
                  <c:v>75</c:v>
                </c:pt>
                <c:pt idx="15" formatCode="General">
                  <c:v>81.819999999999993</c:v>
                </c:pt>
                <c:pt idx="16" formatCode="General">
                  <c:v>63.24</c:v>
                </c:pt>
                <c:pt idx="17" formatCode="General">
                  <c:v>73.77</c:v>
                </c:pt>
                <c:pt idx="18" formatCode="General">
                  <c:v>72.31</c:v>
                </c:pt>
                <c:pt idx="19" formatCode="General">
                  <c:v>51.33</c:v>
                </c:pt>
                <c:pt idx="20" formatCode="General">
                  <c:v>41.38</c:v>
                </c:pt>
                <c:pt idx="21" formatCode="General">
                  <c:v>92.86</c:v>
                </c:pt>
                <c:pt idx="22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162C-4AF7-B47A-3E4D850A62D8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Достатній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0338-40D2-A4EB-688572C82F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Аркуш1!$A$2:$A$24</c:f>
              <c:strCache>
                <c:ptCount val="23"/>
                <c:pt idx="0">
                  <c:v>Горностаївський район</c:v>
                </c:pt>
                <c:pt idx="1">
                  <c:v>Каховський район</c:v>
                </c:pt>
                <c:pt idx="2">
                  <c:v>Чаплинський район</c:v>
                </c:pt>
                <c:pt idx="3">
                  <c:v>Голопристанський район</c:v>
                </c:pt>
                <c:pt idx="4">
                  <c:v>Іванівський район</c:v>
                </c:pt>
                <c:pt idx="5">
                  <c:v>Білозерський район</c:v>
                </c:pt>
                <c:pt idx="6">
                  <c:v>Бериславський район</c:v>
                </c:pt>
                <c:pt idx="7">
                  <c:v>Новотроїцький район</c:v>
                </c:pt>
                <c:pt idx="8">
                  <c:v>Скадовський район</c:v>
                </c:pt>
                <c:pt idx="9">
                  <c:v>м. Нова Каховка</c:v>
                </c:pt>
                <c:pt idx="10">
                  <c:v>Херсонська область</c:v>
                </c:pt>
                <c:pt idx="11">
                  <c:v>Україна</c:v>
                </c:pt>
                <c:pt idx="12">
                  <c:v>Каланчацький район</c:v>
                </c:pt>
                <c:pt idx="13">
                  <c:v>Великолепетиський район</c:v>
                </c:pt>
                <c:pt idx="14">
                  <c:v>Олешківський район</c:v>
                </c:pt>
                <c:pt idx="15">
                  <c:v>Великоолександрівський район</c:v>
                </c:pt>
                <c:pt idx="16">
                  <c:v>Генічеський район</c:v>
                </c:pt>
                <c:pt idx="17">
                  <c:v>Нововоронцовський район</c:v>
                </c:pt>
                <c:pt idx="18">
                  <c:v>м. Гола Пристань</c:v>
                </c:pt>
                <c:pt idx="19">
                  <c:v>м. Херсон</c:v>
                </c:pt>
                <c:pt idx="20">
                  <c:v>м. Каховка</c:v>
                </c:pt>
                <c:pt idx="21">
                  <c:v>Нижньосірогозький район</c:v>
                </c:pt>
                <c:pt idx="22">
                  <c:v>Високопільський район</c:v>
                </c:pt>
              </c:strCache>
            </c:strRef>
          </c:cat>
          <c:val>
            <c:numRef>
              <c:f>Аркуш1!$D$2:$D$24</c:f>
              <c:numCache>
                <c:formatCode>0.00</c:formatCode>
                <c:ptCount val="23"/>
                <c:pt idx="0" formatCode="General">
                  <c:v>9.52</c:v>
                </c:pt>
                <c:pt idx="1">
                  <c:v>22.97</c:v>
                </c:pt>
                <c:pt idx="2" formatCode="General">
                  <c:v>12.37</c:v>
                </c:pt>
                <c:pt idx="3" formatCode="General">
                  <c:v>18.25</c:v>
                </c:pt>
                <c:pt idx="4" formatCode="General">
                  <c:v>10.81</c:v>
                </c:pt>
                <c:pt idx="5" formatCode="General">
                  <c:v>17.21</c:v>
                </c:pt>
                <c:pt idx="6" formatCode="General">
                  <c:v>17.89</c:v>
                </c:pt>
                <c:pt idx="7" formatCode="General">
                  <c:v>15.69</c:v>
                </c:pt>
                <c:pt idx="8" formatCode="General">
                  <c:v>7.53</c:v>
                </c:pt>
                <c:pt idx="9" formatCode="General">
                  <c:v>30.51</c:v>
                </c:pt>
                <c:pt idx="10" formatCode="General">
                  <c:v>19.579999999999998</c:v>
                </c:pt>
                <c:pt idx="11" formatCode="General">
                  <c:v>23.84</c:v>
                </c:pt>
                <c:pt idx="12" formatCode="General">
                  <c:v>16.87</c:v>
                </c:pt>
                <c:pt idx="13">
                  <c:v>23.81</c:v>
                </c:pt>
                <c:pt idx="14" formatCode="General">
                  <c:v>16.28</c:v>
                </c:pt>
                <c:pt idx="15" formatCode="General">
                  <c:v>12.12</c:v>
                </c:pt>
                <c:pt idx="16" formatCode="General">
                  <c:v>27.21</c:v>
                </c:pt>
                <c:pt idx="17" formatCode="General">
                  <c:v>21.31</c:v>
                </c:pt>
                <c:pt idx="18" formatCode="General">
                  <c:v>20</c:v>
                </c:pt>
                <c:pt idx="19" formatCode="General">
                  <c:v>25.8</c:v>
                </c:pt>
                <c:pt idx="20">
                  <c:v>41.38</c:v>
                </c:pt>
                <c:pt idx="21" formatCode="General">
                  <c:v>2.38</c:v>
                </c:pt>
                <c:pt idx="22" formatCode="General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162C-4AF7-B47A-3E4D850A62D8}"/>
            </c:ext>
          </c:extLst>
        </c:ser>
        <c:ser>
          <c:idx val="3"/>
          <c:order val="3"/>
          <c:tx>
            <c:strRef>
              <c:f>Аркуш1!$E$1</c:f>
              <c:strCache>
                <c:ptCount val="1"/>
                <c:pt idx="0">
                  <c:v>Високий</c:v>
                </c:pt>
              </c:strCache>
            </c:strRef>
          </c:tx>
          <c:spPr>
            <a:solidFill>
              <a:schemeClr val="accent2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Аркуш1!$A$2:$A$24</c:f>
              <c:strCache>
                <c:ptCount val="23"/>
                <c:pt idx="0">
                  <c:v>Горностаївський район</c:v>
                </c:pt>
                <c:pt idx="1">
                  <c:v>Каховський район</c:v>
                </c:pt>
                <c:pt idx="2">
                  <c:v>Чаплинський район</c:v>
                </c:pt>
                <c:pt idx="3">
                  <c:v>Голопристанський район</c:v>
                </c:pt>
                <c:pt idx="4">
                  <c:v>Іванівський район</c:v>
                </c:pt>
                <c:pt idx="5">
                  <c:v>Білозерський район</c:v>
                </c:pt>
                <c:pt idx="6">
                  <c:v>Бериславський район</c:v>
                </c:pt>
                <c:pt idx="7">
                  <c:v>Новотроїцький район</c:v>
                </c:pt>
                <c:pt idx="8">
                  <c:v>Скадовський район</c:v>
                </c:pt>
                <c:pt idx="9">
                  <c:v>м. Нова Каховка</c:v>
                </c:pt>
                <c:pt idx="10">
                  <c:v>Херсонська область</c:v>
                </c:pt>
                <c:pt idx="11">
                  <c:v>Україна</c:v>
                </c:pt>
                <c:pt idx="12">
                  <c:v>Каланчацький район</c:v>
                </c:pt>
                <c:pt idx="13">
                  <c:v>Великолепетиський район</c:v>
                </c:pt>
                <c:pt idx="14">
                  <c:v>Олешківський район</c:v>
                </c:pt>
                <c:pt idx="15">
                  <c:v>Великоолександрівський район</c:v>
                </c:pt>
                <c:pt idx="16">
                  <c:v>Генічеський район</c:v>
                </c:pt>
                <c:pt idx="17">
                  <c:v>Нововоронцовський район</c:v>
                </c:pt>
                <c:pt idx="18">
                  <c:v>м. Гола Пристань</c:v>
                </c:pt>
                <c:pt idx="19">
                  <c:v>м. Херсон</c:v>
                </c:pt>
                <c:pt idx="20">
                  <c:v>м. Каховка</c:v>
                </c:pt>
                <c:pt idx="21">
                  <c:v>Нижньосірогозький район</c:v>
                </c:pt>
                <c:pt idx="22">
                  <c:v>Високопільський район</c:v>
                </c:pt>
              </c:strCache>
            </c:strRef>
          </c:cat>
          <c:val>
            <c:numRef>
              <c:f>Аркуш1!$E$2:$E$24</c:f>
              <c:numCache>
                <c:formatCode>0.00</c:formatCode>
                <c:ptCount val="23"/>
                <c:pt idx="0" formatCode="General">
                  <c:v>2.38</c:v>
                </c:pt>
                <c:pt idx="1">
                  <c:v>2.7</c:v>
                </c:pt>
                <c:pt idx="2" formatCode="General">
                  <c:v>3.09</c:v>
                </c:pt>
                <c:pt idx="3" formatCode="General">
                  <c:v>0.79</c:v>
                </c:pt>
                <c:pt idx="4">
                  <c:v>5.41</c:v>
                </c:pt>
                <c:pt idx="5" formatCode="General">
                  <c:v>4.0999999999999996</c:v>
                </c:pt>
                <c:pt idx="6" formatCode="General">
                  <c:v>3.16</c:v>
                </c:pt>
                <c:pt idx="7" formatCode="General">
                  <c:v>0.98</c:v>
                </c:pt>
                <c:pt idx="8" formatCode="General">
                  <c:v>1.08</c:v>
                </c:pt>
                <c:pt idx="9" formatCode="General">
                  <c:v>6.78</c:v>
                </c:pt>
                <c:pt idx="10" formatCode="General">
                  <c:v>5.89</c:v>
                </c:pt>
                <c:pt idx="11" formatCode="General">
                  <c:v>8.59</c:v>
                </c:pt>
                <c:pt idx="12" formatCode="General">
                  <c:v>2.41</c:v>
                </c:pt>
                <c:pt idx="13">
                  <c:v>2.38</c:v>
                </c:pt>
                <c:pt idx="14" formatCode="General">
                  <c:v>2.33</c:v>
                </c:pt>
                <c:pt idx="16" formatCode="General">
                  <c:v>3.68</c:v>
                </c:pt>
                <c:pt idx="18" formatCode="General">
                  <c:v>3.08</c:v>
                </c:pt>
                <c:pt idx="19" formatCode="General">
                  <c:v>18.88</c:v>
                </c:pt>
                <c:pt idx="20" formatCode="General">
                  <c:v>13.79</c:v>
                </c:pt>
                <c:pt idx="21" formatCode="General">
                  <c:v>2.38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162C-4AF7-B47A-3E4D850A62D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78054016"/>
        <c:axId val="278055552"/>
      </c:barChart>
      <c:catAx>
        <c:axId val="278054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055552"/>
        <c:crosses val="autoZero"/>
        <c:auto val="1"/>
        <c:lblAlgn val="ctr"/>
        <c:lblOffset val="100"/>
        <c:noMultiLvlLbl val="0"/>
      </c:catAx>
      <c:valAx>
        <c:axId val="278055552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7805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'[Географія ДПА.xlsx]Аркуш1'!$B$1</c:f>
              <c:strCache>
                <c:ptCount val="1"/>
                <c:pt idx="0">
                  <c:v>Початковий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'[Географія ДПА.xlsx]Аркуш1'!$A$2:$A$25</c:f>
              <c:strCache>
                <c:ptCount val="24"/>
                <c:pt idx="0">
                  <c:v>Нижньосірогозький район</c:v>
                </c:pt>
                <c:pt idx="1">
                  <c:v>Чаплинський район</c:v>
                </c:pt>
                <c:pt idx="2">
                  <c:v>Голопристанський район</c:v>
                </c:pt>
                <c:pt idx="3">
                  <c:v>Бериславський район</c:v>
                </c:pt>
                <c:pt idx="4">
                  <c:v>Білозерський район</c:v>
                </c:pt>
                <c:pt idx="5">
                  <c:v>Скадовський район</c:v>
                </c:pt>
                <c:pt idx="6">
                  <c:v>Верхньорогачицький район</c:v>
                </c:pt>
                <c:pt idx="7">
                  <c:v>Олешківський район</c:v>
                </c:pt>
                <c:pt idx="8">
                  <c:v>Херсонська область</c:v>
                </c:pt>
                <c:pt idx="9">
                  <c:v>Великолепетиський район</c:v>
                </c:pt>
                <c:pt idx="10">
                  <c:v>Україна</c:v>
                </c:pt>
                <c:pt idx="11">
                  <c:v>м. Нова Каховка</c:v>
                </c:pt>
                <c:pt idx="12">
                  <c:v>Генічеський район</c:v>
                </c:pt>
                <c:pt idx="13">
                  <c:v>м. Херсон</c:v>
                </c:pt>
                <c:pt idx="14">
                  <c:v>Великоолександрівський район</c:v>
                </c:pt>
                <c:pt idx="15">
                  <c:v>Високопільський район</c:v>
                </c:pt>
                <c:pt idx="16">
                  <c:v>Горностаївський район</c:v>
                </c:pt>
                <c:pt idx="17">
                  <c:v>Новотроїцький район</c:v>
                </c:pt>
                <c:pt idx="18">
                  <c:v>Іванівський район</c:v>
                </c:pt>
                <c:pt idx="19">
                  <c:v>м. Гола Пристань</c:v>
                </c:pt>
                <c:pt idx="20">
                  <c:v>Нововоронцовський район</c:v>
                </c:pt>
                <c:pt idx="21">
                  <c:v>Каланчацький район</c:v>
                </c:pt>
                <c:pt idx="22">
                  <c:v>Каховський район</c:v>
                </c:pt>
                <c:pt idx="23">
                  <c:v>м. Каховка</c:v>
                </c:pt>
              </c:strCache>
            </c:strRef>
          </c:cat>
          <c:val>
            <c:numRef>
              <c:f>'[Географія ДПА.xlsx]Аркуш1'!$B$2:$B$25</c:f>
              <c:numCache>
                <c:formatCode>General</c:formatCode>
                <c:ptCount val="24"/>
                <c:pt idx="0">
                  <c:v>25</c:v>
                </c:pt>
                <c:pt idx="1">
                  <c:v>20</c:v>
                </c:pt>
                <c:pt idx="2">
                  <c:v>17.39</c:v>
                </c:pt>
                <c:pt idx="3">
                  <c:v>12.2</c:v>
                </c:pt>
                <c:pt idx="4">
                  <c:v>9.3800000000000008</c:v>
                </c:pt>
                <c:pt idx="5">
                  <c:v>9.09</c:v>
                </c:pt>
                <c:pt idx="6">
                  <c:v>7.69</c:v>
                </c:pt>
                <c:pt idx="7">
                  <c:v>6.15</c:v>
                </c:pt>
                <c:pt idx="8">
                  <c:v>6.08</c:v>
                </c:pt>
                <c:pt idx="9">
                  <c:v>5.88</c:v>
                </c:pt>
                <c:pt idx="10">
                  <c:v>5.51</c:v>
                </c:pt>
                <c:pt idx="11">
                  <c:v>5.45</c:v>
                </c:pt>
                <c:pt idx="12">
                  <c:v>4.55</c:v>
                </c:pt>
                <c:pt idx="13">
                  <c:v>4.3600000000000003</c:v>
                </c:pt>
                <c:pt idx="14">
                  <c:v>3.85</c:v>
                </c:pt>
                <c:pt idx="15">
                  <c:v>3.45</c:v>
                </c:pt>
                <c:pt idx="16">
                  <c:v>3.33</c:v>
                </c:pt>
                <c:pt idx="17">
                  <c:v>2.2200000000000002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8F-4C7B-961A-7500FCF79F6A}"/>
            </c:ext>
          </c:extLst>
        </c:ser>
        <c:ser>
          <c:idx val="1"/>
          <c:order val="1"/>
          <c:tx>
            <c:strRef>
              <c:f>'[Географія ДПА.xlsx]Аркуш1'!$C$1</c:f>
              <c:strCache>
                <c:ptCount val="1"/>
                <c:pt idx="0">
                  <c:v>Середній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'[Географія ДПА.xlsx]Аркуш1'!$A$2:$A$25</c:f>
              <c:strCache>
                <c:ptCount val="24"/>
                <c:pt idx="0">
                  <c:v>Нижньосірогозький район</c:v>
                </c:pt>
                <c:pt idx="1">
                  <c:v>Чаплинський район</c:v>
                </c:pt>
                <c:pt idx="2">
                  <c:v>Голопристанський район</c:v>
                </c:pt>
                <c:pt idx="3">
                  <c:v>Бериславський район</c:v>
                </c:pt>
                <c:pt idx="4">
                  <c:v>Білозерський район</c:v>
                </c:pt>
                <c:pt idx="5">
                  <c:v>Скадовський район</c:v>
                </c:pt>
                <c:pt idx="6">
                  <c:v>Верхньорогачицький район</c:v>
                </c:pt>
                <c:pt idx="7">
                  <c:v>Олешківський район</c:v>
                </c:pt>
                <c:pt idx="8">
                  <c:v>Херсонська область</c:v>
                </c:pt>
                <c:pt idx="9">
                  <c:v>Великолепетиський район</c:v>
                </c:pt>
                <c:pt idx="10">
                  <c:v>Україна</c:v>
                </c:pt>
                <c:pt idx="11">
                  <c:v>м. Нова Каховка</c:v>
                </c:pt>
                <c:pt idx="12">
                  <c:v>Генічеський район</c:v>
                </c:pt>
                <c:pt idx="13">
                  <c:v>м. Херсон</c:v>
                </c:pt>
                <c:pt idx="14">
                  <c:v>Великоолександрівський район</c:v>
                </c:pt>
                <c:pt idx="15">
                  <c:v>Високопільський район</c:v>
                </c:pt>
                <c:pt idx="16">
                  <c:v>Горностаївський район</c:v>
                </c:pt>
                <c:pt idx="17">
                  <c:v>Новотроїцький район</c:v>
                </c:pt>
                <c:pt idx="18">
                  <c:v>Іванівський район</c:v>
                </c:pt>
                <c:pt idx="19">
                  <c:v>м. Гола Пристань</c:v>
                </c:pt>
                <c:pt idx="20">
                  <c:v>Нововоронцовський район</c:v>
                </c:pt>
                <c:pt idx="21">
                  <c:v>Каланчацький район</c:v>
                </c:pt>
                <c:pt idx="22">
                  <c:v>Каховський район</c:v>
                </c:pt>
                <c:pt idx="23">
                  <c:v>м. Каховка</c:v>
                </c:pt>
              </c:strCache>
            </c:strRef>
          </c:cat>
          <c:val>
            <c:numRef>
              <c:f>'[Географія ДПА.xlsx]Аркуш1'!$C$2:$C$25</c:f>
              <c:numCache>
                <c:formatCode>General</c:formatCode>
                <c:ptCount val="24"/>
                <c:pt idx="0">
                  <c:v>33.33</c:v>
                </c:pt>
                <c:pt idx="1">
                  <c:v>48</c:v>
                </c:pt>
                <c:pt idx="2">
                  <c:v>52.17</c:v>
                </c:pt>
                <c:pt idx="3">
                  <c:v>53.66</c:v>
                </c:pt>
                <c:pt idx="4">
                  <c:v>56.25</c:v>
                </c:pt>
                <c:pt idx="5">
                  <c:v>72.73</c:v>
                </c:pt>
                <c:pt idx="6">
                  <c:v>61.54</c:v>
                </c:pt>
                <c:pt idx="7">
                  <c:v>53.85</c:v>
                </c:pt>
                <c:pt idx="8">
                  <c:v>51.44</c:v>
                </c:pt>
                <c:pt idx="9">
                  <c:v>64.709999999999994</c:v>
                </c:pt>
                <c:pt idx="10">
                  <c:v>47.8</c:v>
                </c:pt>
                <c:pt idx="11">
                  <c:v>36.36</c:v>
                </c:pt>
                <c:pt idx="12">
                  <c:v>45.45</c:v>
                </c:pt>
                <c:pt idx="13">
                  <c:v>49.82</c:v>
                </c:pt>
                <c:pt idx="14">
                  <c:v>34.619999999999997</c:v>
                </c:pt>
                <c:pt idx="15" formatCode="0.00">
                  <c:v>55.17</c:v>
                </c:pt>
                <c:pt idx="16">
                  <c:v>53.33</c:v>
                </c:pt>
                <c:pt idx="17">
                  <c:v>51.11</c:v>
                </c:pt>
                <c:pt idx="18">
                  <c:v>62.5</c:v>
                </c:pt>
                <c:pt idx="19">
                  <c:v>45.45</c:v>
                </c:pt>
                <c:pt idx="20">
                  <c:v>48.48</c:v>
                </c:pt>
                <c:pt idx="21">
                  <c:v>73.680000000000007</c:v>
                </c:pt>
                <c:pt idx="22" formatCode="0.00">
                  <c:v>61.54</c:v>
                </c:pt>
                <c:pt idx="2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78F-4C7B-961A-7500FCF79F6A}"/>
            </c:ext>
          </c:extLst>
        </c:ser>
        <c:ser>
          <c:idx val="2"/>
          <c:order val="2"/>
          <c:tx>
            <c:strRef>
              <c:f>'[Географія ДПА.xlsx]Аркуш1'!$D$1</c:f>
              <c:strCache>
                <c:ptCount val="1"/>
                <c:pt idx="0">
                  <c:v>Достатній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'[Географія ДПА.xlsx]Аркуш1'!$A$2:$A$25</c:f>
              <c:strCache>
                <c:ptCount val="24"/>
                <c:pt idx="0">
                  <c:v>Нижньосірогозький район</c:v>
                </c:pt>
                <c:pt idx="1">
                  <c:v>Чаплинський район</c:v>
                </c:pt>
                <c:pt idx="2">
                  <c:v>Голопристанський район</c:v>
                </c:pt>
                <c:pt idx="3">
                  <c:v>Бериславський район</c:v>
                </c:pt>
                <c:pt idx="4">
                  <c:v>Білозерський район</c:v>
                </c:pt>
                <c:pt idx="5">
                  <c:v>Скадовський район</c:v>
                </c:pt>
                <c:pt idx="6">
                  <c:v>Верхньорогачицький район</c:v>
                </c:pt>
                <c:pt idx="7">
                  <c:v>Олешківський район</c:v>
                </c:pt>
                <c:pt idx="8">
                  <c:v>Херсонська область</c:v>
                </c:pt>
                <c:pt idx="9">
                  <c:v>Великолепетиський район</c:v>
                </c:pt>
                <c:pt idx="10">
                  <c:v>Україна</c:v>
                </c:pt>
                <c:pt idx="11">
                  <c:v>м. Нова Каховка</c:v>
                </c:pt>
                <c:pt idx="12">
                  <c:v>Генічеський район</c:v>
                </c:pt>
                <c:pt idx="13">
                  <c:v>м. Херсон</c:v>
                </c:pt>
                <c:pt idx="14">
                  <c:v>Великоолександрівський район</c:v>
                </c:pt>
                <c:pt idx="15">
                  <c:v>Високопільський район</c:v>
                </c:pt>
                <c:pt idx="16">
                  <c:v>Горностаївський район</c:v>
                </c:pt>
                <c:pt idx="17">
                  <c:v>Новотроїцький район</c:v>
                </c:pt>
                <c:pt idx="18">
                  <c:v>Іванівський район</c:v>
                </c:pt>
                <c:pt idx="19">
                  <c:v>м. Гола Пристань</c:v>
                </c:pt>
                <c:pt idx="20">
                  <c:v>Нововоронцовський район</c:v>
                </c:pt>
                <c:pt idx="21">
                  <c:v>Каланчацький район</c:v>
                </c:pt>
                <c:pt idx="22">
                  <c:v>Каховський район</c:v>
                </c:pt>
                <c:pt idx="23">
                  <c:v>м. Каховка</c:v>
                </c:pt>
              </c:strCache>
            </c:strRef>
          </c:cat>
          <c:val>
            <c:numRef>
              <c:f>'[Географія ДПА.xlsx]Аркуш1'!$D$2:$D$25</c:f>
              <c:numCache>
                <c:formatCode>General</c:formatCode>
                <c:ptCount val="24"/>
                <c:pt idx="0">
                  <c:v>41.67</c:v>
                </c:pt>
                <c:pt idx="1">
                  <c:v>16</c:v>
                </c:pt>
                <c:pt idx="2">
                  <c:v>30.43</c:v>
                </c:pt>
                <c:pt idx="3">
                  <c:v>24.39</c:v>
                </c:pt>
                <c:pt idx="4">
                  <c:v>31.25</c:v>
                </c:pt>
                <c:pt idx="5">
                  <c:v>18.18</c:v>
                </c:pt>
                <c:pt idx="6">
                  <c:v>23.08</c:v>
                </c:pt>
                <c:pt idx="7">
                  <c:v>36.92</c:v>
                </c:pt>
                <c:pt idx="8">
                  <c:v>35.67</c:v>
                </c:pt>
                <c:pt idx="9" formatCode="0.00">
                  <c:v>23.53</c:v>
                </c:pt>
                <c:pt idx="10">
                  <c:v>35.81</c:v>
                </c:pt>
                <c:pt idx="11">
                  <c:v>49.09</c:v>
                </c:pt>
                <c:pt idx="12">
                  <c:v>45.45</c:v>
                </c:pt>
                <c:pt idx="13">
                  <c:v>41.09</c:v>
                </c:pt>
                <c:pt idx="14">
                  <c:v>38.46</c:v>
                </c:pt>
                <c:pt idx="15">
                  <c:v>31.03</c:v>
                </c:pt>
                <c:pt idx="16">
                  <c:v>33.33</c:v>
                </c:pt>
                <c:pt idx="17">
                  <c:v>31.11</c:v>
                </c:pt>
                <c:pt idx="18">
                  <c:v>31.25</c:v>
                </c:pt>
                <c:pt idx="19">
                  <c:v>45.45</c:v>
                </c:pt>
                <c:pt idx="20">
                  <c:v>39.39</c:v>
                </c:pt>
                <c:pt idx="21">
                  <c:v>21.05</c:v>
                </c:pt>
                <c:pt idx="22" formatCode="0.00">
                  <c:v>26.92</c:v>
                </c:pt>
                <c:pt idx="23" formatCode="0.00">
                  <c:v>58.33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78F-4C7B-961A-7500FCF79F6A}"/>
            </c:ext>
          </c:extLst>
        </c:ser>
        <c:ser>
          <c:idx val="3"/>
          <c:order val="3"/>
          <c:tx>
            <c:strRef>
              <c:f>'[Географія ДПА.xlsx]Аркуш1'!$E$1</c:f>
              <c:strCache>
                <c:ptCount val="1"/>
                <c:pt idx="0">
                  <c:v>Високий</c:v>
                </c:pt>
              </c:strCache>
            </c:strRef>
          </c:tx>
          <c:spPr>
            <a:solidFill>
              <a:schemeClr val="accent2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'[Географія ДПА.xlsx]Аркуш1'!$A$2:$A$25</c:f>
              <c:strCache>
                <c:ptCount val="24"/>
                <c:pt idx="0">
                  <c:v>Нижньосірогозький район</c:v>
                </c:pt>
                <c:pt idx="1">
                  <c:v>Чаплинський район</c:v>
                </c:pt>
                <c:pt idx="2">
                  <c:v>Голопристанський район</c:v>
                </c:pt>
                <c:pt idx="3">
                  <c:v>Бериславський район</c:v>
                </c:pt>
                <c:pt idx="4">
                  <c:v>Білозерський район</c:v>
                </c:pt>
                <c:pt idx="5">
                  <c:v>Скадовський район</c:v>
                </c:pt>
                <c:pt idx="6">
                  <c:v>Верхньорогачицький район</c:v>
                </c:pt>
                <c:pt idx="7">
                  <c:v>Олешківський район</c:v>
                </c:pt>
                <c:pt idx="8">
                  <c:v>Херсонська область</c:v>
                </c:pt>
                <c:pt idx="9">
                  <c:v>Великолепетиський район</c:v>
                </c:pt>
                <c:pt idx="10">
                  <c:v>Україна</c:v>
                </c:pt>
                <c:pt idx="11">
                  <c:v>м. Нова Каховка</c:v>
                </c:pt>
                <c:pt idx="12">
                  <c:v>Генічеський район</c:v>
                </c:pt>
                <c:pt idx="13">
                  <c:v>м. Херсон</c:v>
                </c:pt>
                <c:pt idx="14">
                  <c:v>Великоолександрівський район</c:v>
                </c:pt>
                <c:pt idx="15">
                  <c:v>Високопільський район</c:v>
                </c:pt>
                <c:pt idx="16">
                  <c:v>Горностаївський район</c:v>
                </c:pt>
                <c:pt idx="17">
                  <c:v>Новотроїцький район</c:v>
                </c:pt>
                <c:pt idx="18">
                  <c:v>Іванівський район</c:v>
                </c:pt>
                <c:pt idx="19">
                  <c:v>м. Гола Пристань</c:v>
                </c:pt>
                <c:pt idx="20">
                  <c:v>Нововоронцовський район</c:v>
                </c:pt>
                <c:pt idx="21">
                  <c:v>Каланчацький район</c:v>
                </c:pt>
                <c:pt idx="22">
                  <c:v>Каховський район</c:v>
                </c:pt>
                <c:pt idx="23">
                  <c:v>м. Каховка</c:v>
                </c:pt>
              </c:strCache>
            </c:strRef>
          </c:cat>
          <c:val>
            <c:numRef>
              <c:f>'[Географія ДПА.xlsx]Аркуш1'!$E$2:$E$25</c:f>
              <c:numCache>
                <c:formatCode>General</c:formatCode>
                <c:ptCount val="24"/>
                <c:pt idx="1">
                  <c:v>16</c:v>
                </c:pt>
                <c:pt idx="3">
                  <c:v>9.76</c:v>
                </c:pt>
                <c:pt idx="4">
                  <c:v>3.12</c:v>
                </c:pt>
                <c:pt idx="6" formatCode="0.00">
                  <c:v>7.69</c:v>
                </c:pt>
                <c:pt idx="7">
                  <c:v>3.08</c:v>
                </c:pt>
                <c:pt idx="8">
                  <c:v>6.8</c:v>
                </c:pt>
                <c:pt idx="9" formatCode="0.00">
                  <c:v>5.88</c:v>
                </c:pt>
                <c:pt idx="10">
                  <c:v>10.88</c:v>
                </c:pt>
                <c:pt idx="11">
                  <c:v>9.09</c:v>
                </c:pt>
                <c:pt idx="12">
                  <c:v>4.55</c:v>
                </c:pt>
                <c:pt idx="13">
                  <c:v>4.7300000000000004</c:v>
                </c:pt>
                <c:pt idx="14" formatCode="0.00">
                  <c:v>23.08</c:v>
                </c:pt>
                <c:pt idx="15">
                  <c:v>10.34</c:v>
                </c:pt>
                <c:pt idx="16">
                  <c:v>10</c:v>
                </c:pt>
                <c:pt idx="17">
                  <c:v>15.56</c:v>
                </c:pt>
                <c:pt idx="18" formatCode="0.00">
                  <c:v>6.25</c:v>
                </c:pt>
                <c:pt idx="19">
                  <c:v>9.09</c:v>
                </c:pt>
                <c:pt idx="20">
                  <c:v>12.12</c:v>
                </c:pt>
                <c:pt idx="21">
                  <c:v>5.26</c:v>
                </c:pt>
                <c:pt idx="22" formatCode="0.00">
                  <c:v>11.54</c:v>
                </c:pt>
                <c:pt idx="23">
                  <c:v>16.670000000000002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78F-4C7B-961A-7500FCF79F6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77915904"/>
        <c:axId val="277807104"/>
      </c:barChart>
      <c:catAx>
        <c:axId val="277915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7807104"/>
        <c:crosses val="autoZero"/>
        <c:auto val="1"/>
        <c:lblAlgn val="ctr"/>
        <c:lblOffset val="100"/>
        <c:noMultiLvlLbl val="0"/>
      </c:catAx>
      <c:valAx>
        <c:axId val="277807104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7791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Початковий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Аркуш1!$A$2:$A$25</c:f>
              <c:strCache>
                <c:ptCount val="24"/>
                <c:pt idx="0">
                  <c:v>Високопільський район</c:v>
                </c:pt>
                <c:pt idx="1">
                  <c:v>Новотроїцький район</c:v>
                </c:pt>
                <c:pt idx="2">
                  <c:v>Каховський район</c:v>
                </c:pt>
                <c:pt idx="3">
                  <c:v>Великоолександрівський район</c:v>
                </c:pt>
                <c:pt idx="4">
                  <c:v>м. Гола Пристань</c:v>
                </c:pt>
                <c:pt idx="5">
                  <c:v>Верхньорогачицький район</c:v>
                </c:pt>
                <c:pt idx="6">
                  <c:v>Нижньосірогозький район</c:v>
                </c:pt>
                <c:pt idx="7">
                  <c:v>Каланчацький район</c:v>
                </c:pt>
                <c:pt idx="8">
                  <c:v>Голопристанський район</c:v>
                </c:pt>
                <c:pt idx="9">
                  <c:v>Олешківський район</c:v>
                </c:pt>
                <c:pt idx="10">
                  <c:v>Генічеський район</c:v>
                </c:pt>
                <c:pt idx="11">
                  <c:v>Білозерський район</c:v>
                </c:pt>
                <c:pt idx="12">
                  <c:v>Великолепетиський район</c:v>
                </c:pt>
                <c:pt idx="13">
                  <c:v>м. Нова Каховка</c:v>
                </c:pt>
                <c:pt idx="14">
                  <c:v>Бериславський район</c:v>
                </c:pt>
                <c:pt idx="15">
                  <c:v>Херсонська область</c:v>
                </c:pt>
                <c:pt idx="16">
                  <c:v>Скадовський район</c:v>
                </c:pt>
                <c:pt idx="17">
                  <c:v>м. Херсон</c:v>
                </c:pt>
                <c:pt idx="18">
                  <c:v>Україна</c:v>
                </c:pt>
                <c:pt idx="19">
                  <c:v>Нововоронцовський район</c:v>
                </c:pt>
                <c:pt idx="20">
                  <c:v>Чаплинський район</c:v>
                </c:pt>
                <c:pt idx="21">
                  <c:v>м. Каховка</c:v>
                </c:pt>
                <c:pt idx="22">
                  <c:v>Іванівський район</c:v>
                </c:pt>
                <c:pt idx="23">
                  <c:v>Горностаївський район</c:v>
                </c:pt>
              </c:strCache>
            </c:strRef>
          </c:cat>
          <c:val>
            <c:numRef>
              <c:f>Аркуш1!$B$2:$B$25</c:f>
              <c:numCache>
                <c:formatCode>General</c:formatCode>
                <c:ptCount val="24"/>
                <c:pt idx="0">
                  <c:v>50</c:v>
                </c:pt>
                <c:pt idx="1">
                  <c:v>42.11</c:v>
                </c:pt>
                <c:pt idx="2">
                  <c:v>40</c:v>
                </c:pt>
                <c:pt idx="3">
                  <c:v>26.67</c:v>
                </c:pt>
                <c:pt idx="4">
                  <c:v>26.47</c:v>
                </c:pt>
                <c:pt idx="5">
                  <c:v>25</c:v>
                </c:pt>
                <c:pt idx="6">
                  <c:v>25</c:v>
                </c:pt>
                <c:pt idx="7">
                  <c:v>25</c:v>
                </c:pt>
                <c:pt idx="8">
                  <c:v>21.74</c:v>
                </c:pt>
                <c:pt idx="9">
                  <c:v>20.93</c:v>
                </c:pt>
                <c:pt idx="10">
                  <c:v>19.510000000000002</c:v>
                </c:pt>
                <c:pt idx="11">
                  <c:v>19.23</c:v>
                </c:pt>
                <c:pt idx="12">
                  <c:v>16.670000000000002</c:v>
                </c:pt>
                <c:pt idx="13">
                  <c:v>16.47</c:v>
                </c:pt>
                <c:pt idx="14">
                  <c:v>15.79</c:v>
                </c:pt>
                <c:pt idx="15">
                  <c:v>15.05</c:v>
                </c:pt>
                <c:pt idx="16">
                  <c:v>14.75</c:v>
                </c:pt>
                <c:pt idx="17">
                  <c:v>13.02</c:v>
                </c:pt>
                <c:pt idx="18">
                  <c:v>10.39</c:v>
                </c:pt>
                <c:pt idx="19">
                  <c:v>9.09</c:v>
                </c:pt>
                <c:pt idx="20">
                  <c:v>6.25</c:v>
                </c:pt>
                <c:pt idx="21">
                  <c:v>4.2300000000000004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4B-4010-8ED8-E159F0AA918E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Середній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Аркуш1!$A$2:$A$25</c:f>
              <c:strCache>
                <c:ptCount val="24"/>
                <c:pt idx="0">
                  <c:v>Високопільський район</c:v>
                </c:pt>
                <c:pt idx="1">
                  <c:v>Новотроїцький район</c:v>
                </c:pt>
                <c:pt idx="2">
                  <c:v>Каховський район</c:v>
                </c:pt>
                <c:pt idx="3">
                  <c:v>Великоолександрівський район</c:v>
                </c:pt>
                <c:pt idx="4">
                  <c:v>м. Гола Пристань</c:v>
                </c:pt>
                <c:pt idx="5">
                  <c:v>Верхньорогачицький район</c:v>
                </c:pt>
                <c:pt idx="6">
                  <c:v>Нижньосірогозький район</c:v>
                </c:pt>
                <c:pt idx="7">
                  <c:v>Каланчацький район</c:v>
                </c:pt>
                <c:pt idx="8">
                  <c:v>Голопристанський район</c:v>
                </c:pt>
                <c:pt idx="9">
                  <c:v>Олешківський район</c:v>
                </c:pt>
                <c:pt idx="10">
                  <c:v>Генічеський район</c:v>
                </c:pt>
                <c:pt idx="11">
                  <c:v>Білозерський район</c:v>
                </c:pt>
                <c:pt idx="12">
                  <c:v>Великолепетиський район</c:v>
                </c:pt>
                <c:pt idx="13">
                  <c:v>м. Нова Каховка</c:v>
                </c:pt>
                <c:pt idx="14">
                  <c:v>Бериславський район</c:v>
                </c:pt>
                <c:pt idx="15">
                  <c:v>Херсонська область</c:v>
                </c:pt>
                <c:pt idx="16">
                  <c:v>Скадовський район</c:v>
                </c:pt>
                <c:pt idx="17">
                  <c:v>м. Херсон</c:v>
                </c:pt>
                <c:pt idx="18">
                  <c:v>Україна</c:v>
                </c:pt>
                <c:pt idx="19">
                  <c:v>Нововоронцовський район</c:v>
                </c:pt>
                <c:pt idx="20">
                  <c:v>Чаплинський район</c:v>
                </c:pt>
                <c:pt idx="21">
                  <c:v>м. Каховка</c:v>
                </c:pt>
                <c:pt idx="22">
                  <c:v>Іванівський район</c:v>
                </c:pt>
                <c:pt idx="23">
                  <c:v>Горностаївський район</c:v>
                </c:pt>
              </c:strCache>
            </c:strRef>
          </c:cat>
          <c:val>
            <c:numRef>
              <c:f>Аркуш1!$C$2:$C$25</c:f>
              <c:numCache>
                <c:formatCode>General</c:formatCode>
                <c:ptCount val="24"/>
                <c:pt idx="1">
                  <c:v>21.05</c:v>
                </c:pt>
                <c:pt idx="2">
                  <c:v>30</c:v>
                </c:pt>
                <c:pt idx="3">
                  <c:v>46.67</c:v>
                </c:pt>
                <c:pt idx="4">
                  <c:v>38.24</c:v>
                </c:pt>
                <c:pt idx="6">
                  <c:v>37.5</c:v>
                </c:pt>
                <c:pt idx="7">
                  <c:v>37.5</c:v>
                </c:pt>
                <c:pt idx="8">
                  <c:v>52.17</c:v>
                </c:pt>
                <c:pt idx="9">
                  <c:v>41.86</c:v>
                </c:pt>
                <c:pt idx="10">
                  <c:v>29.27</c:v>
                </c:pt>
                <c:pt idx="11">
                  <c:v>48.08</c:v>
                </c:pt>
                <c:pt idx="12">
                  <c:v>33.33</c:v>
                </c:pt>
                <c:pt idx="13">
                  <c:v>31.76</c:v>
                </c:pt>
                <c:pt idx="14">
                  <c:v>42.11</c:v>
                </c:pt>
                <c:pt idx="15">
                  <c:v>30.99</c:v>
                </c:pt>
                <c:pt idx="16">
                  <c:v>32.79</c:v>
                </c:pt>
                <c:pt idx="17">
                  <c:v>27.47</c:v>
                </c:pt>
                <c:pt idx="18">
                  <c:v>25.55</c:v>
                </c:pt>
                <c:pt idx="19">
                  <c:v>45.45</c:v>
                </c:pt>
                <c:pt idx="20">
                  <c:v>50</c:v>
                </c:pt>
                <c:pt idx="21">
                  <c:v>21.13</c:v>
                </c:pt>
                <c:pt idx="22">
                  <c:v>60</c:v>
                </c:pt>
                <c:pt idx="2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4B-4010-8ED8-E159F0AA918E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Достатній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Аркуш1!$A$2:$A$25</c:f>
              <c:strCache>
                <c:ptCount val="24"/>
                <c:pt idx="0">
                  <c:v>Високопільський район</c:v>
                </c:pt>
                <c:pt idx="1">
                  <c:v>Новотроїцький район</c:v>
                </c:pt>
                <c:pt idx="2">
                  <c:v>Каховський район</c:v>
                </c:pt>
                <c:pt idx="3">
                  <c:v>Великоолександрівський район</c:v>
                </c:pt>
                <c:pt idx="4">
                  <c:v>м. Гола Пристань</c:v>
                </c:pt>
                <c:pt idx="5">
                  <c:v>Верхньорогачицький район</c:v>
                </c:pt>
                <c:pt idx="6">
                  <c:v>Нижньосірогозький район</c:v>
                </c:pt>
                <c:pt idx="7">
                  <c:v>Каланчацький район</c:v>
                </c:pt>
                <c:pt idx="8">
                  <c:v>Голопристанський район</c:v>
                </c:pt>
                <c:pt idx="9">
                  <c:v>Олешківський район</c:v>
                </c:pt>
                <c:pt idx="10">
                  <c:v>Генічеський район</c:v>
                </c:pt>
                <c:pt idx="11">
                  <c:v>Білозерський район</c:v>
                </c:pt>
                <c:pt idx="12">
                  <c:v>Великолепетиський район</c:v>
                </c:pt>
                <c:pt idx="13">
                  <c:v>м. Нова Каховка</c:v>
                </c:pt>
                <c:pt idx="14">
                  <c:v>Бериславський район</c:v>
                </c:pt>
                <c:pt idx="15">
                  <c:v>Херсонська область</c:v>
                </c:pt>
                <c:pt idx="16">
                  <c:v>Скадовський район</c:v>
                </c:pt>
                <c:pt idx="17">
                  <c:v>м. Херсон</c:v>
                </c:pt>
                <c:pt idx="18">
                  <c:v>Україна</c:v>
                </c:pt>
                <c:pt idx="19">
                  <c:v>Нововоронцовський район</c:v>
                </c:pt>
                <c:pt idx="20">
                  <c:v>Чаплинський район</c:v>
                </c:pt>
                <c:pt idx="21">
                  <c:v>м. Каховка</c:v>
                </c:pt>
                <c:pt idx="22">
                  <c:v>Іванівський район</c:v>
                </c:pt>
                <c:pt idx="23">
                  <c:v>Горностаївський район</c:v>
                </c:pt>
              </c:strCache>
            </c:strRef>
          </c:cat>
          <c:val>
            <c:numRef>
              <c:f>Аркуш1!$D$2:$D$25</c:f>
              <c:numCache>
                <c:formatCode>General</c:formatCode>
                <c:ptCount val="24"/>
                <c:pt idx="0">
                  <c:v>50</c:v>
                </c:pt>
                <c:pt idx="1">
                  <c:v>26.32</c:v>
                </c:pt>
                <c:pt idx="2">
                  <c:v>30</c:v>
                </c:pt>
                <c:pt idx="3">
                  <c:v>26.67</c:v>
                </c:pt>
                <c:pt idx="4">
                  <c:v>23.53</c:v>
                </c:pt>
                <c:pt idx="5">
                  <c:v>50</c:v>
                </c:pt>
                <c:pt idx="6">
                  <c:v>37.5</c:v>
                </c:pt>
                <c:pt idx="7">
                  <c:v>37.5</c:v>
                </c:pt>
                <c:pt idx="8">
                  <c:v>21.74</c:v>
                </c:pt>
                <c:pt idx="9">
                  <c:v>27.91</c:v>
                </c:pt>
                <c:pt idx="10">
                  <c:v>39.020000000000003</c:v>
                </c:pt>
                <c:pt idx="11">
                  <c:v>21.15</c:v>
                </c:pt>
                <c:pt idx="12">
                  <c:v>50</c:v>
                </c:pt>
                <c:pt idx="13">
                  <c:v>38.82</c:v>
                </c:pt>
                <c:pt idx="14">
                  <c:v>31.58</c:v>
                </c:pt>
                <c:pt idx="15">
                  <c:v>36.89</c:v>
                </c:pt>
                <c:pt idx="16">
                  <c:v>39.340000000000003</c:v>
                </c:pt>
                <c:pt idx="17">
                  <c:v>39.909999999999997</c:v>
                </c:pt>
                <c:pt idx="18">
                  <c:v>41.06</c:v>
                </c:pt>
                <c:pt idx="19">
                  <c:v>36.36</c:v>
                </c:pt>
                <c:pt idx="20">
                  <c:v>25</c:v>
                </c:pt>
                <c:pt idx="21" formatCode="0.00">
                  <c:v>40.85</c:v>
                </c:pt>
                <c:pt idx="2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4B-4010-8ED8-E159F0AA918E}"/>
            </c:ext>
          </c:extLst>
        </c:ser>
        <c:ser>
          <c:idx val="3"/>
          <c:order val="3"/>
          <c:tx>
            <c:strRef>
              <c:f>Аркуш1!$E$1</c:f>
              <c:strCache>
                <c:ptCount val="1"/>
                <c:pt idx="0">
                  <c:v>Високий</c:v>
                </c:pt>
              </c:strCache>
            </c:strRef>
          </c:tx>
          <c:spPr>
            <a:solidFill>
              <a:schemeClr val="accent2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Аркуш1!$A$2:$A$25</c:f>
              <c:strCache>
                <c:ptCount val="24"/>
                <c:pt idx="0">
                  <c:v>Високопільський район</c:v>
                </c:pt>
                <c:pt idx="1">
                  <c:v>Новотроїцький район</c:v>
                </c:pt>
                <c:pt idx="2">
                  <c:v>Каховський район</c:v>
                </c:pt>
                <c:pt idx="3">
                  <c:v>Великоолександрівський район</c:v>
                </c:pt>
                <c:pt idx="4">
                  <c:v>м. Гола Пристань</c:v>
                </c:pt>
                <c:pt idx="5">
                  <c:v>Верхньорогачицький район</c:v>
                </c:pt>
                <c:pt idx="6">
                  <c:v>Нижньосірогозький район</c:v>
                </c:pt>
                <c:pt idx="7">
                  <c:v>Каланчацький район</c:v>
                </c:pt>
                <c:pt idx="8">
                  <c:v>Голопристанський район</c:v>
                </c:pt>
                <c:pt idx="9">
                  <c:v>Олешківський район</c:v>
                </c:pt>
                <c:pt idx="10">
                  <c:v>Генічеський район</c:v>
                </c:pt>
                <c:pt idx="11">
                  <c:v>Білозерський район</c:v>
                </c:pt>
                <c:pt idx="12">
                  <c:v>Великолепетиський район</c:v>
                </c:pt>
                <c:pt idx="13">
                  <c:v>м. Нова Каховка</c:v>
                </c:pt>
                <c:pt idx="14">
                  <c:v>Бериславський район</c:v>
                </c:pt>
                <c:pt idx="15">
                  <c:v>Херсонська область</c:v>
                </c:pt>
                <c:pt idx="16">
                  <c:v>Скадовський район</c:v>
                </c:pt>
                <c:pt idx="17">
                  <c:v>м. Херсон</c:v>
                </c:pt>
                <c:pt idx="18">
                  <c:v>Україна</c:v>
                </c:pt>
                <c:pt idx="19">
                  <c:v>Нововоронцовський район</c:v>
                </c:pt>
                <c:pt idx="20">
                  <c:v>Чаплинський район</c:v>
                </c:pt>
                <c:pt idx="21">
                  <c:v>м. Каховка</c:v>
                </c:pt>
                <c:pt idx="22">
                  <c:v>Іванівський район</c:v>
                </c:pt>
                <c:pt idx="23">
                  <c:v>Горностаївський район</c:v>
                </c:pt>
              </c:strCache>
            </c:strRef>
          </c:cat>
          <c:val>
            <c:numRef>
              <c:f>Аркуш1!$E$2:$E$25</c:f>
              <c:numCache>
                <c:formatCode>General</c:formatCode>
                <c:ptCount val="24"/>
                <c:pt idx="1">
                  <c:v>10.53</c:v>
                </c:pt>
                <c:pt idx="4">
                  <c:v>11.76</c:v>
                </c:pt>
                <c:pt idx="5">
                  <c:v>25</c:v>
                </c:pt>
                <c:pt idx="8">
                  <c:v>4.3499999999999996</c:v>
                </c:pt>
                <c:pt idx="9">
                  <c:v>9.3000000000000007</c:v>
                </c:pt>
                <c:pt idx="10">
                  <c:v>12.2</c:v>
                </c:pt>
                <c:pt idx="11">
                  <c:v>11.54</c:v>
                </c:pt>
                <c:pt idx="13">
                  <c:v>12.94</c:v>
                </c:pt>
                <c:pt idx="14">
                  <c:v>10.53</c:v>
                </c:pt>
                <c:pt idx="15">
                  <c:v>17.07</c:v>
                </c:pt>
                <c:pt idx="16">
                  <c:v>13.11</c:v>
                </c:pt>
                <c:pt idx="17">
                  <c:v>19.600000000000001</c:v>
                </c:pt>
                <c:pt idx="18">
                  <c:v>23</c:v>
                </c:pt>
                <c:pt idx="19">
                  <c:v>9.09</c:v>
                </c:pt>
                <c:pt idx="20">
                  <c:v>18.75</c:v>
                </c:pt>
                <c:pt idx="21">
                  <c:v>33.799999999999997</c:v>
                </c:pt>
                <c:pt idx="2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4B-4010-8ED8-E159F0AA918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77866368"/>
        <c:axId val="277867904"/>
      </c:barChart>
      <c:catAx>
        <c:axId val="277866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7867904"/>
        <c:crosses val="autoZero"/>
        <c:auto val="1"/>
        <c:lblAlgn val="ctr"/>
        <c:lblOffset val="100"/>
        <c:noMultiLvlLbl val="0"/>
      </c:catAx>
      <c:valAx>
        <c:axId val="277867904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77866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50205080574079"/>
          <c:y val="4.6876555928324549E-2"/>
          <c:w val="0.65241751511159163"/>
          <c:h val="0.7995952851260343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'100-200 (без інших)'!$B$3</c:f>
              <c:strCache>
                <c:ptCount val="1"/>
                <c:pt idx="0">
                  <c:v>не подолали поріг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'100-200 (без інших)'!$A$5:$A$16</c:f>
              <c:strCache>
                <c:ptCount val="12"/>
                <c:pt idx="0">
                  <c:v>Іспанська мова</c:v>
                </c:pt>
                <c:pt idx="1">
                  <c:v>Фізика </c:v>
                </c:pt>
                <c:pt idx="2">
                  <c:v>Математика</c:v>
                </c:pt>
                <c:pt idx="3">
                  <c:v>Хімія </c:v>
                </c:pt>
                <c:pt idx="4">
                  <c:v>Англійська мова</c:v>
                </c:pt>
                <c:pt idx="5">
                  <c:v>Історія України</c:v>
                </c:pt>
                <c:pt idx="6">
                  <c:v>Біологія</c:v>
                </c:pt>
                <c:pt idx="7">
                  <c:v>Російська мова</c:v>
                </c:pt>
                <c:pt idx="8">
                  <c:v>Географія </c:v>
                </c:pt>
                <c:pt idx="9">
                  <c:v>Українська мова і література</c:v>
                </c:pt>
                <c:pt idx="10">
                  <c:v>Німецька мова</c:v>
                </c:pt>
                <c:pt idx="11">
                  <c:v>Французька мова</c:v>
                </c:pt>
              </c:strCache>
            </c:strRef>
          </c:cat>
          <c:val>
            <c:numRef>
              <c:f>'100-200 (без інших)'!$B$5:$B$16</c:f>
              <c:numCache>
                <c:formatCode>0.00</c:formatCode>
                <c:ptCount val="12"/>
                <c:pt idx="0">
                  <c:v>50</c:v>
                </c:pt>
                <c:pt idx="1">
                  <c:v>24.31</c:v>
                </c:pt>
                <c:pt idx="2">
                  <c:v>20.87</c:v>
                </c:pt>
                <c:pt idx="3">
                  <c:v>18.91</c:v>
                </c:pt>
                <c:pt idx="4">
                  <c:v>18.18</c:v>
                </c:pt>
                <c:pt idx="5">
                  <c:v>16.579999999999998</c:v>
                </c:pt>
                <c:pt idx="6">
                  <c:v>15.87</c:v>
                </c:pt>
                <c:pt idx="7">
                  <c:v>12.82</c:v>
                </c:pt>
                <c:pt idx="8">
                  <c:v>10.73</c:v>
                </c:pt>
                <c:pt idx="9">
                  <c:v>9.68</c:v>
                </c:pt>
                <c:pt idx="10">
                  <c:v>6.89</c:v>
                </c:pt>
                <c:pt idx="11">
                  <c:v>5.88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BC-4EDD-8518-739D9F6CF821}"/>
            </c:ext>
          </c:extLst>
        </c:ser>
        <c:ser>
          <c:idx val="1"/>
          <c:order val="1"/>
          <c:tx>
            <c:strRef>
              <c:f>'100-200 (без інших)'!$C$3:$C$4</c:f>
              <c:strCache>
                <c:ptCount val="2"/>
                <c:pt idx="0">
                  <c:v>% учасників, які отримали результат </c:v>
                </c:pt>
                <c:pt idx="1">
                  <c:v>100- 120 балів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'100-200 (без інших)'!$A$5:$A$16</c:f>
              <c:strCache>
                <c:ptCount val="12"/>
                <c:pt idx="0">
                  <c:v>Іспанська мова</c:v>
                </c:pt>
                <c:pt idx="1">
                  <c:v>Фізика </c:v>
                </c:pt>
                <c:pt idx="2">
                  <c:v>Математика</c:v>
                </c:pt>
                <c:pt idx="3">
                  <c:v>Хімія </c:v>
                </c:pt>
                <c:pt idx="4">
                  <c:v>Англійська мова</c:v>
                </c:pt>
                <c:pt idx="5">
                  <c:v>Історія України</c:v>
                </c:pt>
                <c:pt idx="6">
                  <c:v>Біологія</c:v>
                </c:pt>
                <c:pt idx="7">
                  <c:v>Російська мова</c:v>
                </c:pt>
                <c:pt idx="8">
                  <c:v>Географія </c:v>
                </c:pt>
                <c:pt idx="9">
                  <c:v>Українська мова і література</c:v>
                </c:pt>
                <c:pt idx="10">
                  <c:v>Німецька мова</c:v>
                </c:pt>
                <c:pt idx="11">
                  <c:v>Французька мова</c:v>
                </c:pt>
              </c:strCache>
            </c:strRef>
          </c:cat>
          <c:val>
            <c:numRef>
              <c:f>'100-200 (без інших)'!$C$5:$C$16</c:f>
              <c:numCache>
                <c:formatCode>0.00</c:formatCode>
                <c:ptCount val="12"/>
                <c:pt idx="1">
                  <c:v>27.41</c:v>
                </c:pt>
                <c:pt idx="2">
                  <c:v>26.21</c:v>
                </c:pt>
                <c:pt idx="3">
                  <c:v>19.62</c:v>
                </c:pt>
                <c:pt idx="4">
                  <c:v>22.05</c:v>
                </c:pt>
                <c:pt idx="5">
                  <c:v>31.7</c:v>
                </c:pt>
                <c:pt idx="6">
                  <c:v>29.48</c:v>
                </c:pt>
                <c:pt idx="7">
                  <c:v>17.940000000000001</c:v>
                </c:pt>
                <c:pt idx="8">
                  <c:v>24.44</c:v>
                </c:pt>
                <c:pt idx="9">
                  <c:v>24.41</c:v>
                </c:pt>
                <c:pt idx="10">
                  <c:v>13.79</c:v>
                </c:pt>
                <c:pt idx="11">
                  <c:v>23.52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BC-4EDD-8518-739D9F6CF821}"/>
            </c:ext>
          </c:extLst>
        </c:ser>
        <c:ser>
          <c:idx val="2"/>
          <c:order val="2"/>
          <c:tx>
            <c:strRef>
              <c:f>'100-200 (без інших)'!$D$3:$D$4</c:f>
              <c:strCache>
                <c:ptCount val="2"/>
                <c:pt idx="0">
                  <c:v>% учасників, які отримали результат </c:v>
                </c:pt>
                <c:pt idx="1">
                  <c:v>120- 140 балів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'100-200 (без інших)'!$A$5:$A$16</c:f>
              <c:strCache>
                <c:ptCount val="12"/>
                <c:pt idx="0">
                  <c:v>Іспанська мова</c:v>
                </c:pt>
                <c:pt idx="1">
                  <c:v>Фізика </c:v>
                </c:pt>
                <c:pt idx="2">
                  <c:v>Математика</c:v>
                </c:pt>
                <c:pt idx="3">
                  <c:v>Хімія </c:v>
                </c:pt>
                <c:pt idx="4">
                  <c:v>Англійська мова</c:v>
                </c:pt>
                <c:pt idx="5">
                  <c:v>Історія України</c:v>
                </c:pt>
                <c:pt idx="6">
                  <c:v>Біологія</c:v>
                </c:pt>
                <c:pt idx="7">
                  <c:v>Російська мова</c:v>
                </c:pt>
                <c:pt idx="8">
                  <c:v>Географія </c:v>
                </c:pt>
                <c:pt idx="9">
                  <c:v>Українська мова і література</c:v>
                </c:pt>
                <c:pt idx="10">
                  <c:v>Німецька мова</c:v>
                </c:pt>
                <c:pt idx="11">
                  <c:v>Французька мова</c:v>
                </c:pt>
              </c:strCache>
            </c:strRef>
          </c:cat>
          <c:val>
            <c:numRef>
              <c:f>'100-200 (без інших)'!$D$5:$D$16</c:f>
              <c:numCache>
                <c:formatCode>0.00</c:formatCode>
                <c:ptCount val="12"/>
                <c:pt idx="1">
                  <c:v>18.62</c:v>
                </c:pt>
                <c:pt idx="2">
                  <c:v>18.11</c:v>
                </c:pt>
                <c:pt idx="3">
                  <c:v>18.440000000000001</c:v>
                </c:pt>
                <c:pt idx="4">
                  <c:v>17.54</c:v>
                </c:pt>
                <c:pt idx="5">
                  <c:v>22.56</c:v>
                </c:pt>
                <c:pt idx="6">
                  <c:v>26.35</c:v>
                </c:pt>
                <c:pt idx="7">
                  <c:v>25.64</c:v>
                </c:pt>
                <c:pt idx="8">
                  <c:v>26.98</c:v>
                </c:pt>
                <c:pt idx="9">
                  <c:v>22.98</c:v>
                </c:pt>
                <c:pt idx="10">
                  <c:v>10.34</c:v>
                </c:pt>
                <c:pt idx="11">
                  <c:v>11.76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BC-4EDD-8518-739D9F6CF821}"/>
            </c:ext>
          </c:extLst>
        </c:ser>
        <c:ser>
          <c:idx val="3"/>
          <c:order val="3"/>
          <c:tx>
            <c:strRef>
              <c:f>'100-200 (без інших)'!$E$3:$E$4</c:f>
              <c:strCache>
                <c:ptCount val="2"/>
                <c:pt idx="0">
                  <c:v>% учасників, які отримали результат </c:v>
                </c:pt>
                <c:pt idx="1">
                  <c:v>140-160 балів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'100-200 (без інших)'!$A$5:$A$16</c:f>
              <c:strCache>
                <c:ptCount val="12"/>
                <c:pt idx="0">
                  <c:v>Іспанська мова</c:v>
                </c:pt>
                <c:pt idx="1">
                  <c:v>Фізика </c:v>
                </c:pt>
                <c:pt idx="2">
                  <c:v>Математика</c:v>
                </c:pt>
                <c:pt idx="3">
                  <c:v>Хімія </c:v>
                </c:pt>
                <c:pt idx="4">
                  <c:v>Англійська мова</c:v>
                </c:pt>
                <c:pt idx="5">
                  <c:v>Історія України</c:v>
                </c:pt>
                <c:pt idx="6">
                  <c:v>Біологія</c:v>
                </c:pt>
                <c:pt idx="7">
                  <c:v>Російська мова</c:v>
                </c:pt>
                <c:pt idx="8">
                  <c:v>Географія </c:v>
                </c:pt>
                <c:pt idx="9">
                  <c:v>Українська мова і література</c:v>
                </c:pt>
                <c:pt idx="10">
                  <c:v>Німецька мова</c:v>
                </c:pt>
                <c:pt idx="11">
                  <c:v>Французька мова</c:v>
                </c:pt>
              </c:strCache>
            </c:strRef>
          </c:cat>
          <c:val>
            <c:numRef>
              <c:f>'100-200 (без інших)'!$E$5:$E$16</c:f>
              <c:numCache>
                <c:formatCode>0.00</c:formatCode>
                <c:ptCount val="12"/>
                <c:pt idx="0">
                  <c:v>12.5</c:v>
                </c:pt>
                <c:pt idx="1">
                  <c:v>13.28</c:v>
                </c:pt>
                <c:pt idx="2">
                  <c:v>15.27</c:v>
                </c:pt>
                <c:pt idx="3">
                  <c:v>15.37</c:v>
                </c:pt>
                <c:pt idx="4">
                  <c:v>19.239999999999998</c:v>
                </c:pt>
                <c:pt idx="5">
                  <c:v>16.190000000000001</c:v>
                </c:pt>
                <c:pt idx="6">
                  <c:v>14.99</c:v>
                </c:pt>
                <c:pt idx="7">
                  <c:v>24.35</c:v>
                </c:pt>
                <c:pt idx="8">
                  <c:v>10</c:v>
                </c:pt>
                <c:pt idx="9">
                  <c:v>18.28</c:v>
                </c:pt>
                <c:pt idx="10">
                  <c:v>13.79</c:v>
                </c:pt>
                <c:pt idx="11" formatCode="General">
                  <c:v>17.61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BC-4EDD-8518-739D9F6CF821}"/>
            </c:ext>
          </c:extLst>
        </c:ser>
        <c:ser>
          <c:idx val="4"/>
          <c:order val="4"/>
          <c:tx>
            <c:strRef>
              <c:f>'100-200 (без інших)'!$F$3:$F$4</c:f>
              <c:strCache>
                <c:ptCount val="2"/>
                <c:pt idx="0">
                  <c:v>% учасників, які отримали результат </c:v>
                </c:pt>
                <c:pt idx="1">
                  <c:v>160- 180 балів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'100-200 (без інших)'!$A$5:$A$16</c:f>
              <c:strCache>
                <c:ptCount val="12"/>
                <c:pt idx="0">
                  <c:v>Іспанська мова</c:v>
                </c:pt>
                <c:pt idx="1">
                  <c:v>Фізика </c:v>
                </c:pt>
                <c:pt idx="2">
                  <c:v>Математика</c:v>
                </c:pt>
                <c:pt idx="3">
                  <c:v>Хімія </c:v>
                </c:pt>
                <c:pt idx="4">
                  <c:v>Англійська мова</c:v>
                </c:pt>
                <c:pt idx="5">
                  <c:v>Історія України</c:v>
                </c:pt>
                <c:pt idx="6">
                  <c:v>Біологія</c:v>
                </c:pt>
                <c:pt idx="7">
                  <c:v>Російська мова</c:v>
                </c:pt>
                <c:pt idx="8">
                  <c:v>Географія </c:v>
                </c:pt>
                <c:pt idx="9">
                  <c:v>Українська мова і література</c:v>
                </c:pt>
                <c:pt idx="10">
                  <c:v>Німецька мова</c:v>
                </c:pt>
                <c:pt idx="11">
                  <c:v>Французька мова</c:v>
                </c:pt>
              </c:strCache>
            </c:strRef>
          </c:cat>
          <c:val>
            <c:numRef>
              <c:f>'100-200 (без інших)'!$F$5:$F$16</c:f>
              <c:numCache>
                <c:formatCode>0.00</c:formatCode>
                <c:ptCount val="12"/>
                <c:pt idx="0">
                  <c:v>25</c:v>
                </c:pt>
                <c:pt idx="1">
                  <c:v>10.69</c:v>
                </c:pt>
                <c:pt idx="2">
                  <c:v>11.89</c:v>
                </c:pt>
                <c:pt idx="3">
                  <c:v>14.42</c:v>
                </c:pt>
                <c:pt idx="4">
                  <c:v>13.55</c:v>
                </c:pt>
                <c:pt idx="5">
                  <c:v>9.09</c:v>
                </c:pt>
                <c:pt idx="6">
                  <c:v>8.89</c:v>
                </c:pt>
                <c:pt idx="7">
                  <c:v>15.38</c:v>
                </c:pt>
                <c:pt idx="8">
                  <c:v>14.12</c:v>
                </c:pt>
                <c:pt idx="9">
                  <c:v>14.79</c:v>
                </c:pt>
                <c:pt idx="10">
                  <c:v>20.68</c:v>
                </c:pt>
                <c:pt idx="11">
                  <c:v>5.88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BC-4EDD-8518-739D9F6CF821}"/>
            </c:ext>
          </c:extLst>
        </c:ser>
        <c:ser>
          <c:idx val="5"/>
          <c:order val="5"/>
          <c:tx>
            <c:strRef>
              <c:f>'100-200 (без інших)'!$G$3:$G$4</c:f>
              <c:strCache>
                <c:ptCount val="2"/>
                <c:pt idx="0">
                  <c:v>% учасників, які отримали результат </c:v>
                </c:pt>
                <c:pt idx="1">
                  <c:v>180-200 балів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'100-200 (без інших)'!$A$5:$A$16</c:f>
              <c:strCache>
                <c:ptCount val="12"/>
                <c:pt idx="0">
                  <c:v>Іспанська мова</c:v>
                </c:pt>
                <c:pt idx="1">
                  <c:v>Фізика </c:v>
                </c:pt>
                <c:pt idx="2">
                  <c:v>Математика</c:v>
                </c:pt>
                <c:pt idx="3">
                  <c:v>Хімія </c:v>
                </c:pt>
                <c:pt idx="4">
                  <c:v>Англійська мова</c:v>
                </c:pt>
                <c:pt idx="5">
                  <c:v>Історія України</c:v>
                </c:pt>
                <c:pt idx="6">
                  <c:v>Біологія</c:v>
                </c:pt>
                <c:pt idx="7">
                  <c:v>Російська мова</c:v>
                </c:pt>
                <c:pt idx="8">
                  <c:v>Географія </c:v>
                </c:pt>
                <c:pt idx="9">
                  <c:v>Українська мова і література</c:v>
                </c:pt>
                <c:pt idx="10">
                  <c:v>Німецька мова</c:v>
                </c:pt>
                <c:pt idx="11">
                  <c:v>Французька мова</c:v>
                </c:pt>
              </c:strCache>
            </c:strRef>
          </c:cat>
          <c:val>
            <c:numRef>
              <c:f>'100-200 (без інших)'!$G$5:$G$16</c:f>
              <c:numCache>
                <c:formatCode>0.00</c:formatCode>
                <c:ptCount val="12"/>
                <c:pt idx="0">
                  <c:v>12.5</c:v>
                </c:pt>
                <c:pt idx="1">
                  <c:v>5.69</c:v>
                </c:pt>
                <c:pt idx="2">
                  <c:v>7.65</c:v>
                </c:pt>
                <c:pt idx="3">
                  <c:v>13.24</c:v>
                </c:pt>
                <c:pt idx="4">
                  <c:v>9.44</c:v>
                </c:pt>
                <c:pt idx="5">
                  <c:v>3.88</c:v>
                </c:pt>
                <c:pt idx="6">
                  <c:v>4.43</c:v>
                </c:pt>
                <c:pt idx="7">
                  <c:v>3.84</c:v>
                </c:pt>
                <c:pt idx="8">
                  <c:v>4.7300000000000004</c:v>
                </c:pt>
                <c:pt idx="9">
                  <c:v>9.85</c:v>
                </c:pt>
                <c:pt idx="10">
                  <c:v>34.479999999999997</c:v>
                </c:pt>
                <c:pt idx="11">
                  <c:v>35.29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BC-4EDD-8518-739D9F6CF82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78409600"/>
        <c:axId val="278411136"/>
      </c:barChart>
      <c:catAx>
        <c:axId val="278409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411136"/>
        <c:crosses val="autoZero"/>
        <c:auto val="1"/>
        <c:lblAlgn val="ctr"/>
        <c:lblOffset val="100"/>
        <c:noMultiLvlLbl val="0"/>
      </c:catAx>
      <c:valAx>
        <c:axId val="278411136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7840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% від загальної кількості випускників поточного навчального року</c:v>
                </c:pt>
              </c:strCache>
            </c:strRef>
          </c:tx>
          <c:spPr>
            <a:ln w="9525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8.3224426553380945E-4"/>
                  <c:y val="1.35207524477651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B50-4EF3-BE88-9C96320A0D43}"/>
                </c:ext>
              </c:extLst>
            </c:dLbl>
            <c:dLbl>
              <c:idx val="7"/>
              <c:layout>
                <c:manualLayout>
                  <c:x val="-6.1461961591516401E-2"/>
                  <c:y val="-1.6475501563348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B50-4EF3-BE88-9C96320A0D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Аркуш1!$A$2:$A$9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xVal>
          <c:yVal>
            <c:numRef>
              <c:f>Аркуш1!$B$2:$B$9</c:f>
              <c:numCache>
                <c:formatCode>General</c:formatCode>
                <c:ptCount val="8"/>
                <c:pt idx="0">
                  <c:v>12.8</c:v>
                </c:pt>
                <c:pt idx="1">
                  <c:v>24.4</c:v>
                </c:pt>
                <c:pt idx="2">
                  <c:v>22.9</c:v>
                </c:pt>
                <c:pt idx="3">
                  <c:v>33</c:v>
                </c:pt>
                <c:pt idx="4">
                  <c:v>33.4</c:v>
                </c:pt>
                <c:pt idx="5">
                  <c:v>34.9</c:v>
                </c:pt>
                <c:pt idx="6">
                  <c:v>35.5</c:v>
                </c:pt>
                <c:pt idx="7">
                  <c:v>46.6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B50-4EF3-BE88-9C96320A0D4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223313280"/>
        <c:axId val="273890304"/>
      </c:scatterChart>
      <c:valAx>
        <c:axId val="223313280"/>
        <c:scaling>
          <c:orientation val="minMax"/>
          <c:max val="2017"/>
          <c:min val="201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890304"/>
        <c:crosses val="autoZero"/>
        <c:crossBetween val="midCat"/>
      </c:valAx>
      <c:valAx>
        <c:axId val="27389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3313280"/>
        <c:crosses val="autoZero"/>
        <c:crossBetween val="midCat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205609270975386E-2"/>
          <c:y val="0.10005012911939379"/>
          <c:w val="0.97779439072902463"/>
          <c:h val="0.6165825439578943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597-4584-B90B-1E12181AD9D7}"/>
              </c:ext>
            </c:extLst>
          </c:dPt>
          <c:dPt>
            <c:idx val="1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597-4584-B90B-1E12181AD9D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597-4584-B90B-1E12181AD9D7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597-4584-B90B-1E12181AD9D7}"/>
              </c:ext>
            </c:extLst>
          </c:dPt>
          <c:dLbls>
            <c:dLbl>
              <c:idx val="0"/>
              <c:layout>
                <c:manualLayout>
                  <c:x val="2.3564047524895215E-2"/>
                  <c:y val="1.13310726665179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597-4584-B90B-1E12181AD9D7}"/>
                </c:ext>
              </c:extLst>
            </c:dLbl>
            <c:dLbl>
              <c:idx val="2"/>
              <c:layout>
                <c:manualLayout>
                  <c:x val="-8.5091279338815995E-2"/>
                  <c:y val="1.311283922713396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597-4584-B90B-1E12181AD9D7}"/>
                </c:ext>
              </c:extLst>
            </c:dLbl>
            <c:dLbl>
              <c:idx val="3"/>
              <c:layout>
                <c:manualLayout>
                  <c:x val="-1.7203939304195438E-2"/>
                  <c:y val="-8.54953050035896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597-4584-B90B-1E12181AD9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'Аркуш1 (2)'!$B$3:$B$6</c:f>
              <c:strCache>
                <c:ptCount val="4"/>
                <c:pt idx="0">
                  <c:v>учні 10 класу</c:v>
                </c:pt>
                <c:pt idx="1">
                  <c:v>випускники 11 класу поточного року</c:v>
                </c:pt>
                <c:pt idx="2">
                  <c:v>учні (слухачі, студенти) професійно-технічних, вищих навчальних закладів</c:v>
                </c:pt>
                <c:pt idx="3">
                  <c:v>випускники минулих років</c:v>
                </c:pt>
              </c:strCache>
            </c:strRef>
          </c:cat>
          <c:val>
            <c:numRef>
              <c:f>'Аркуш1 (2)'!$D$3:$D$6</c:f>
              <c:numCache>
                <c:formatCode>0.00</c:formatCode>
                <c:ptCount val="4"/>
                <c:pt idx="0">
                  <c:v>9.4161958568738235</c:v>
                </c:pt>
                <c:pt idx="1">
                  <c:v>86.534839924670436</c:v>
                </c:pt>
                <c:pt idx="2">
                  <c:v>2.2598870056497176</c:v>
                </c:pt>
                <c:pt idx="3">
                  <c:v>1.7890772128060264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597-4584-B90B-1E12181AD9D7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8597-4584-B90B-1E12181AD9D7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8597-4584-B90B-1E12181AD9D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8597-4584-B90B-1E12181AD9D7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8597-4584-B90B-1E12181AD9D7}"/>
              </c:ext>
            </c:extLst>
          </c:dPt>
          <c:dLbls>
            <c:dLbl>
              <c:idx val="0"/>
              <c:layout>
                <c:manualLayout>
                  <c:x val="4.2060623876560385E-2"/>
                  <c:y val="4.063102580675526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597-4584-B90B-1E12181AD9D7}"/>
                </c:ext>
              </c:extLst>
            </c:dLbl>
            <c:dLbl>
              <c:idx val="1"/>
              <c:layout>
                <c:manualLayout>
                  <c:x val="2.1483976371436987E-2"/>
                  <c:y val="-0.2462813575483564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597-4584-B90B-1E12181AD9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'Аркуш1 (2)'!$B$3:$B$6</c:f>
              <c:strCache>
                <c:ptCount val="4"/>
                <c:pt idx="0">
                  <c:v>учні 10 класу</c:v>
                </c:pt>
                <c:pt idx="1">
                  <c:v>випускники 11 класу поточного року</c:v>
                </c:pt>
                <c:pt idx="2">
                  <c:v>учні (слухачі, студенти) професійно-технічних, вищих навчальних закладів</c:v>
                </c:pt>
                <c:pt idx="3">
                  <c:v>випускники минулих років</c:v>
                </c:pt>
              </c:strCache>
            </c:strRef>
          </c:cat>
          <c:val>
            <c:numRef>
              <c:f>'Аркуш1 (2)'!$D$3:$D$6</c:f>
              <c:numCache>
                <c:formatCode>0.00</c:formatCode>
                <c:ptCount val="4"/>
                <c:pt idx="0">
                  <c:v>9.4161958568738235</c:v>
                </c:pt>
                <c:pt idx="1">
                  <c:v>86.534839924670436</c:v>
                </c:pt>
                <c:pt idx="2">
                  <c:v>2.2598870056497176</c:v>
                </c:pt>
                <c:pt idx="3">
                  <c:v>1.7890772128060264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597-4584-B90B-1E12181AD9D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4.2893674854798999E-3"/>
          <c:y val="0.7243722548117697"/>
          <c:w val="0.7013185076581252"/>
          <c:h val="0.275627745188230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uk-UA" sz="1400" b="1" i="0" u="none" strike="noStrike" kern="1200" spc="0" baseline="0" noProof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uk-UA" sz="1800" b="1" noProof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 проживання (тип населеного пункту) </a:t>
            </a:r>
          </a:p>
        </c:rich>
      </c:tx>
      <c:layout>
        <c:manualLayout>
          <c:xMode val="edge"/>
          <c:yMode val="edge"/>
          <c:x val="0.27842386549507397"/>
          <c:y val="1.3342739789783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uk-UA" sz="1400" b="1" i="0" u="none" strike="noStrike" kern="1200" spc="0" baseline="0" noProof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EFA-403B-8B08-5A859250CAE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EFA-403B-8B08-5A859250CAE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EFA-403B-8B08-5A859250CA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'Аркуш1 (2)'!$B$14:$B$16</c:f>
              <c:strCache>
                <c:ptCount val="3"/>
                <c:pt idx="0">
                  <c:v>місто</c:v>
                </c:pt>
                <c:pt idx="1">
                  <c:v>селище міського типу</c:v>
                </c:pt>
                <c:pt idx="2">
                  <c:v>сільська місцевість</c:v>
                </c:pt>
              </c:strCache>
            </c:strRef>
          </c:cat>
          <c:val>
            <c:numRef>
              <c:f>'Аркуш1 (2)'!$D$14:$D$16</c:f>
              <c:numCache>
                <c:formatCode>0.00</c:formatCode>
                <c:ptCount val="3"/>
                <c:pt idx="0">
                  <c:v>65.254237288135599</c:v>
                </c:pt>
                <c:pt idx="1">
                  <c:v>19.58568738229755</c:v>
                </c:pt>
                <c:pt idx="2">
                  <c:v>15.160075329566855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FA-403B-8B08-5A859250CAE4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6EFA-403B-8B08-5A859250CAE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6EFA-403B-8B08-5A859250CAE4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6EFA-403B-8B08-5A859250CA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'Аркуш1 (2)'!$B$14:$B$16</c:f>
              <c:strCache>
                <c:ptCount val="3"/>
                <c:pt idx="0">
                  <c:v>місто</c:v>
                </c:pt>
                <c:pt idx="1">
                  <c:v>селище міського типу</c:v>
                </c:pt>
                <c:pt idx="2">
                  <c:v>сільська місцевість</c:v>
                </c:pt>
              </c:strCache>
            </c:strRef>
          </c:cat>
          <c:val>
            <c:numRef>
              <c:f>'Аркуш1 (2)'!$D$14:$D$16</c:f>
              <c:numCache>
                <c:formatCode>0.00</c:formatCode>
                <c:ptCount val="3"/>
                <c:pt idx="0">
                  <c:v>65.254237288135599</c:v>
                </c:pt>
                <c:pt idx="1">
                  <c:v>19.58568738229755</c:v>
                </c:pt>
                <c:pt idx="2">
                  <c:v>15.160075329566855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EFA-403B-8B08-5A859250CAE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1800" b="1" noProof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вважаєте ви одним з важливих факторів підготовки до ЗНО проведення пробного ЗНО</a:t>
            </a:r>
            <a:endParaRPr lang="uk-UA" sz="1800" b="1" noProof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0770342417989261"/>
          <c:y val="1.38874694808966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7361845145834052E-2"/>
          <c:y val="0.26893518518518517"/>
          <c:w val="0.87522283040994509"/>
          <c:h val="0.62053186060075816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'Аркуш1 (2)'!$B$18:$B$20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не визначився</c:v>
                </c:pt>
              </c:strCache>
            </c:strRef>
          </c:cat>
          <c:val>
            <c:numRef>
              <c:f>'Аркуш1 (2)'!$C$18:$C$20</c:f>
            </c:numRef>
          </c:val>
          <c:extLst>
            <c:ext xmlns:c16="http://schemas.microsoft.com/office/drawing/2014/chart" uri="{C3380CC4-5D6E-409C-BE32-E72D297353CC}">
              <c16:uniqueId val="{00000000-B275-4CF8-8FCD-7D0799368214}"/>
            </c:ext>
          </c:extLst>
        </c:ser>
        <c:ser>
          <c:idx val="1"/>
          <c:order val="1"/>
          <c:spPr>
            <a:solidFill>
              <a:schemeClr val="accent1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B275-4CF8-8FCD-7D0799368214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B275-4CF8-8FCD-7D0799368214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B275-4CF8-8FCD-7D0799368214}"/>
              </c:ext>
            </c:extLst>
          </c:dPt>
          <c:dLbls>
            <c:dLbl>
              <c:idx val="0"/>
              <c:layout>
                <c:manualLayout>
                  <c:x val="-3.0025120493480932E-2"/>
                  <c:y val="-0.3695822397200350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75-4CF8-8FCD-7D0799368214}"/>
                </c:ext>
              </c:extLst>
            </c:dLbl>
            <c:dLbl>
              <c:idx val="1"/>
              <c:layout>
                <c:manualLayout>
                  <c:x val="-1.7678924442955268E-2"/>
                  <c:y val="-3.28863169413411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75-4CF8-8FCD-7D0799368214}"/>
                </c:ext>
              </c:extLst>
            </c:dLbl>
            <c:dLbl>
              <c:idx val="2"/>
              <c:layout>
                <c:manualLayout>
                  <c:x val="5.0212598425196771E-2"/>
                  <c:y val="-4.175269155117734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275-4CF8-8FCD-7D07993682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'Аркуш1 (2)'!$B$18:$B$20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не визначився</c:v>
                </c:pt>
              </c:strCache>
            </c:strRef>
          </c:cat>
          <c:val>
            <c:numRef>
              <c:f>'Аркуш1 (2)'!$D$18:$D$20</c:f>
              <c:numCache>
                <c:formatCode>0.00</c:formatCode>
                <c:ptCount val="3"/>
                <c:pt idx="0">
                  <c:v>92.749529190207156</c:v>
                </c:pt>
                <c:pt idx="1">
                  <c:v>6.3088512241054611</c:v>
                </c:pt>
                <c:pt idx="2">
                  <c:v>0.94161958568738224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275-4CF8-8FCD-7D079936821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1800" b="1" noProof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ви дізналися про проведення пробного ЗНО</a:t>
            </a:r>
            <a:endParaRPr lang="uk-UA" sz="1800" b="1" noProof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558061356460877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831298261630344E-2"/>
          <c:y val="0.14750002963041461"/>
          <c:w val="0.94034938567461679"/>
          <c:h val="0.67791669600658711"/>
        </c:manualLayout>
      </c:layout>
      <c:pie3D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4B5-44A6-8FF2-F94D39ACEA8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4B5-44A6-8FF2-F94D39ACEA8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4B5-44A6-8FF2-F94D39ACEA8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4B5-44A6-8FF2-F94D39ACEA8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4B5-44A6-8FF2-F94D39ACEA81}"/>
              </c:ext>
            </c:extLst>
          </c:dPt>
          <c:dLbls>
            <c:dLbl>
              <c:idx val="0"/>
              <c:layout>
                <c:manualLayout>
                  <c:x val="4.9544264577717767E-3"/>
                  <c:y val="-3.30348144567256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B5-44A6-8FF2-F94D39ACEA81}"/>
                </c:ext>
              </c:extLst>
            </c:dLbl>
            <c:dLbl>
              <c:idx val="1"/>
              <c:layout>
                <c:manualLayout>
                  <c:x val="1.9203259515489273E-2"/>
                  <c:y val="-1.68787434349062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B5-44A6-8FF2-F94D39ACEA81}"/>
                </c:ext>
              </c:extLst>
            </c:dLbl>
            <c:dLbl>
              <c:idx val="3"/>
              <c:layout>
                <c:manualLayout>
                  <c:x val="-4.333270961553698E-2"/>
                  <c:y val="-2.83815719705172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B5-44A6-8FF2-F94D39ACEA81}"/>
                </c:ext>
              </c:extLst>
            </c:dLbl>
            <c:dLbl>
              <c:idx val="4"/>
              <c:layout>
                <c:manualLayout>
                  <c:x val="2.0613873169514699E-3"/>
                  <c:y val="-4.58724917449835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4B5-44A6-8FF2-F94D39ACEA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'Аркуш1 (2)'!$B$22:$B$26</c:f>
              <c:strCache>
                <c:ptCount val="5"/>
                <c:pt idx="0">
                  <c:v>інформація від друзів</c:v>
                </c:pt>
                <c:pt idx="1">
                  <c:v>інтернет</c:v>
                </c:pt>
                <c:pt idx="2">
                  <c:v>навчальний заклад</c:v>
                </c:pt>
                <c:pt idx="3">
                  <c:v>засоби масової інформації</c:v>
                </c:pt>
                <c:pt idx="4">
                  <c:v>інше</c:v>
                </c:pt>
              </c:strCache>
            </c:strRef>
          </c:cat>
          <c:val>
            <c:numRef>
              <c:f>'Аркуш1 (2)'!$D$22:$D$26</c:f>
              <c:numCache>
                <c:formatCode>0.00</c:formatCode>
                <c:ptCount val="5"/>
                <c:pt idx="0">
                  <c:v>6.9679849340866289</c:v>
                </c:pt>
                <c:pt idx="1">
                  <c:v>6.9679849340866289</c:v>
                </c:pt>
                <c:pt idx="2">
                  <c:v>80.790960451977398</c:v>
                </c:pt>
                <c:pt idx="3">
                  <c:v>4.5197740112994351</c:v>
                </c:pt>
                <c:pt idx="4">
                  <c:v>0.75329566854990582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4B5-44A6-8FF2-F94D39ACEA81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D4B5-44A6-8FF2-F94D39ACEA8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D4B5-44A6-8FF2-F94D39ACEA81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D4B5-44A6-8FF2-F94D39ACEA81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D4B5-44A6-8FF2-F94D39ACEA8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D4B5-44A6-8FF2-F94D39ACEA81}"/>
              </c:ext>
            </c:extLst>
          </c:dPt>
          <c:dLbls>
            <c:dLbl>
              <c:idx val="3"/>
              <c:layout>
                <c:manualLayout>
                  <c:x val="-4.1294653879722559E-2"/>
                  <c:y val="-1.17310590844637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4B5-44A6-8FF2-F94D39ACEA81}"/>
                </c:ext>
              </c:extLst>
            </c:dLbl>
            <c:dLbl>
              <c:idx val="4"/>
              <c:layout>
                <c:manualLayout>
                  <c:x val="-1.8052201886437668E-3"/>
                  <c:y val="-2.0787541071410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4B5-44A6-8FF2-F94D39ACEA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'Аркуш1 (2)'!$B$22:$B$26</c:f>
              <c:strCache>
                <c:ptCount val="5"/>
                <c:pt idx="0">
                  <c:v>інформація від друзів</c:v>
                </c:pt>
                <c:pt idx="1">
                  <c:v>інтернет</c:v>
                </c:pt>
                <c:pt idx="2">
                  <c:v>навчальний заклад</c:v>
                </c:pt>
                <c:pt idx="3">
                  <c:v>засоби масової інформації</c:v>
                </c:pt>
                <c:pt idx="4">
                  <c:v>інше</c:v>
                </c:pt>
              </c:strCache>
            </c:strRef>
          </c:cat>
          <c:val>
            <c:numRef>
              <c:f>'Аркуш1 (2)'!$D$22:$D$26</c:f>
              <c:numCache>
                <c:formatCode>0.00</c:formatCode>
                <c:ptCount val="5"/>
                <c:pt idx="0">
                  <c:v>6.9679849340866289</c:v>
                </c:pt>
                <c:pt idx="1">
                  <c:v>6.9679849340866289</c:v>
                </c:pt>
                <c:pt idx="2">
                  <c:v>80.790960451977398</c:v>
                </c:pt>
                <c:pt idx="3">
                  <c:v>4.5197740112994351</c:v>
                </c:pt>
                <c:pt idx="4">
                  <c:v>0.75329566854990582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D4B5-44A6-8FF2-F94D39ACEA8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7.5999170623903241E-3"/>
          <c:y val="0.85725990806820307"/>
          <c:w val="0.97623668910365013"/>
          <c:h val="0.124901530909052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1800" b="1" noProof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ви почали підготовку до зовнішнього оцінювання</a:t>
            </a:r>
            <a:endParaRPr lang="uk-UA" sz="1800" b="1" noProof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375203030784461E-2"/>
          <c:y val="0.18369939091484067"/>
          <c:w val="0.91055339541023883"/>
          <c:h val="0.6049702647699885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'Аркуш1 (2)'!$B$28:$B$32</c:f>
              <c:strCache>
                <c:ptCount val="5"/>
                <c:pt idx="0">
                  <c:v> декілька років тому</c:v>
                </c:pt>
                <c:pt idx="1">
                  <c:v> рік тому</c:v>
                </c:pt>
                <c:pt idx="2">
                  <c:v> півроку тому</c:v>
                </c:pt>
                <c:pt idx="3">
                  <c:v>місяць тому</c:v>
                </c:pt>
                <c:pt idx="4">
                  <c:v> інше</c:v>
                </c:pt>
              </c:strCache>
            </c:strRef>
          </c:cat>
          <c:val>
            <c:numRef>
              <c:f>'Аркуш1 (2)'!$C$28:$C$32</c:f>
            </c:numRef>
          </c:val>
          <c:extLst>
            <c:ext xmlns:c16="http://schemas.microsoft.com/office/drawing/2014/chart" uri="{C3380CC4-5D6E-409C-BE32-E72D297353CC}">
              <c16:uniqueId val="{00000000-F47A-4D7F-A3CB-2393C44FCC51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F47A-4D7F-A3CB-2393C44FCC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F47A-4D7F-A3CB-2393C44FCC51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F47A-4D7F-A3CB-2393C44FCC5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F47A-4D7F-A3CB-2393C44FCC5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F47A-4D7F-A3CB-2393C44FCC51}"/>
              </c:ext>
            </c:extLst>
          </c:dPt>
          <c:dLbls>
            <c:dLbl>
              <c:idx val="0"/>
              <c:layout>
                <c:manualLayout>
                  <c:x val="8.4410182371073266E-3"/>
                  <c:y val="-3.32232887958956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7A-4D7F-A3CB-2393C44FCC51}"/>
                </c:ext>
              </c:extLst>
            </c:dLbl>
            <c:dLbl>
              <c:idx val="4"/>
              <c:layout>
                <c:manualLayout>
                  <c:x val="8.5883940079339201E-3"/>
                  <c:y val="-1.196978480879825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47A-4D7F-A3CB-2393C44FC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'Аркуш1 (2)'!$B$28:$B$32</c:f>
              <c:strCache>
                <c:ptCount val="5"/>
                <c:pt idx="0">
                  <c:v> декілька років тому</c:v>
                </c:pt>
                <c:pt idx="1">
                  <c:v> рік тому</c:v>
                </c:pt>
                <c:pt idx="2">
                  <c:v> півроку тому</c:v>
                </c:pt>
                <c:pt idx="3">
                  <c:v>місяць тому</c:v>
                </c:pt>
                <c:pt idx="4">
                  <c:v> інше</c:v>
                </c:pt>
              </c:strCache>
            </c:strRef>
          </c:cat>
          <c:val>
            <c:numRef>
              <c:f>'Аркуш1 (2)'!$D$28:$D$32</c:f>
              <c:numCache>
                <c:formatCode>0.00</c:formatCode>
                <c:ptCount val="5"/>
                <c:pt idx="0">
                  <c:v>6.1205273069679853</c:v>
                </c:pt>
                <c:pt idx="1">
                  <c:v>27.589453860640301</c:v>
                </c:pt>
                <c:pt idx="2">
                  <c:v>45.009416195856872</c:v>
                </c:pt>
                <c:pt idx="3">
                  <c:v>17.984934086629004</c:v>
                </c:pt>
                <c:pt idx="4">
                  <c:v>3.2956685499058382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47A-4D7F-A3CB-2393C44FCC5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8090951796327315"/>
          <c:y val="0.85486996390227232"/>
          <c:w val="0.6381808784290417"/>
          <c:h val="4.70998551522555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1800" b="1" noProof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знаєте ви, яку мінімальну кількість рейтингових балів необхідно набрати, щоб скласти ЗНО</a:t>
            </a:r>
            <a:endParaRPr lang="uk-UA" sz="1800" b="1" noProof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'Аркуш1 (2)'!$B$34:$B$36</c:f>
              <c:strCache>
                <c:ptCount val="3"/>
                <c:pt idx="0">
                  <c:v>так, 124 бали</c:v>
                </c:pt>
                <c:pt idx="1">
                  <c:v>так, 100 балів</c:v>
                </c:pt>
                <c:pt idx="2">
                  <c:v>ні, не знаю</c:v>
                </c:pt>
              </c:strCache>
            </c:strRef>
          </c:cat>
          <c:val>
            <c:numRef>
              <c:f>'Аркуш1 (2)'!$C$34:$C$36</c:f>
            </c:numRef>
          </c:val>
          <c:extLst>
            <c:ext xmlns:c16="http://schemas.microsoft.com/office/drawing/2014/chart" uri="{C3380CC4-5D6E-409C-BE32-E72D297353CC}">
              <c16:uniqueId val="{00000000-7466-467C-94E5-03369704667C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7466-467C-94E5-03369704667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7466-467C-94E5-03369704667C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7466-467C-94E5-0336970466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'Аркуш1 (2)'!$B$34:$B$36</c:f>
              <c:strCache>
                <c:ptCount val="3"/>
                <c:pt idx="0">
                  <c:v>так, 124 бали</c:v>
                </c:pt>
                <c:pt idx="1">
                  <c:v>так, 100 балів</c:v>
                </c:pt>
                <c:pt idx="2">
                  <c:v>ні, не знаю</c:v>
                </c:pt>
              </c:strCache>
            </c:strRef>
          </c:cat>
          <c:val>
            <c:numRef>
              <c:f>'Аркуш1 (2)'!$D$34:$D$36</c:f>
              <c:numCache>
                <c:formatCode>0.00</c:formatCode>
                <c:ptCount val="3"/>
                <c:pt idx="0">
                  <c:v>49.623352165725045</c:v>
                </c:pt>
                <c:pt idx="1">
                  <c:v>29.378531073446329</c:v>
                </c:pt>
                <c:pt idx="2">
                  <c:v>20.998116760828626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466-467C-94E5-03369704667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57451414524869"/>
          <c:y val="0.9153651888663431"/>
          <c:w val="0.44423490405030858"/>
          <c:h val="4.79634479872218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0.85512</cdr:x>
      <cdr:y>0.04697</cdr:y>
    </cdr:from>
    <cdr:to>
      <cdr:x>0.94374</cdr:x>
      <cdr:y>0.07985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064348" y="262349"/>
          <a:ext cx="1043013" cy="1836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ysClr val="windowText" lastClr="000000"/>
              </a:solidFill>
            </a:rPr>
            <a:t>4134</a:t>
          </a:r>
        </a:p>
      </cdr:txBody>
    </cdr:sp>
  </cdr:relSizeAnchor>
  <cdr:relSizeAnchor xmlns:cdr="http://schemas.openxmlformats.org/drawingml/2006/chartDrawing">
    <cdr:from>
      <cdr:x>0.85853</cdr:x>
      <cdr:y>0.1111</cdr:y>
    </cdr:from>
    <cdr:to>
      <cdr:x>0.94867</cdr:x>
      <cdr:y>0.14738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0104473" y="620630"/>
          <a:ext cx="1060903" cy="202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ysClr val="windowText" lastClr="000000"/>
              </a:solidFill>
            </a:rPr>
            <a:t>970</a:t>
          </a:r>
        </a:p>
      </cdr:txBody>
    </cdr:sp>
  </cdr:relSizeAnchor>
  <cdr:relSizeAnchor xmlns:cdr="http://schemas.openxmlformats.org/drawingml/2006/chartDrawing">
    <cdr:from>
      <cdr:x>0.86427</cdr:x>
      <cdr:y>0.17949</cdr:y>
    </cdr:from>
    <cdr:to>
      <cdr:x>0.95442</cdr:x>
      <cdr:y>0.2135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0172067" y="1002625"/>
          <a:ext cx="1061021" cy="189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ysClr val="windowText" lastClr="000000"/>
              </a:solidFill>
            </a:rPr>
            <a:t>14</a:t>
          </a:r>
        </a:p>
      </cdr:txBody>
    </cdr:sp>
  </cdr:relSizeAnchor>
  <cdr:relSizeAnchor xmlns:cdr="http://schemas.openxmlformats.org/drawingml/2006/chartDrawing">
    <cdr:from>
      <cdr:x>0.85853</cdr:x>
      <cdr:y>0.25964</cdr:y>
    </cdr:from>
    <cdr:to>
      <cdr:x>0.94867</cdr:x>
      <cdr:y>0.29478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177447" y="2181225"/>
          <a:ext cx="543598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>
              <a:solidFill>
                <a:sysClr val="windowText" lastClr="000000"/>
              </a:solidFill>
            </a:rPr>
            <a:t>2002</a:t>
          </a:r>
        </a:p>
      </cdr:txBody>
    </cdr:sp>
  </cdr:relSizeAnchor>
  <cdr:relSizeAnchor xmlns:cdr="http://schemas.openxmlformats.org/drawingml/2006/chartDrawing">
    <cdr:from>
      <cdr:x>0.85993</cdr:x>
      <cdr:y>0.3288</cdr:y>
    </cdr:from>
    <cdr:to>
      <cdr:x>0.95007</cdr:x>
      <cdr:y>0.36168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185890" y="2762250"/>
          <a:ext cx="543597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>
              <a:solidFill>
                <a:sysClr val="windowText" lastClr="000000"/>
              </a:solidFill>
            </a:rPr>
            <a:t>46</a:t>
          </a:r>
        </a:p>
      </cdr:txBody>
    </cdr:sp>
  </cdr:relSizeAnchor>
  <cdr:relSizeAnchor xmlns:cdr="http://schemas.openxmlformats.org/drawingml/2006/chartDrawing">
    <cdr:from>
      <cdr:x>0.85917</cdr:x>
      <cdr:y>0.39796</cdr:y>
    </cdr:from>
    <cdr:to>
      <cdr:x>0.90018</cdr:x>
      <cdr:y>0.4229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5181303" y="3343274"/>
          <a:ext cx="247315" cy="2095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/>
            <a:t>5581</a:t>
          </a:r>
        </a:p>
      </cdr:txBody>
    </cdr:sp>
  </cdr:relSizeAnchor>
  <cdr:relSizeAnchor xmlns:cdr="http://schemas.openxmlformats.org/drawingml/2006/chartDrawing">
    <cdr:from>
      <cdr:x>0.85665</cdr:x>
      <cdr:y>0.46825</cdr:y>
    </cdr:from>
    <cdr:to>
      <cdr:x>0.94679</cdr:x>
      <cdr:y>0.49546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5166109" y="3933825"/>
          <a:ext cx="543598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/>
            <a:t>16</a:t>
          </a:r>
        </a:p>
      </cdr:txBody>
    </cdr:sp>
  </cdr:relSizeAnchor>
  <cdr:relSizeAnchor xmlns:cdr="http://schemas.openxmlformats.org/drawingml/2006/chartDrawing">
    <cdr:from>
      <cdr:x>0.85853</cdr:x>
      <cdr:y>0.53401</cdr:y>
    </cdr:from>
    <cdr:to>
      <cdr:x>0.94867</cdr:x>
      <cdr:y>0.56803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5177447" y="4486276"/>
          <a:ext cx="543598" cy="2857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/>
            <a:t>370</a:t>
          </a:r>
        </a:p>
      </cdr:txBody>
    </cdr:sp>
  </cdr:relSizeAnchor>
  <cdr:relSizeAnchor xmlns:cdr="http://schemas.openxmlformats.org/drawingml/2006/chartDrawing">
    <cdr:from>
      <cdr:x>0.86061</cdr:x>
      <cdr:y>0.60317</cdr:y>
    </cdr:from>
    <cdr:to>
      <cdr:x>0.95076</cdr:x>
      <cdr:y>0.63379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189990" y="5067301"/>
          <a:ext cx="543659" cy="25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/>
            <a:t>2196</a:t>
          </a:r>
        </a:p>
      </cdr:txBody>
    </cdr:sp>
  </cdr:relSizeAnchor>
  <cdr:relSizeAnchor xmlns:cdr="http://schemas.openxmlformats.org/drawingml/2006/chartDrawing">
    <cdr:from>
      <cdr:x>0.85909</cdr:x>
      <cdr:y>0.67007</cdr:y>
    </cdr:from>
    <cdr:to>
      <cdr:x>0.94924</cdr:x>
      <cdr:y>0.70181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5180824" y="5629276"/>
          <a:ext cx="543658" cy="2666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/>
            <a:t>1236</a:t>
          </a:r>
        </a:p>
      </cdr:txBody>
    </cdr:sp>
  </cdr:relSizeAnchor>
  <cdr:relSizeAnchor xmlns:cdr="http://schemas.openxmlformats.org/drawingml/2006/chartDrawing">
    <cdr:from>
      <cdr:x>0.86039</cdr:x>
      <cdr:y>0.73923</cdr:y>
    </cdr:from>
    <cdr:to>
      <cdr:x>0.95053</cdr:x>
      <cdr:y>0.77098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5188664" y="6210301"/>
          <a:ext cx="543597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/>
            <a:t>108</a:t>
          </a:r>
        </a:p>
      </cdr:txBody>
    </cdr:sp>
  </cdr:relSizeAnchor>
  <cdr:relSizeAnchor xmlns:cdr="http://schemas.openxmlformats.org/drawingml/2006/chartDrawing">
    <cdr:from>
      <cdr:x>0.86109</cdr:x>
      <cdr:y>0.80775</cdr:y>
    </cdr:from>
    <cdr:to>
      <cdr:x>0.93503</cdr:x>
      <cdr:y>0.85037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5192885" y="6785948"/>
          <a:ext cx="445915" cy="358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>
              <a:solidFill>
                <a:sysClr val="windowText" lastClr="000000"/>
              </a:solidFill>
            </a:rPr>
            <a:t>5</a:t>
          </a:r>
        </a:p>
      </cdr:txBody>
    </cdr:sp>
  </cdr:relSizeAnchor>
  <cdr:relSizeAnchor xmlns:cdr="http://schemas.openxmlformats.org/drawingml/2006/chartDrawing">
    <cdr:from>
      <cdr:x>0.85231</cdr:x>
      <cdr:y>0.00227</cdr:y>
    </cdr:from>
    <cdr:to>
      <cdr:x>0.99821</cdr:x>
      <cdr:y>0.06122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10031238" y="12680"/>
          <a:ext cx="1717199" cy="3292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К-</a:t>
          </a:r>
          <a:r>
            <a:rPr lang="ru-RU" sz="1200" b="1" dirty="0" err="1" smtClean="0"/>
            <a:t>сть</a:t>
          </a:r>
          <a:r>
            <a:rPr lang="ru-RU" sz="1200" b="1" dirty="0" smtClean="0"/>
            <a:t> </a:t>
          </a:r>
          <a:r>
            <a:rPr lang="ru-RU" sz="1200" b="1" dirty="0" err="1"/>
            <a:t>учасників</a:t>
          </a:r>
          <a:endParaRPr lang="ru-RU" sz="1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0.88127</cdr:x>
      <cdr:y>0.19588</cdr:y>
    </cdr:from>
    <cdr:to>
      <cdr:x>0.9974</cdr:x>
      <cdr:y>0.24934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94047" y="1622804"/>
          <a:ext cx="710804" cy="442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/>
            <a:t>5617</a:t>
          </a:r>
        </a:p>
      </cdr:txBody>
    </cdr:sp>
  </cdr:relSizeAnchor>
  <cdr:relSizeAnchor xmlns:cdr="http://schemas.openxmlformats.org/drawingml/2006/chartDrawing">
    <cdr:from>
      <cdr:x>0.89226</cdr:x>
      <cdr:y>0.13141</cdr:y>
    </cdr:from>
    <cdr:to>
      <cdr:x>0.98839</cdr:x>
      <cdr:y>0.18487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461319" y="1088683"/>
          <a:ext cx="588389" cy="4429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/>
            <a:t>29</a:t>
          </a:r>
        </a:p>
      </cdr:txBody>
    </cdr:sp>
  </cdr:relSizeAnchor>
  <cdr:relSizeAnchor xmlns:cdr="http://schemas.openxmlformats.org/drawingml/2006/chartDrawing">
    <cdr:from>
      <cdr:x>0.88796</cdr:x>
      <cdr:y>0.25772</cdr:y>
    </cdr:from>
    <cdr:to>
      <cdr:x>0.98409</cdr:x>
      <cdr:y>0.31118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434986" y="2135139"/>
          <a:ext cx="588389" cy="442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/>
            <a:t>1416</a:t>
          </a:r>
        </a:p>
      </cdr:txBody>
    </cdr:sp>
  </cdr:relSizeAnchor>
  <cdr:relSizeAnchor xmlns:cdr="http://schemas.openxmlformats.org/drawingml/2006/chartDrawing">
    <cdr:from>
      <cdr:x>0.88614</cdr:x>
      <cdr:y>0.06103</cdr:y>
    </cdr:from>
    <cdr:to>
      <cdr:x>0.98227</cdr:x>
      <cdr:y>0.11449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423855" y="505603"/>
          <a:ext cx="588389" cy="442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>
              <a:solidFill>
                <a:sysClr val="windowText" lastClr="000000"/>
              </a:solidFill>
            </a:rPr>
            <a:t>17</a:t>
          </a:r>
        </a:p>
      </cdr:txBody>
    </cdr:sp>
  </cdr:relSizeAnchor>
  <cdr:relSizeAnchor xmlns:cdr="http://schemas.openxmlformats.org/drawingml/2006/chartDrawing">
    <cdr:from>
      <cdr:x>0.88684</cdr:x>
      <cdr:y>0.4594</cdr:y>
    </cdr:from>
    <cdr:to>
      <cdr:x>0.98297</cdr:x>
      <cdr:y>0.51286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428163" y="3806094"/>
          <a:ext cx="588389" cy="442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>
              <a:solidFill>
                <a:sysClr val="windowText" lastClr="000000"/>
              </a:solidFill>
            </a:rPr>
            <a:t>4410</a:t>
          </a:r>
        </a:p>
      </cdr:txBody>
    </cdr:sp>
  </cdr:relSizeAnchor>
  <cdr:relSizeAnchor xmlns:cdr="http://schemas.openxmlformats.org/drawingml/2006/chartDrawing">
    <cdr:from>
      <cdr:x>0.88977</cdr:x>
      <cdr:y>0.39863</cdr:y>
    </cdr:from>
    <cdr:to>
      <cdr:x>0.9859</cdr:x>
      <cdr:y>0.43622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446073" y="3333750"/>
          <a:ext cx="588389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>
              <a:solidFill>
                <a:sysClr val="windowText" lastClr="000000"/>
              </a:solidFill>
            </a:rPr>
            <a:t>2395</a:t>
          </a:r>
        </a:p>
      </cdr:txBody>
    </cdr:sp>
  </cdr:relSizeAnchor>
  <cdr:relSizeAnchor xmlns:cdr="http://schemas.openxmlformats.org/drawingml/2006/chartDrawing">
    <cdr:from>
      <cdr:x>0.89772</cdr:x>
      <cdr:y>0.3293</cdr:y>
    </cdr:from>
    <cdr:to>
      <cdr:x>0.99385</cdr:x>
      <cdr:y>0.38276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5494715" y="2728238"/>
          <a:ext cx="588389" cy="442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/>
            <a:t>78</a:t>
          </a:r>
        </a:p>
      </cdr:txBody>
    </cdr:sp>
  </cdr:relSizeAnchor>
  <cdr:relSizeAnchor xmlns:cdr="http://schemas.openxmlformats.org/drawingml/2006/chartDrawing">
    <cdr:from>
      <cdr:x>0.88648</cdr:x>
      <cdr:y>0.73069</cdr:y>
    </cdr:from>
    <cdr:to>
      <cdr:x>0.98261</cdr:x>
      <cdr:y>0.78415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5425942" y="5960883"/>
          <a:ext cx="588389" cy="4361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/>
            <a:t>580</a:t>
          </a:r>
        </a:p>
      </cdr:txBody>
    </cdr:sp>
  </cdr:relSizeAnchor>
  <cdr:relSizeAnchor xmlns:cdr="http://schemas.openxmlformats.org/drawingml/2006/chartDrawing">
    <cdr:from>
      <cdr:x>0.88779</cdr:x>
      <cdr:y>0.65801</cdr:y>
    </cdr:from>
    <cdr:to>
      <cdr:x>0.98392</cdr:x>
      <cdr:y>0.71149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5433931" y="5451529"/>
          <a:ext cx="588389" cy="443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/>
            <a:t>2640</a:t>
          </a:r>
        </a:p>
      </cdr:txBody>
    </cdr:sp>
  </cdr:relSizeAnchor>
  <cdr:relSizeAnchor xmlns:cdr="http://schemas.openxmlformats.org/drawingml/2006/chartDrawing">
    <cdr:from>
      <cdr:x>0.89239</cdr:x>
      <cdr:y>0.59229</cdr:y>
    </cdr:from>
    <cdr:to>
      <cdr:x>0.98852</cdr:x>
      <cdr:y>0.64575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462086" y="4907051"/>
          <a:ext cx="588389" cy="442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/>
            <a:t>423</a:t>
          </a:r>
        </a:p>
      </cdr:txBody>
    </cdr:sp>
  </cdr:relSizeAnchor>
  <cdr:relSizeAnchor xmlns:cdr="http://schemas.openxmlformats.org/drawingml/2006/chartDrawing">
    <cdr:from>
      <cdr:x>0.88943</cdr:x>
      <cdr:y>0.5245</cdr:y>
    </cdr:from>
    <cdr:to>
      <cdr:x>0.98556</cdr:x>
      <cdr:y>0.57796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5443997" y="4345427"/>
          <a:ext cx="588390" cy="442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/>
            <a:t>1705</a:t>
          </a:r>
        </a:p>
      </cdr:txBody>
    </cdr:sp>
  </cdr:relSizeAnchor>
  <cdr:relSizeAnchor xmlns:cdr="http://schemas.openxmlformats.org/drawingml/2006/chartDrawing">
    <cdr:from>
      <cdr:x>0.89024</cdr:x>
      <cdr:y>0.79187</cdr:y>
    </cdr:from>
    <cdr:to>
      <cdr:x>0.98637</cdr:x>
      <cdr:y>0.84533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5448955" y="6459914"/>
          <a:ext cx="588389" cy="4361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>
              <a:solidFill>
                <a:sysClr val="windowText" lastClr="000000"/>
              </a:solidFill>
            </a:rPr>
            <a:t>8</a:t>
          </a:r>
        </a:p>
      </cdr:txBody>
    </cdr:sp>
  </cdr:relSizeAnchor>
  <cdr:relSizeAnchor xmlns:cdr="http://schemas.openxmlformats.org/drawingml/2006/chartDrawing">
    <cdr:from>
      <cdr:x>0.85184</cdr:x>
      <cdr:y>0.0023</cdr:y>
    </cdr:from>
    <cdr:to>
      <cdr:x>1</cdr:x>
      <cdr:y>0.05863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8957650" y="10008"/>
          <a:ext cx="1557950" cy="2451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/>
            <a:t> </a:t>
          </a:r>
          <a:r>
            <a:rPr lang="uk-UA" sz="1200" b="1" dirty="0" smtClean="0"/>
            <a:t>К-сть учасників</a:t>
          </a:r>
        </a:p>
        <a:p xmlns:a="http://schemas.openxmlformats.org/drawingml/2006/main">
          <a:endParaRPr lang="ru-RU" sz="1200" b="1" baseline="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B49A3-FF1D-4DFC-A1E8-092AD1381885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02A4F-45E4-4850-B8E1-F26B2844165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8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02A4F-45E4-4850-B8E1-F26B2844165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31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02A4F-45E4-4850-B8E1-F26B2844165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895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02A4F-45E4-4850-B8E1-F26B28441657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561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t>‹№›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498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7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159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t>‹№›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5853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381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0896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039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47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4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26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57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51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67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60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387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57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559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16B52B4-15BD-473D-B7EC-7AD51CED84B6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4319595-FB4A-4085-9DE5-22E2AF30A98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4627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3023" y="2743200"/>
            <a:ext cx="6864823" cy="1477107"/>
          </a:xfrm>
        </p:spPr>
        <p:txBody>
          <a:bodyPr>
            <a:normAutofit fontScale="90000"/>
          </a:bodyPr>
          <a:lstStyle/>
          <a:p>
            <a:r>
              <a:rPr lang="uk-UA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Підсумки проведення ЗНО – 2017</a:t>
            </a:r>
            <a:br>
              <a:rPr lang="uk-UA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Херсонська область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salomatnikova.o\Desktop\Нова эмблема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39" y="82408"/>
            <a:ext cx="2066162" cy="1104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25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8160" y="-61546"/>
            <a:ext cx="11766884" cy="310226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uk-UA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uk-UA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uk-UA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Результати </a:t>
            </a:r>
            <a:r>
              <a:rPr lang="uk-UA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опитування </a:t>
            </a:r>
            <a:r>
              <a:rPr lang="uk-UA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учасників</a:t>
            </a:r>
          </a:p>
          <a:p>
            <a:pPr marL="0" indent="0" algn="ctr">
              <a:buNone/>
            </a:pPr>
            <a:r>
              <a:rPr lang="uk-UA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пробного зовнішнього незалежного оцінювання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947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07124"/>
            <a:ext cx="10515600" cy="42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lvl="1" indent="0" algn="ctr" rtl="0">
              <a:lnSpc>
                <a:spcPct val="107000"/>
              </a:lnSpc>
              <a:buNone/>
            </a:pPr>
            <a:r>
              <a:rPr lang="ru-RU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 категорії учасника </a:t>
            </a:r>
            <a:r>
              <a:rPr lang="ru-RU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пробного </a:t>
            </a:r>
            <a:r>
              <a:rPr lang="ru-RU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 </a:t>
            </a:r>
            <a:r>
              <a:rPr lang="ru-RU" sz="20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належите</a:t>
            </a:r>
            <a:endParaRPr lang="ru-RU" sz="2000" dirty="0">
              <a:solidFill>
                <a:srgbClr val="FF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Діаграма 8"/>
          <p:cNvGraphicFramePr/>
          <p:nvPr>
            <p:extLst>
              <p:ext uri="{D42A27DB-BD31-4B8C-83A1-F6EECF244321}">
                <p14:modId xmlns:p14="http://schemas.microsoft.com/office/powerpoint/2010/main" val="2090764941"/>
              </p:ext>
            </p:extLst>
          </p:nvPr>
        </p:nvGraphicFramePr>
        <p:xfrm>
          <a:off x="174381" y="728779"/>
          <a:ext cx="11843238" cy="594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742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360205"/>
              </p:ext>
            </p:extLst>
          </p:nvPr>
        </p:nvGraphicFramePr>
        <p:xfrm>
          <a:off x="838200" y="465992"/>
          <a:ext cx="10515600" cy="5710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82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Місце для вмісту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622993"/>
              </p:ext>
            </p:extLst>
          </p:nvPr>
        </p:nvGraphicFramePr>
        <p:xfrm>
          <a:off x="134815" y="545123"/>
          <a:ext cx="11778762" cy="6066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570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Місце для вмісту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480606"/>
              </p:ext>
            </p:extLst>
          </p:nvPr>
        </p:nvGraphicFramePr>
        <p:xfrm>
          <a:off x="838200" y="439615"/>
          <a:ext cx="10515600" cy="5737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989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398509"/>
              </p:ext>
            </p:extLst>
          </p:nvPr>
        </p:nvGraphicFramePr>
        <p:xfrm>
          <a:off x="254977" y="254977"/>
          <a:ext cx="11676185" cy="6348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0013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221752"/>
              </p:ext>
            </p:extLst>
          </p:nvPr>
        </p:nvGraphicFramePr>
        <p:xfrm>
          <a:off x="334107" y="202223"/>
          <a:ext cx="11473961" cy="6233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7227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632118"/>
              </p:ext>
            </p:extLst>
          </p:nvPr>
        </p:nvGraphicFramePr>
        <p:xfrm>
          <a:off x="448408" y="501162"/>
          <a:ext cx="11394830" cy="6093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8989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499693"/>
              </p:ext>
            </p:extLst>
          </p:nvPr>
        </p:nvGraphicFramePr>
        <p:xfrm>
          <a:off x="263769" y="430822"/>
          <a:ext cx="11676185" cy="6207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9301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062" y="285992"/>
            <a:ext cx="10046677" cy="619616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 про реєстрацію осіб для участі в основній сесії ЗНО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701698"/>
              </p:ext>
            </p:extLst>
          </p:nvPr>
        </p:nvGraphicFramePr>
        <p:xfrm>
          <a:off x="237392" y="1063866"/>
          <a:ext cx="11762102" cy="5677875"/>
        </p:xfrm>
        <a:graphic>
          <a:graphicData uri="http://schemas.openxmlformats.org/drawingml/2006/table">
            <a:tbl>
              <a:tblPr firstRow="1" firstCol="1" bandRow="1">
                <a:tableStyleId>{306799F8-075E-4A3A-A7F6-7FBC6576F1A4}</a:tableStyleId>
              </a:tblPr>
              <a:tblGrid>
                <a:gridCol w="2999792">
                  <a:extLst>
                    <a:ext uri="{9D8B030D-6E8A-4147-A177-3AD203B41FA5}">
                      <a16:colId xmlns:a16="http://schemas.microsoft.com/office/drawing/2014/main" val="729772767"/>
                    </a:ext>
                  </a:extLst>
                </a:gridCol>
                <a:gridCol w="1203564">
                  <a:extLst>
                    <a:ext uri="{9D8B030D-6E8A-4147-A177-3AD203B41FA5}">
                      <a16:colId xmlns:a16="http://schemas.microsoft.com/office/drawing/2014/main" val="764145805"/>
                    </a:ext>
                  </a:extLst>
                </a:gridCol>
                <a:gridCol w="1759756">
                  <a:extLst>
                    <a:ext uri="{9D8B030D-6E8A-4147-A177-3AD203B41FA5}">
                      <a16:colId xmlns:a16="http://schemas.microsoft.com/office/drawing/2014/main" val="1823192789"/>
                    </a:ext>
                  </a:extLst>
                </a:gridCol>
                <a:gridCol w="1504455">
                  <a:extLst>
                    <a:ext uri="{9D8B030D-6E8A-4147-A177-3AD203B41FA5}">
                      <a16:colId xmlns:a16="http://schemas.microsoft.com/office/drawing/2014/main" val="2216150277"/>
                    </a:ext>
                  </a:extLst>
                </a:gridCol>
                <a:gridCol w="2416245">
                  <a:extLst>
                    <a:ext uri="{9D8B030D-6E8A-4147-A177-3AD203B41FA5}">
                      <a16:colId xmlns:a16="http://schemas.microsoft.com/office/drawing/2014/main" val="2728535584"/>
                    </a:ext>
                  </a:extLst>
                </a:gridCol>
                <a:gridCol w="1878290">
                  <a:extLst>
                    <a:ext uri="{9D8B030D-6E8A-4147-A177-3AD203B41FA5}">
                      <a16:colId xmlns:a16="http://schemas.microsoft.com/office/drawing/2014/main" val="1869978111"/>
                    </a:ext>
                  </a:extLst>
                </a:gridCol>
              </a:tblGrid>
              <a:tr h="51213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Навчальний предмет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усього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із них: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599686"/>
                  </a:ext>
                </a:extLst>
              </a:tr>
              <a:tr h="8438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випускники ЗНЗ 2017 року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%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виявили бажання зарахувати результат як оцінку за ДПА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%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/>
                </a:tc>
                <a:extLst>
                  <a:ext uri="{0D108BD9-81ED-4DB2-BD59-A6C34878D82A}">
                    <a16:rowId xmlns:a16="http://schemas.microsoft.com/office/drawing/2014/main" val="923411172"/>
                  </a:ext>
                </a:extLst>
              </a:tr>
              <a:tr h="485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Українська мова і література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7015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5673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80,87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5635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99,33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extLst>
                  <a:ext uri="{0D108BD9-81ED-4DB2-BD59-A6C34878D82A}">
                    <a16:rowId xmlns:a16="http://schemas.microsoft.com/office/drawing/2014/main" val="2808938653"/>
                  </a:ext>
                </a:extLst>
              </a:tr>
              <a:tr h="345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Історія України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5471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4473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81,76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4186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93,58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extLst>
                  <a:ext uri="{0D108BD9-81ED-4DB2-BD59-A6C34878D82A}">
                    <a16:rowId xmlns:a16="http://schemas.microsoft.com/office/drawing/2014/main" val="512153171"/>
                  </a:ext>
                </a:extLst>
              </a:tr>
              <a:tr h="345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Математика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3331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2717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81,57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2238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82,37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extLst>
                  <a:ext uri="{0D108BD9-81ED-4DB2-BD59-A6C34878D82A}">
                    <a16:rowId xmlns:a16="http://schemas.microsoft.com/office/drawing/2014/main" val="2079249531"/>
                  </a:ext>
                </a:extLst>
              </a:tr>
              <a:tr h="345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Біологія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3064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2457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80,19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2042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83,11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extLst>
                  <a:ext uri="{0D108BD9-81ED-4DB2-BD59-A6C34878D82A}">
                    <a16:rowId xmlns:a16="http://schemas.microsoft.com/office/drawing/2014/main" val="1162969401"/>
                  </a:ext>
                </a:extLst>
              </a:tr>
              <a:tr h="345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Англійська мова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2181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1735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79,55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1249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71,99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extLst>
                  <a:ext uri="{0D108BD9-81ED-4DB2-BD59-A6C34878D82A}">
                    <a16:rowId xmlns:a16="http://schemas.microsoft.com/office/drawing/2014/main" val="1813958492"/>
                  </a:ext>
                </a:extLst>
              </a:tr>
              <a:tr h="345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Географія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1772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1476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83,30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985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66,73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extLst>
                  <a:ext uri="{0D108BD9-81ED-4DB2-BD59-A6C34878D82A}">
                    <a16:rowId xmlns:a16="http://schemas.microsoft.com/office/drawing/2014/main" val="98484968"/>
                  </a:ext>
                </a:extLst>
              </a:tr>
              <a:tr h="345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Фізика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778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605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77,76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374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61,82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extLst>
                  <a:ext uri="{0D108BD9-81ED-4DB2-BD59-A6C34878D82A}">
                    <a16:rowId xmlns:a16="http://schemas.microsoft.com/office/drawing/2014/main" val="4246032171"/>
                  </a:ext>
                </a:extLst>
              </a:tr>
              <a:tr h="345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Хімія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665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456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68,57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109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23,90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extLst>
                  <a:ext uri="{0D108BD9-81ED-4DB2-BD59-A6C34878D82A}">
                    <a16:rowId xmlns:a16="http://schemas.microsoft.com/office/drawing/2014/main" val="2627395641"/>
                  </a:ext>
                </a:extLst>
              </a:tr>
              <a:tr h="345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Російська мова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115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87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76,32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49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56,32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extLst>
                  <a:ext uri="{0D108BD9-81ED-4DB2-BD59-A6C34878D82A}">
                    <a16:rowId xmlns:a16="http://schemas.microsoft.com/office/drawing/2014/main" val="3070214950"/>
                  </a:ext>
                </a:extLst>
              </a:tr>
              <a:tr h="345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Німецька мова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42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33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78,57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17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51,52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extLst>
                  <a:ext uri="{0D108BD9-81ED-4DB2-BD59-A6C34878D82A}">
                    <a16:rowId xmlns:a16="http://schemas.microsoft.com/office/drawing/2014/main" val="3061318216"/>
                  </a:ext>
                </a:extLst>
              </a:tr>
              <a:tr h="345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Французька мова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19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17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89,47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14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82,35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extLst>
                  <a:ext uri="{0D108BD9-81ED-4DB2-BD59-A6C34878D82A}">
                    <a16:rowId xmlns:a16="http://schemas.microsoft.com/office/drawing/2014/main" val="2946407025"/>
                  </a:ext>
                </a:extLst>
              </a:tr>
              <a:tr h="345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Іспанська мова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11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8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72,73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62,50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48" marR="63948" marT="0" marB="0" anchor="ctr"/>
                </a:tc>
                <a:extLst>
                  <a:ext uri="{0D108BD9-81ED-4DB2-BD59-A6C34878D82A}">
                    <a16:rowId xmlns:a16="http://schemas.microsoft.com/office/drawing/2014/main" val="1895008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140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35824"/>
          </a:xfrm>
        </p:spPr>
        <p:txBody>
          <a:bodyPr/>
          <a:lstStyle/>
          <a:p>
            <a:pPr marL="0" indent="0" algn="ctr">
              <a:buNone/>
            </a:pPr>
            <a:r>
              <a:rPr lang="uk-UA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Реєстрація осіб для участі в </a:t>
            </a:r>
          </a:p>
          <a:p>
            <a:pPr marL="0" indent="0" algn="ctr">
              <a:buNone/>
            </a:pPr>
            <a:r>
              <a:rPr lang="uk-UA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пробному зовнішньому незалежному оцінюванні за місцем проживання</a:t>
            </a:r>
            <a:endParaRPr lang="ru-RU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9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0"/>
            <a:ext cx="7772400" cy="85010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Реєстрація на ЗНО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Діаграма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785743"/>
              </p:ext>
            </p:extLst>
          </p:nvPr>
        </p:nvGraphicFramePr>
        <p:xfrm>
          <a:off x="458656" y="993531"/>
          <a:ext cx="11314244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8656" y="5633864"/>
            <a:ext cx="5801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Реєстрація  - </a:t>
            </a:r>
            <a:r>
              <a:rPr lang="uk-UA" sz="2400" dirty="0">
                <a:solidFill>
                  <a:srgbClr val="FFC000"/>
                </a:solidFill>
              </a:rPr>
              <a:t>6 лютого – 17 березня</a:t>
            </a:r>
            <a:r>
              <a:rPr lang="uk-UA" sz="2400" dirty="0"/>
              <a:t>;</a:t>
            </a:r>
          </a:p>
          <a:p>
            <a:r>
              <a:rPr lang="uk-UA" sz="2400" dirty="0"/>
              <a:t>перереєстрація – </a:t>
            </a:r>
            <a:r>
              <a:rPr lang="uk-UA" sz="2400" dirty="0">
                <a:solidFill>
                  <a:srgbClr val="FFC000"/>
                </a:solidFill>
              </a:rPr>
              <a:t>до 31 березня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5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23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Статистичні дані щодо реєстрації та явки учасників ЗНО на основну сесію в 2016, 2017 роках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9127621"/>
              </p:ext>
            </p:extLst>
          </p:nvPr>
        </p:nvGraphicFramePr>
        <p:xfrm>
          <a:off x="208230" y="1267486"/>
          <a:ext cx="11778558" cy="5359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6092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453" y="240687"/>
            <a:ext cx="10515600" cy="64162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Статистичні дані щодо реєстрації та явки учасників ЗНО на основну сесію 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2016, 2017 роках 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біологія, географія, фізика, хімія)</a:t>
            </a:r>
            <a:endParaRPr lang="ru-RU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24005"/>
              </p:ext>
            </p:extLst>
          </p:nvPr>
        </p:nvGraphicFramePr>
        <p:xfrm>
          <a:off x="190123" y="882316"/>
          <a:ext cx="11769505" cy="5762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4999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898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Статистичні дані щодо реєстрації та явки учасників ЗНО на основну сесію 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2016, 2017 роках (англійська, німецька, французька, іспанська та російська мови)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043387"/>
              </p:ext>
            </p:extLst>
          </p:nvPr>
        </p:nvGraphicFramePr>
        <p:xfrm>
          <a:off x="217283" y="1330859"/>
          <a:ext cx="11769505" cy="5287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1904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645" y="-413238"/>
            <a:ext cx="11060723" cy="150348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1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исновки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експертних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груп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при </a:t>
            </a:r>
            <a:r>
              <a:rPr lang="uk-UA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uk-UA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uk-UA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Херсонському </a:t>
            </a:r>
            <a:r>
              <a:rPr lang="uk-UA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регіональному центрі оцінювання якості освіти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sz="2200" dirty="0">
              <a:solidFill>
                <a:schemeClr val="bg1"/>
              </a:solidFill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684700"/>
              </p:ext>
            </p:extLst>
          </p:nvPr>
        </p:nvGraphicFramePr>
        <p:xfrm>
          <a:off x="224590" y="1230925"/>
          <a:ext cx="11697778" cy="5568277"/>
        </p:xfrm>
        <a:graphic>
          <a:graphicData uri="http://schemas.openxmlformats.org/drawingml/2006/table">
            <a:tbl>
              <a:tblPr firstCol="1">
                <a:tableStyleId>{284E427A-3D55-4303-BF80-6455036E1DE7}</a:tableStyleId>
              </a:tblPr>
              <a:tblGrid>
                <a:gridCol w="4066222">
                  <a:extLst>
                    <a:ext uri="{9D8B030D-6E8A-4147-A177-3AD203B41FA5}">
                      <a16:colId xmlns:a16="http://schemas.microsoft.com/office/drawing/2014/main" val="3984874915"/>
                    </a:ext>
                  </a:extLst>
                </a:gridCol>
                <a:gridCol w="2728648">
                  <a:extLst>
                    <a:ext uri="{9D8B030D-6E8A-4147-A177-3AD203B41FA5}">
                      <a16:colId xmlns:a16="http://schemas.microsoft.com/office/drawing/2014/main" val="2070550331"/>
                    </a:ext>
                  </a:extLst>
                </a:gridCol>
                <a:gridCol w="2618819">
                  <a:extLst>
                    <a:ext uri="{9D8B030D-6E8A-4147-A177-3AD203B41FA5}">
                      <a16:colId xmlns:a16="http://schemas.microsoft.com/office/drawing/2014/main" val="3752365907"/>
                    </a:ext>
                  </a:extLst>
                </a:gridCol>
                <a:gridCol w="2284089">
                  <a:extLst>
                    <a:ext uri="{9D8B030D-6E8A-4147-A177-3AD203B41FA5}">
                      <a16:colId xmlns:a16="http://schemas.microsoft.com/office/drawing/2014/main" val="1875534688"/>
                    </a:ext>
                  </a:extLst>
                </a:gridCol>
              </a:tblGrid>
              <a:tr h="993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Предмет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Максимальний тестовий бал сертифікаційної роботи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Пороговий бал Херсонського РЦОЯО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Пороговий бал УЦОЯО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49272913"/>
                  </a:ext>
                </a:extLst>
              </a:tr>
              <a:tr h="365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українська мова і література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104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24,96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24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06472920"/>
                  </a:ext>
                </a:extLst>
              </a:tr>
              <a:tr h="365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історія України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94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20,00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27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11154455"/>
                  </a:ext>
                </a:extLst>
              </a:tr>
              <a:tr h="365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математика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62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10,78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11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00192656"/>
                  </a:ext>
                </a:extLst>
              </a:tr>
              <a:tr h="365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англійська мова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56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10,66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14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39597924"/>
                  </a:ext>
                </a:extLst>
              </a:tr>
              <a:tr h="365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німецька мова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56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15,60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14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04946352"/>
                  </a:ext>
                </a:extLst>
              </a:tr>
              <a:tr h="365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французька мова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56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20,26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14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66876272"/>
                  </a:ext>
                </a:extLst>
              </a:tr>
              <a:tr h="365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іспанська мова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56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11,79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14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61610267"/>
                  </a:ext>
                </a:extLst>
              </a:tr>
              <a:tr h="365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російська мова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88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25,77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26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58120949"/>
                  </a:ext>
                </a:extLst>
              </a:tr>
              <a:tr h="365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фізика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56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13,73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10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28409297"/>
                  </a:ext>
                </a:extLst>
              </a:tr>
              <a:tr h="365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хімія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80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26,9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17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79371734"/>
                  </a:ext>
                </a:extLst>
              </a:tr>
              <a:tr h="365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географія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92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25,99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27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48634922"/>
                  </a:ext>
                </a:extLst>
              </a:tr>
              <a:tr h="365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біологія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76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28,42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23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69539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913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664" y="-134670"/>
            <a:ext cx="10515600" cy="1002625"/>
          </a:xfrm>
        </p:spPr>
        <p:txBody>
          <a:bodyPr/>
          <a:lstStyle/>
          <a:p>
            <a:pPr marL="742950" lvl="1" indent="-285750" algn="ctr">
              <a:lnSpc>
                <a:spcPct val="115000"/>
              </a:lnSpc>
              <a:spcAft>
                <a:spcPts val="0"/>
              </a:spcAft>
            </a:pPr>
            <a:r>
              <a:rPr lang="uk-UA" sz="1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Розподіл  результатів державної підсумкової атестації за рівнями навчальних досягнень</a:t>
            </a:r>
            <a:br>
              <a:rPr lang="uk-UA" sz="1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uk-UA" sz="1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(в розрізі навчальних предметів)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7180894"/>
              </p:ext>
            </p:extLst>
          </p:nvPr>
        </p:nvGraphicFramePr>
        <p:xfrm>
          <a:off x="199842" y="595394"/>
          <a:ext cx="11769505" cy="6262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0481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17283" y="227473"/>
            <a:ext cx="11760451" cy="480449"/>
          </a:xfrm>
        </p:spPr>
        <p:txBody>
          <a:bodyPr>
            <a:normAutofit/>
          </a:bodyPr>
          <a:lstStyle/>
          <a:p>
            <a:pPr algn="ctr"/>
            <a:r>
              <a:rPr lang="uk-UA" sz="2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Розподіл результатів державної підсумкової атестації з української мови</a:t>
            </a:r>
            <a:endParaRPr lang="ru-RU" sz="6000" dirty="0">
              <a:solidFill>
                <a:schemeClr val="bg1"/>
              </a:solidFill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391855"/>
              </p:ext>
            </p:extLst>
          </p:nvPr>
        </p:nvGraphicFramePr>
        <p:xfrm>
          <a:off x="217283" y="707922"/>
          <a:ext cx="11760451" cy="5919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96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579177"/>
              </p:ext>
            </p:extLst>
          </p:nvPr>
        </p:nvGraphicFramePr>
        <p:xfrm>
          <a:off x="199176" y="613954"/>
          <a:ext cx="11796666" cy="6022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608560" y="133505"/>
            <a:ext cx="10515600" cy="480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6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uk-UA" sz="20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</a:t>
            </a:r>
            <a:r>
              <a:rPr lang="uk-UA" sz="2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Розподіл результатів державної підсумкової атестації з історії України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25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060426"/>
              </p:ext>
            </p:extLst>
          </p:nvPr>
        </p:nvGraphicFramePr>
        <p:xfrm>
          <a:off x="208231" y="707922"/>
          <a:ext cx="11760450" cy="594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830656" y="125267"/>
            <a:ext cx="10515600" cy="521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6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uk-UA" sz="18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</a:t>
            </a:r>
            <a:r>
              <a:rPr lang="uk-UA" sz="2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Розподіл результатів державної підсумкової атестації з математики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80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976917"/>
              </p:ext>
            </p:extLst>
          </p:nvPr>
        </p:nvGraphicFramePr>
        <p:xfrm>
          <a:off x="208230" y="574766"/>
          <a:ext cx="11778558" cy="6052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839709" y="53657"/>
            <a:ext cx="10515600" cy="521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6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uk-UA" sz="2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Розподіл результатів державної підсумкової атестації з фізики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2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952463"/>
              </p:ext>
            </p:extLst>
          </p:nvPr>
        </p:nvGraphicFramePr>
        <p:xfrm>
          <a:off x="190121" y="192514"/>
          <a:ext cx="11787616" cy="6573886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025937">
                  <a:extLst>
                    <a:ext uri="{9D8B030D-6E8A-4147-A177-3AD203B41FA5}">
                      <a16:colId xmlns:a16="http://schemas.microsoft.com/office/drawing/2014/main" val="727520233"/>
                    </a:ext>
                  </a:extLst>
                </a:gridCol>
                <a:gridCol w="796416">
                  <a:extLst>
                    <a:ext uri="{9D8B030D-6E8A-4147-A177-3AD203B41FA5}">
                      <a16:colId xmlns:a16="http://schemas.microsoft.com/office/drawing/2014/main" val="3020514231"/>
                    </a:ext>
                  </a:extLst>
                </a:gridCol>
                <a:gridCol w="636689">
                  <a:extLst>
                    <a:ext uri="{9D8B030D-6E8A-4147-A177-3AD203B41FA5}">
                      <a16:colId xmlns:a16="http://schemas.microsoft.com/office/drawing/2014/main" val="385343443"/>
                    </a:ext>
                  </a:extLst>
                </a:gridCol>
                <a:gridCol w="795306">
                  <a:extLst>
                    <a:ext uri="{9D8B030D-6E8A-4147-A177-3AD203B41FA5}">
                      <a16:colId xmlns:a16="http://schemas.microsoft.com/office/drawing/2014/main" val="2283090725"/>
                    </a:ext>
                  </a:extLst>
                </a:gridCol>
                <a:gridCol w="667748">
                  <a:extLst>
                    <a:ext uri="{9D8B030D-6E8A-4147-A177-3AD203B41FA5}">
                      <a16:colId xmlns:a16="http://schemas.microsoft.com/office/drawing/2014/main" val="3334320771"/>
                    </a:ext>
                  </a:extLst>
                </a:gridCol>
                <a:gridCol w="764248">
                  <a:extLst>
                    <a:ext uri="{9D8B030D-6E8A-4147-A177-3AD203B41FA5}">
                      <a16:colId xmlns:a16="http://schemas.microsoft.com/office/drawing/2014/main" val="3760680287"/>
                    </a:ext>
                  </a:extLst>
                </a:gridCol>
                <a:gridCol w="636689">
                  <a:extLst>
                    <a:ext uri="{9D8B030D-6E8A-4147-A177-3AD203B41FA5}">
                      <a16:colId xmlns:a16="http://schemas.microsoft.com/office/drawing/2014/main" val="2656902290"/>
                    </a:ext>
                  </a:extLst>
                </a:gridCol>
                <a:gridCol w="636689">
                  <a:extLst>
                    <a:ext uri="{9D8B030D-6E8A-4147-A177-3AD203B41FA5}">
                      <a16:colId xmlns:a16="http://schemas.microsoft.com/office/drawing/2014/main" val="4085844255"/>
                    </a:ext>
                  </a:extLst>
                </a:gridCol>
                <a:gridCol w="636689">
                  <a:extLst>
                    <a:ext uri="{9D8B030D-6E8A-4147-A177-3AD203B41FA5}">
                      <a16:colId xmlns:a16="http://schemas.microsoft.com/office/drawing/2014/main" val="10571575"/>
                    </a:ext>
                  </a:extLst>
                </a:gridCol>
                <a:gridCol w="750938">
                  <a:extLst>
                    <a:ext uri="{9D8B030D-6E8A-4147-A177-3AD203B41FA5}">
                      <a16:colId xmlns:a16="http://schemas.microsoft.com/office/drawing/2014/main" val="2119271485"/>
                    </a:ext>
                  </a:extLst>
                </a:gridCol>
                <a:gridCol w="521329">
                  <a:extLst>
                    <a:ext uri="{9D8B030D-6E8A-4147-A177-3AD203B41FA5}">
                      <a16:colId xmlns:a16="http://schemas.microsoft.com/office/drawing/2014/main" val="3985227345"/>
                    </a:ext>
                  </a:extLst>
                </a:gridCol>
                <a:gridCol w="480289">
                  <a:extLst>
                    <a:ext uri="{9D8B030D-6E8A-4147-A177-3AD203B41FA5}">
                      <a16:colId xmlns:a16="http://schemas.microsoft.com/office/drawing/2014/main" val="3527144304"/>
                    </a:ext>
                  </a:extLst>
                </a:gridCol>
                <a:gridCol w="407080">
                  <a:extLst>
                    <a:ext uri="{9D8B030D-6E8A-4147-A177-3AD203B41FA5}">
                      <a16:colId xmlns:a16="http://schemas.microsoft.com/office/drawing/2014/main" val="3400891452"/>
                    </a:ext>
                  </a:extLst>
                </a:gridCol>
                <a:gridCol w="1031569">
                  <a:extLst>
                    <a:ext uri="{9D8B030D-6E8A-4147-A177-3AD203B41FA5}">
                      <a16:colId xmlns:a16="http://schemas.microsoft.com/office/drawing/2014/main" val="2052286404"/>
                    </a:ext>
                  </a:extLst>
                </a:gridCol>
              </a:tblGrid>
              <a:tr h="12378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Район/Місто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Українська мова і література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Історія України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Математика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Фізика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Хімія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Біологія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Географія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Англійська мова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Французька мова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Німецька мова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Іспанська мова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Російська мова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Загальна кількість тестів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vert="vert270" anchor="ctr"/>
                </a:tc>
                <a:extLst>
                  <a:ext uri="{0D108BD9-81ED-4DB2-BD59-A6C34878D82A}">
                    <a16:rowId xmlns:a16="http://schemas.microsoft.com/office/drawing/2014/main" val="4286511022"/>
                  </a:ext>
                </a:extLst>
              </a:tr>
              <a:tr h="21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м. Херсон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872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257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14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170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1640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extLst>
                  <a:ext uri="{0D108BD9-81ED-4DB2-BD59-A6C34878D82A}">
                    <a16:rowId xmlns:a16="http://schemas.microsoft.com/office/drawing/2014/main" val="3199493469"/>
                  </a:ext>
                </a:extLst>
              </a:tr>
              <a:tr h="21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м. Гола Пристань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17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-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extLst>
                  <a:ext uri="{0D108BD9-81ED-4DB2-BD59-A6C34878D82A}">
                    <a16:rowId xmlns:a16="http://schemas.microsoft.com/office/drawing/2014/main" val="1993464093"/>
                  </a:ext>
                </a:extLst>
              </a:tr>
              <a:tr h="21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м. Каховка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-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169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extLst>
                  <a:ext uri="{0D108BD9-81ED-4DB2-BD59-A6C34878D82A}">
                    <a16:rowId xmlns:a16="http://schemas.microsoft.com/office/drawing/2014/main" val="2072493304"/>
                  </a:ext>
                </a:extLst>
              </a:tr>
              <a:tr h="21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м. Нова Каховка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27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240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extLst>
                  <a:ext uri="{0D108BD9-81ED-4DB2-BD59-A6C34878D82A}">
                    <a16:rowId xmlns:a16="http://schemas.microsoft.com/office/drawing/2014/main" val="3406623964"/>
                  </a:ext>
                </a:extLst>
              </a:tr>
              <a:tr h="21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Бериславський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142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extLst>
                  <a:ext uri="{0D108BD9-81ED-4DB2-BD59-A6C34878D82A}">
                    <a16:rowId xmlns:a16="http://schemas.microsoft.com/office/drawing/2014/main" val="2268484326"/>
                  </a:ext>
                </a:extLst>
              </a:tr>
              <a:tr h="21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Білозерський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157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extLst>
                  <a:ext uri="{0D108BD9-81ED-4DB2-BD59-A6C34878D82A}">
                    <a16:rowId xmlns:a16="http://schemas.microsoft.com/office/drawing/2014/main" val="3083602387"/>
                  </a:ext>
                </a:extLst>
              </a:tr>
              <a:tr h="21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Великоолександрівський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139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extLst>
                  <a:ext uri="{0D108BD9-81ED-4DB2-BD59-A6C34878D82A}">
                    <a16:rowId xmlns:a16="http://schemas.microsoft.com/office/drawing/2014/main" val="725568911"/>
                  </a:ext>
                </a:extLst>
              </a:tr>
              <a:tr h="21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Верхньорогачицький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32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extLst>
                  <a:ext uri="{0D108BD9-81ED-4DB2-BD59-A6C34878D82A}">
                    <a16:rowId xmlns:a16="http://schemas.microsoft.com/office/drawing/2014/main" val="3338197075"/>
                  </a:ext>
                </a:extLst>
              </a:tr>
              <a:tr h="21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Великолепетиський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87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extLst>
                  <a:ext uri="{0D108BD9-81ED-4DB2-BD59-A6C34878D82A}">
                    <a16:rowId xmlns:a16="http://schemas.microsoft.com/office/drawing/2014/main" val="3741808509"/>
                  </a:ext>
                </a:extLst>
              </a:tr>
              <a:tr h="21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Високопільський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43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extLst>
                  <a:ext uri="{0D108BD9-81ED-4DB2-BD59-A6C34878D82A}">
                    <a16:rowId xmlns:a16="http://schemas.microsoft.com/office/drawing/2014/main" val="3609191764"/>
                  </a:ext>
                </a:extLst>
              </a:tr>
              <a:tr h="21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Генічеський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224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extLst>
                  <a:ext uri="{0D108BD9-81ED-4DB2-BD59-A6C34878D82A}">
                    <a16:rowId xmlns:a16="http://schemas.microsoft.com/office/drawing/2014/main" val="3778794254"/>
                  </a:ext>
                </a:extLst>
              </a:tr>
              <a:tr h="21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Голопристанський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199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extLst>
                  <a:ext uri="{0D108BD9-81ED-4DB2-BD59-A6C34878D82A}">
                    <a16:rowId xmlns:a16="http://schemas.microsoft.com/office/drawing/2014/main" val="2951717065"/>
                  </a:ext>
                </a:extLst>
              </a:tr>
              <a:tr h="21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Горностаївський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66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extLst>
                  <a:ext uri="{0D108BD9-81ED-4DB2-BD59-A6C34878D82A}">
                    <a16:rowId xmlns:a16="http://schemas.microsoft.com/office/drawing/2014/main" val="540250308"/>
                  </a:ext>
                </a:extLst>
              </a:tr>
              <a:tr h="21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Іванівський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39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extLst>
                  <a:ext uri="{0D108BD9-81ED-4DB2-BD59-A6C34878D82A}">
                    <a16:rowId xmlns:a16="http://schemas.microsoft.com/office/drawing/2014/main" val="2948500082"/>
                  </a:ext>
                </a:extLst>
              </a:tr>
              <a:tr h="223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Каховський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120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extLst>
                  <a:ext uri="{0D108BD9-81ED-4DB2-BD59-A6C34878D82A}">
                    <a16:rowId xmlns:a16="http://schemas.microsoft.com/office/drawing/2014/main" val="1844077115"/>
                  </a:ext>
                </a:extLst>
              </a:tr>
              <a:tr h="21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Каланчацький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64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extLst>
                  <a:ext uri="{0D108BD9-81ED-4DB2-BD59-A6C34878D82A}">
                    <a16:rowId xmlns:a16="http://schemas.microsoft.com/office/drawing/2014/main" val="486858813"/>
                  </a:ext>
                </a:extLst>
              </a:tr>
              <a:tr h="21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Нижньосірогозький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37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60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extLst>
                  <a:ext uri="{0D108BD9-81ED-4DB2-BD59-A6C34878D82A}">
                    <a16:rowId xmlns:a16="http://schemas.microsoft.com/office/drawing/2014/main" val="85179590"/>
                  </a:ext>
                </a:extLst>
              </a:tr>
              <a:tr h="21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Нововоронцовський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72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extLst>
                  <a:ext uri="{0D108BD9-81ED-4DB2-BD59-A6C34878D82A}">
                    <a16:rowId xmlns:a16="http://schemas.microsoft.com/office/drawing/2014/main" val="623921295"/>
                  </a:ext>
                </a:extLst>
              </a:tr>
              <a:tr h="21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Новотроїцький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144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extLst>
                  <a:ext uri="{0D108BD9-81ED-4DB2-BD59-A6C34878D82A}">
                    <a16:rowId xmlns:a16="http://schemas.microsoft.com/office/drawing/2014/main" val="130055367"/>
                  </a:ext>
                </a:extLst>
              </a:tr>
              <a:tr h="21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Скадовський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178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extLst>
                  <a:ext uri="{0D108BD9-81ED-4DB2-BD59-A6C34878D82A}">
                    <a16:rowId xmlns:a16="http://schemas.microsoft.com/office/drawing/2014/main" val="2229556580"/>
                  </a:ext>
                </a:extLst>
              </a:tr>
              <a:tr h="21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Олешківський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202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extLst>
                  <a:ext uri="{0D108BD9-81ED-4DB2-BD59-A6C34878D82A}">
                    <a16:rowId xmlns:a16="http://schemas.microsoft.com/office/drawing/2014/main" val="1305488013"/>
                  </a:ext>
                </a:extLst>
              </a:tr>
              <a:tr h="21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Чаплинський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87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extLst>
                  <a:ext uri="{0D108BD9-81ED-4DB2-BD59-A6C34878D82A}">
                    <a16:rowId xmlns:a16="http://schemas.microsoft.com/office/drawing/2014/main" val="4065066946"/>
                  </a:ext>
                </a:extLst>
              </a:tr>
              <a:tr h="21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АР Крим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extLst>
                  <a:ext uri="{0D108BD9-81ED-4DB2-BD59-A6C34878D82A}">
                    <a16:rowId xmlns:a16="http://schemas.microsoft.com/office/drawing/2014/main" val="2259553026"/>
                  </a:ext>
                </a:extLst>
              </a:tr>
              <a:tr h="342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ВСЬОГО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2398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473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558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173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42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366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42</a:t>
                      </a:r>
                      <a:r>
                        <a:rPr lang="en-US" sz="1200" dirty="0" smtClean="0">
                          <a:effectLst/>
                        </a:rPr>
                        <a:t>1</a:t>
                      </a:r>
                      <a:r>
                        <a:rPr lang="uk-UA" sz="1200" dirty="0" smtClean="0">
                          <a:effectLst/>
                        </a:rPr>
                        <a:t>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95" marR="47395" marT="0" marB="0" anchor="b"/>
                </a:tc>
                <a:extLst>
                  <a:ext uri="{0D108BD9-81ED-4DB2-BD59-A6C34878D82A}">
                    <a16:rowId xmlns:a16="http://schemas.microsoft.com/office/drawing/2014/main" val="1555858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050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925916"/>
              </p:ext>
            </p:extLst>
          </p:nvPr>
        </p:nvGraphicFramePr>
        <p:xfrm>
          <a:off x="199176" y="672035"/>
          <a:ext cx="11751398" cy="5955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94509" y="150925"/>
            <a:ext cx="10515600" cy="521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</a:t>
            </a:r>
            <a:r>
              <a:rPr lang="uk-UA" sz="20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Розподіл результатів державної підсумкової атестації з хімії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83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017838"/>
              </p:ext>
            </p:extLst>
          </p:nvPr>
        </p:nvGraphicFramePr>
        <p:xfrm>
          <a:off x="226337" y="818535"/>
          <a:ext cx="11733291" cy="5808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709961" y="147957"/>
            <a:ext cx="10515600" cy="521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</a:t>
            </a:r>
            <a:r>
              <a:rPr lang="uk-UA" sz="20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Розподіл результатів державної підсумкової атестації з біології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847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649710"/>
              </p:ext>
            </p:extLst>
          </p:nvPr>
        </p:nvGraphicFramePr>
        <p:xfrm>
          <a:off x="217283" y="818535"/>
          <a:ext cx="11751397" cy="5817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718753" y="297426"/>
            <a:ext cx="10515600" cy="521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Розподіл результатів державної підсумкової атестації з географії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45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872798"/>
              </p:ext>
            </p:extLst>
          </p:nvPr>
        </p:nvGraphicFramePr>
        <p:xfrm>
          <a:off x="217283" y="705394"/>
          <a:ext cx="11760451" cy="5939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762714" y="96716"/>
            <a:ext cx="10515600" cy="521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</a:t>
            </a:r>
            <a:r>
              <a:rPr lang="uk-UA" sz="20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Розподіл результатів державної підсумкової атестації з англійської мови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11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336" y="102983"/>
            <a:ext cx="11742343" cy="823867"/>
          </a:xfrm>
        </p:spPr>
        <p:txBody>
          <a:bodyPr/>
          <a:lstStyle/>
          <a:p>
            <a:pPr algn="ctr"/>
            <a:r>
              <a:rPr lang="uk-UA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Розподіл результатів зовнішнього незалежного оцінювання за шкалою 100 – 200 балів </a:t>
            </a: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    (в розрізі навчальних предметів)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959810"/>
              </p:ext>
            </p:extLst>
          </p:nvPr>
        </p:nvGraphicFramePr>
        <p:xfrm>
          <a:off x="226337" y="850232"/>
          <a:ext cx="11742343" cy="5767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10305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77" y="157181"/>
            <a:ext cx="11605846" cy="7737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 зовнішнього незалежного оцінювання </a:t>
            </a:r>
            <a:br>
              <a:rPr lang="uk-UA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Херсонської області, які отримали результати 200 балів</a:t>
            </a: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6918" y="1384948"/>
            <a:ext cx="8928535" cy="52532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87506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0"/>
            <a:ext cx="8642838" cy="685800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Найвищий показник реєстрації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зафіксовано в таких районах/ містах: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Великолепетиський район (85,1%);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Великоолександрівський  район (70,4%);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Каховський район (62,5%);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м. Нова Каховка (61,2%).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0215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Найнижчий показник реєстрації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зафіксовано в таких районах: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Каланчацький район (27,2%);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Білозерський район (27,8%);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Олешківський район (31,8%);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Чаплинський район (36,8).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76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663" y="131885"/>
            <a:ext cx="11682663" cy="1019907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1800" b="1" cap="none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 осіб для участі в пробному зовнішньому незалежному оцінюванні в розрізі навчальних предметів</a:t>
            </a:r>
            <a:br>
              <a:rPr lang="uk-UA" sz="1800" b="1" cap="none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cap="none" dirty="0">
                <a:ln/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(з урахуванням вибору місця проходження тестування)</a:t>
            </a:r>
            <a:r>
              <a:rPr lang="uk-UA" sz="1800" b="1" cap="none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b="1" cap="none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cap="none" dirty="0">
              <a:ln/>
              <a:solidFill>
                <a:schemeClr val="bg1"/>
              </a:solidFill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876265"/>
              </p:ext>
            </p:extLst>
          </p:nvPr>
        </p:nvGraphicFramePr>
        <p:xfrm>
          <a:off x="252663" y="1251284"/>
          <a:ext cx="11682663" cy="5378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6682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379165"/>
              </p:ext>
            </p:extLst>
          </p:nvPr>
        </p:nvGraphicFramePr>
        <p:xfrm>
          <a:off x="257903" y="840850"/>
          <a:ext cx="11676188" cy="5788549"/>
        </p:xfrm>
        <a:graphic>
          <a:graphicData uri="http://schemas.openxmlformats.org/drawingml/2006/table">
            <a:tbl>
              <a:tblPr firstRow="1" firstCol="1" bandRow="1"/>
              <a:tblGrid>
                <a:gridCol w="3387177">
                  <a:extLst>
                    <a:ext uri="{9D8B030D-6E8A-4147-A177-3AD203B41FA5}">
                      <a16:colId xmlns:a16="http://schemas.microsoft.com/office/drawing/2014/main" val="2369381683"/>
                    </a:ext>
                  </a:extLst>
                </a:gridCol>
                <a:gridCol w="968741">
                  <a:extLst>
                    <a:ext uri="{9D8B030D-6E8A-4147-A177-3AD203B41FA5}">
                      <a16:colId xmlns:a16="http://schemas.microsoft.com/office/drawing/2014/main" val="875603224"/>
                    </a:ext>
                  </a:extLst>
                </a:gridCol>
                <a:gridCol w="649627">
                  <a:extLst>
                    <a:ext uri="{9D8B030D-6E8A-4147-A177-3AD203B41FA5}">
                      <a16:colId xmlns:a16="http://schemas.microsoft.com/office/drawing/2014/main" val="1774939174"/>
                    </a:ext>
                  </a:extLst>
                </a:gridCol>
                <a:gridCol w="808045">
                  <a:extLst>
                    <a:ext uri="{9D8B030D-6E8A-4147-A177-3AD203B41FA5}">
                      <a16:colId xmlns:a16="http://schemas.microsoft.com/office/drawing/2014/main" val="105673325"/>
                    </a:ext>
                  </a:extLst>
                </a:gridCol>
                <a:gridCol w="649627">
                  <a:extLst>
                    <a:ext uri="{9D8B030D-6E8A-4147-A177-3AD203B41FA5}">
                      <a16:colId xmlns:a16="http://schemas.microsoft.com/office/drawing/2014/main" val="3232587093"/>
                    </a:ext>
                  </a:extLst>
                </a:gridCol>
                <a:gridCol w="649627">
                  <a:extLst>
                    <a:ext uri="{9D8B030D-6E8A-4147-A177-3AD203B41FA5}">
                      <a16:colId xmlns:a16="http://schemas.microsoft.com/office/drawing/2014/main" val="2029658333"/>
                    </a:ext>
                  </a:extLst>
                </a:gridCol>
                <a:gridCol w="649627">
                  <a:extLst>
                    <a:ext uri="{9D8B030D-6E8A-4147-A177-3AD203B41FA5}">
                      <a16:colId xmlns:a16="http://schemas.microsoft.com/office/drawing/2014/main" val="575879939"/>
                    </a:ext>
                  </a:extLst>
                </a:gridCol>
                <a:gridCol w="649627">
                  <a:extLst>
                    <a:ext uri="{9D8B030D-6E8A-4147-A177-3AD203B41FA5}">
                      <a16:colId xmlns:a16="http://schemas.microsoft.com/office/drawing/2014/main" val="2056329845"/>
                    </a:ext>
                  </a:extLst>
                </a:gridCol>
                <a:gridCol w="649627">
                  <a:extLst>
                    <a:ext uri="{9D8B030D-6E8A-4147-A177-3AD203B41FA5}">
                      <a16:colId xmlns:a16="http://schemas.microsoft.com/office/drawing/2014/main" val="2703020681"/>
                    </a:ext>
                  </a:extLst>
                </a:gridCol>
                <a:gridCol w="649627">
                  <a:extLst>
                    <a:ext uri="{9D8B030D-6E8A-4147-A177-3AD203B41FA5}">
                      <a16:colId xmlns:a16="http://schemas.microsoft.com/office/drawing/2014/main" val="3451321875"/>
                    </a:ext>
                  </a:extLst>
                </a:gridCol>
                <a:gridCol w="649627">
                  <a:extLst>
                    <a:ext uri="{9D8B030D-6E8A-4147-A177-3AD203B41FA5}">
                      <a16:colId xmlns:a16="http://schemas.microsoft.com/office/drawing/2014/main" val="3540640419"/>
                    </a:ext>
                  </a:extLst>
                </a:gridCol>
                <a:gridCol w="649627">
                  <a:extLst>
                    <a:ext uri="{9D8B030D-6E8A-4147-A177-3AD203B41FA5}">
                      <a16:colId xmlns:a16="http://schemas.microsoft.com/office/drawing/2014/main" val="475222973"/>
                    </a:ext>
                  </a:extLst>
                </a:gridCol>
                <a:gridCol w="665582">
                  <a:extLst>
                    <a:ext uri="{9D8B030D-6E8A-4147-A177-3AD203B41FA5}">
                      <a16:colId xmlns:a16="http://schemas.microsoft.com/office/drawing/2014/main" val="1020236828"/>
                    </a:ext>
                  </a:extLst>
                </a:gridCol>
              </a:tblGrid>
              <a:tr h="19299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Категорія учасника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Українська мова і література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Історія України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Математика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Фізика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Хімія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Біологія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Географія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Англійська мова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Французька мова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Німецька мова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Іспанська мова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Російська мова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035870"/>
                  </a:ext>
                </a:extLst>
              </a:tr>
              <a:tr h="848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Випускники поточного року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2168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445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519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97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152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325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415908"/>
                  </a:ext>
                </a:extLst>
              </a:tr>
              <a:tr h="848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Учні 10 класу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175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155079"/>
                  </a:ext>
                </a:extLst>
              </a:tr>
              <a:tr h="773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Випускники минулих років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6126"/>
                  </a:ext>
                </a:extLst>
              </a:tr>
              <a:tr h="10407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Учні (слухачі, студенти) професійно-технічних, вищих навчальних закладів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356223"/>
                  </a:ext>
                </a:extLst>
              </a:tr>
              <a:tr h="3469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ВСЬОГО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2398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713206"/>
                  </a:ext>
                </a:extLst>
              </a:tr>
            </a:tbl>
          </a:graphicData>
        </a:graphic>
      </p:graphicFrame>
      <p:sp>
        <p:nvSpPr>
          <p:cNvPr id="7" name="Прямокутник 6"/>
          <p:cNvSpPr/>
          <p:nvPr/>
        </p:nvSpPr>
        <p:spPr>
          <a:xfrm>
            <a:off x="257907" y="345050"/>
            <a:ext cx="11676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учасників пробного зовнішнього незалежного оцінювання за категорією учасника </a:t>
            </a:r>
            <a:endParaRPr lang="uk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54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853449"/>
              </p:ext>
            </p:extLst>
          </p:nvPr>
        </p:nvGraphicFramePr>
        <p:xfrm>
          <a:off x="144379" y="160420"/>
          <a:ext cx="11806989" cy="6545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9171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077413"/>
              </p:ext>
            </p:extLst>
          </p:nvPr>
        </p:nvGraphicFramePr>
        <p:xfrm>
          <a:off x="175847" y="1032093"/>
          <a:ext cx="11781690" cy="5667401"/>
        </p:xfrm>
        <a:graphic>
          <a:graphicData uri="http://schemas.openxmlformats.org/drawingml/2006/table">
            <a:tbl>
              <a:tblPr firstRow="1" firstCol="1" bandRow="1"/>
              <a:tblGrid>
                <a:gridCol w="2159631">
                  <a:extLst>
                    <a:ext uri="{9D8B030D-6E8A-4147-A177-3AD203B41FA5}">
                      <a16:colId xmlns:a16="http://schemas.microsoft.com/office/drawing/2014/main" val="3795994699"/>
                    </a:ext>
                  </a:extLst>
                </a:gridCol>
                <a:gridCol w="3338491">
                  <a:extLst>
                    <a:ext uri="{9D8B030D-6E8A-4147-A177-3AD203B41FA5}">
                      <a16:colId xmlns:a16="http://schemas.microsoft.com/office/drawing/2014/main" val="2163831441"/>
                    </a:ext>
                  </a:extLst>
                </a:gridCol>
                <a:gridCol w="2748369">
                  <a:extLst>
                    <a:ext uri="{9D8B030D-6E8A-4147-A177-3AD203B41FA5}">
                      <a16:colId xmlns:a16="http://schemas.microsoft.com/office/drawing/2014/main" val="3641886141"/>
                    </a:ext>
                  </a:extLst>
                </a:gridCol>
                <a:gridCol w="3535199">
                  <a:extLst>
                    <a:ext uri="{9D8B030D-6E8A-4147-A177-3AD203B41FA5}">
                      <a16:colId xmlns:a16="http://schemas.microsoft.com/office/drawing/2014/main" val="121199131"/>
                    </a:ext>
                  </a:extLst>
                </a:gridCol>
              </a:tblGrid>
              <a:tr h="76704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рік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кількість випускників поточного навчального року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кількість зареєстрованих на пробне ЗНО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від загальної кількості випускників поточного навчального року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252895"/>
                  </a:ext>
                </a:extLst>
              </a:tr>
              <a:tr h="59504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2010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10096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1292</a:t>
                      </a:r>
                      <a:endParaRPr lang="ru-RU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12,8</a:t>
                      </a:r>
                      <a:endParaRPr lang="ru-RU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267069"/>
                  </a:ext>
                </a:extLst>
              </a:tr>
              <a:tr h="59504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2011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4805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1173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24,4</a:t>
                      </a:r>
                      <a:endParaRPr lang="ru-RU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405731"/>
                  </a:ext>
                </a:extLst>
              </a:tr>
              <a:tr h="59504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2012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8450</a:t>
                      </a:r>
                      <a:endParaRPr lang="ru-RU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1936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22,9</a:t>
                      </a:r>
                      <a:endParaRPr lang="ru-RU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658169"/>
                  </a:ext>
                </a:extLst>
              </a:tr>
              <a:tr h="59504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2013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6595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2175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33,0</a:t>
                      </a:r>
                      <a:endParaRPr lang="ru-RU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028987"/>
                  </a:ext>
                </a:extLst>
              </a:tr>
              <a:tr h="59504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2014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6331</a:t>
                      </a:r>
                      <a:endParaRPr lang="ru-RU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2112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33,4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58297"/>
                  </a:ext>
                </a:extLst>
              </a:tr>
              <a:tr h="59504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2015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6679</a:t>
                      </a:r>
                      <a:endParaRPr lang="ru-RU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2337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34,9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655680"/>
                  </a:ext>
                </a:extLst>
              </a:tr>
              <a:tr h="59504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2016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6293</a:t>
                      </a:r>
                      <a:endParaRPr lang="ru-RU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2233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35,5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31100"/>
                  </a:ext>
                </a:extLst>
              </a:tr>
              <a:tr h="6297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2017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5908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2754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46,6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480979"/>
                  </a:ext>
                </a:extLst>
              </a:tr>
            </a:tbl>
          </a:graphicData>
        </a:graphic>
      </p:graphicFrame>
      <p:sp>
        <p:nvSpPr>
          <p:cNvPr id="3" name="Прямокутник 2"/>
          <p:cNvSpPr/>
          <p:nvPr/>
        </p:nvSpPr>
        <p:spPr>
          <a:xfrm>
            <a:off x="175847" y="263769"/>
            <a:ext cx="11781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реєстрації осіб для участі в пробному зовнішньому незалежному оцінюванні 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2010-2017 роках</a:t>
            </a:r>
            <a:endParaRPr lang="uk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35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85311" y="304802"/>
            <a:ext cx="10515600" cy="60959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000" dirty="0" smtClean="0">
                <a:solidFill>
                  <a:srgbClr val="FF0000"/>
                </a:solidFill>
              </a:rPr>
              <a:t/>
            </a:r>
            <a:br>
              <a:rPr lang="uk-UA" sz="2000" dirty="0" smtClean="0">
                <a:solidFill>
                  <a:srgbClr val="FF0000"/>
                </a:solidFill>
              </a:rPr>
            </a:br>
            <a:r>
              <a:rPr lang="uk-UA" sz="2200" dirty="0" smtClean="0">
                <a:solidFill>
                  <a:schemeClr val="bg1"/>
                </a:solidFill>
              </a:rPr>
              <a:t>Динаміка </a:t>
            </a:r>
            <a:r>
              <a:rPr lang="uk-UA" sz="2200" dirty="0">
                <a:solidFill>
                  <a:schemeClr val="bg1"/>
                </a:solidFill>
              </a:rPr>
              <a:t>росту реєстрації на пробне зовнішнє незалежне </a:t>
            </a:r>
            <a:r>
              <a:rPr lang="uk-UA" sz="2200" dirty="0" smtClean="0">
                <a:solidFill>
                  <a:schemeClr val="bg1"/>
                </a:solidFill>
              </a:rPr>
              <a:t>оцінювання в </a:t>
            </a:r>
            <a:r>
              <a:rPr lang="uk-UA" sz="2200" dirty="0">
                <a:solidFill>
                  <a:schemeClr val="bg1"/>
                </a:solidFill>
              </a:rPr>
              <a:t>2010-2017 </a:t>
            </a:r>
            <a:r>
              <a:rPr lang="uk-UA" sz="2200" dirty="0" smtClean="0">
                <a:solidFill>
                  <a:schemeClr val="bg1"/>
                </a:solidFill>
              </a:rPr>
              <a:t>роках</a:t>
            </a:r>
            <a:r>
              <a:rPr lang="ru-RU" sz="2200" dirty="0">
                <a:solidFill>
                  <a:schemeClr val="bg1"/>
                </a:solidFill>
              </a:rPr>
              <a:t/>
            </a:r>
            <a:br>
              <a:rPr lang="ru-RU" sz="2200" dirty="0">
                <a:solidFill>
                  <a:schemeClr val="bg1"/>
                </a:solidFill>
              </a:rPr>
            </a:br>
            <a:endParaRPr lang="ru-RU" sz="2200" dirty="0">
              <a:solidFill>
                <a:schemeClr val="bg1"/>
              </a:solidFill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479185"/>
              </p:ext>
            </p:extLst>
          </p:nvPr>
        </p:nvGraphicFramePr>
        <p:xfrm>
          <a:off x="208231" y="914400"/>
          <a:ext cx="11760450" cy="574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148712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2209</TotalTime>
  <Words>1164</Words>
  <Application>Microsoft Office PowerPoint</Application>
  <PresentationFormat>Широкий екран</PresentationFormat>
  <Paragraphs>750</Paragraphs>
  <Slides>35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35</vt:i4>
      </vt:variant>
    </vt:vector>
  </HeadingPairs>
  <TitlesOfParts>
    <vt:vector size="42" baseType="lpstr">
      <vt:lpstr>Arial</vt:lpstr>
      <vt:lpstr>Calibri</vt:lpstr>
      <vt:lpstr>Cambria</vt:lpstr>
      <vt:lpstr>Century Gothic</vt:lpstr>
      <vt:lpstr>Times New Roman</vt:lpstr>
      <vt:lpstr>Wingdings 3</vt:lpstr>
      <vt:lpstr>Сектор</vt:lpstr>
      <vt:lpstr>Підсумки проведення ЗНО – 2017 Херсонська область</vt:lpstr>
      <vt:lpstr>Презентація PowerPoint</vt:lpstr>
      <vt:lpstr>Презентація PowerPoint</vt:lpstr>
      <vt:lpstr>Презентація PowerPoint</vt:lpstr>
      <vt:lpstr>Реєстрація осіб для участі в пробному зовнішньому незалежному оцінюванні в розрізі навчальних предметів  (з урахуванням вибору місця проходження тестування) </vt:lpstr>
      <vt:lpstr>Презентація PowerPoint</vt:lpstr>
      <vt:lpstr>Презентація PowerPoint</vt:lpstr>
      <vt:lpstr>Презентація PowerPoint</vt:lpstr>
      <vt:lpstr> Динаміка росту реєстрації на пробне зовнішнє незалежне оцінювання в 2010-2017 роках </vt:lpstr>
      <vt:lpstr>Презентація PowerPoint</vt:lpstr>
      <vt:lpstr>До якої категорії учасника пробного ЗНО ви належите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Дані про реєстрацію осіб для участі в основній сесії ЗНО</vt:lpstr>
      <vt:lpstr>Реєстрація на ЗНО</vt:lpstr>
      <vt:lpstr>Статистичні дані щодо реєстрації та явки учасників ЗНО на основну сесію в 2016, 2017 роках </vt:lpstr>
      <vt:lpstr>Статистичні дані щодо реєстрації та явки учасників ЗНО на основну сесію  в 2016, 2017 роках (біологія, географія, фізика, хімія)</vt:lpstr>
      <vt:lpstr>Статистичні дані щодо реєстрації та явки учасників ЗНО на основну сесію  в 2016, 2017 роках (англійська, німецька, французька, іспанська та російська мови)</vt:lpstr>
      <vt:lpstr>  Висновки експертних груп при  Херсонському регіональному центрі оцінювання якості освіти </vt:lpstr>
      <vt:lpstr>Розподіл  результатів державної підсумкової атестації за рівнями навчальних досягнень  (в розрізі навчальних предметів)</vt:lpstr>
      <vt:lpstr>Розподіл результатів державної підсумкової атестації з української мови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Розподіл результатів зовнішнього незалежного оцінювання за шкалою 100 – 200 балів         (в розрізі навчальних предметів)</vt:lpstr>
      <vt:lpstr>  Учасники зовнішнього незалежного оцінювання  Херсонської області, які отримали результати 200 балів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Нот-11</dc:creator>
  <cp:lastModifiedBy>Максим Кирпенко</cp:lastModifiedBy>
  <cp:revision>126</cp:revision>
  <dcterms:created xsi:type="dcterms:W3CDTF">2014-10-29T03:00:56Z</dcterms:created>
  <dcterms:modified xsi:type="dcterms:W3CDTF">2017-10-03T08:45:15Z</dcterms:modified>
</cp:coreProperties>
</file>