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6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67" r:id="rId16"/>
    <p:sldId id="264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2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source=images&amp;cd=&amp;cad=rja&amp;uact=8&amp;ved=0ahUKEwiD5ObV5JTQAhXDjSwKHbaIBtkQjRwIBw&amp;url=http://bordnz3.in.ua/stornka-psikhologa/pdgotovka-do-shkoli/&amp;bvm=bv.137904068,d.bGg&amp;psig=AFQjCNFZI4G591hchjytymOBsOnNAeKcNQ&amp;ust=1478544185230255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www.google.com.ua/url?sa=i&amp;rct=j&amp;q=&amp;esrc=s&amp;source=images&amp;cd=&amp;cad=rja&amp;uact=8&amp;ved=0ahUKEwiLtoSn5ZTQAhVDXCwKHaCgD2cQjRwIBw&amp;url=http://ped-kopilka.com.ua/shkolnye-prazdniki/prazdniki-dlja-mladshih-shkolnikov/index.htm&amp;bvm=bv.137904068,d.bGg&amp;psig=AFQjCNFZI4G591hchjytymOBsOnNAeKcNQ&amp;ust=14785441852302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url?sa=i&amp;rct=j&amp;q=&amp;esrc=s&amp;source=images&amp;cd=&amp;cad=rja&amp;uact=8&amp;ved=0ahUKEwia6uL25ZTQAhWH1ywKHeeoDxMQjRwIBw&amp;url=http://goo.gov.kz/content/view/33/4163&amp;bvm=bv.137904068,d.bGg&amp;psig=AFQjCNHUBRP2-xt03ToGwhMnnxvMn_Ywow&amp;ust=1478544501144015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://www.google.com.ua/url?sa=i&amp;rct=j&amp;q=&amp;esrc=s&amp;source=images&amp;cd=&amp;cad=rja&amp;uact=8&amp;ved=0ahUKEwiz7tnq5ZTQAhXMjiwKHXuZAFQQjRwIBw&amp;url=http://kopynivcischool.ucoz.ru/?page6&amp;bvm=bv.137904068,d.bGg&amp;psig=AFQjCNHUBRP2-xt03ToGwhMnnxvMn_Ywow&amp;ust=147854450114401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.ua/url?sa=i&amp;rct=j&amp;q=&amp;esrc=s&amp;source=images&amp;cd=&amp;cad=rja&amp;uact=8&amp;ved=0ahUKEwjGp-mI55TQAhUBFywKHey4DF8QjRwIBw&amp;url=http://mama66.ru/pregn/770&amp;bvm=bv.137904068,d.bGg&amp;psig=AFQjCNHi-mAVO4ASt6MPPcYd3vR8qtKpiA&amp;ust=147854487355029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www.google.com.ua/url?sa=i&amp;rct=j&amp;q=&amp;esrc=s&amp;source=images&amp;cd=&amp;cad=rja&amp;uact=8&amp;ved=0ahUKEwjUiZue55TQAhXC1ywKHVAPCsEQjRwIBw&amp;url=http://old.dyvensvit.org/articles/10033.html&amp;bvm=bv.137904068,d.bGg&amp;psig=AFQjCNHi-mAVO4ASt6MPPcYd3vR8qtKpiA&amp;ust=147854487355029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png"/><Relationship Id="rId2" Type="http://schemas.openxmlformats.org/officeDocument/2006/relationships/hyperlink" Target="http://www.google.com.ua/url?sa=i&amp;rct=j&amp;q=&amp;esrc=s&amp;source=images&amp;cd=&amp;cad=rja&amp;uact=8&amp;ved=0ahUKEwiS3qj855TQAhWHKiwKHbkkBAsQjRwIBw&amp;url=http://smagicos18.blogspot.com/2015_03_01_archive.html&amp;bvm=bv.137904068,d.bGg&amp;psig=AFQjCNHnUYTMGf7hdBIURMa3Q21JaQj2_g&amp;ust=147854500754557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url?sa=i&amp;rct=j&amp;q=&amp;esrc=s&amp;source=images&amp;cd=&amp;cad=rja&amp;uact=8&amp;ved=0ahUKEwjH--nm6JTQAhUEjiwKHUlBBFsQjRwIBw&amp;url=http://natstor.blogspot.com/p/blog-page_22.html&amp;bvm=bv.137904068,d.bGg&amp;psig=AFQjCNHARmviUYKzuYNpTUYkjWzigTjdZw&amp;ust=1478545339811585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://www.google.com.ua/url?sa=i&amp;rct=j&amp;q=&amp;esrc=s&amp;source=images&amp;cd=&amp;cad=rja&amp;uact=8&amp;ved=0ahUKEwjig6bl6JTQAhWDliwKHSzVAGkQjRwIBw&amp;url=http://dut5biblioteka.blogspot.com/2015/01/blog-post_16.html&amp;bvm=bv.137904068,d.bGg&amp;psig=AFQjCNHARmviUYKzuYNpTUYkjWzigTjdZw&amp;ust=147854533981158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kanukak.blogspot.com/2014/04/blog-post_1088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.ua/url?sa=i&amp;rct=j&amp;q=&amp;esrc=s&amp;source=images&amp;cd=&amp;cad=rja&amp;uact=8&amp;ved=0ahUKEwjwtanc8ZTQAhUDWBoKHScXC_oQjRwIBw&amp;url=http://chomysuku.blogspot.com/2014/04/blog-postvernisazh-chytannja.html&amp;bvm=bv.137904068,d.d24&amp;psig=AFQjCNHlmfgwioxmwz6ND--nDzBsdqZgzw&amp;ust=147854773604842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google.com.ua/url?sa=i&amp;rct=j&amp;q=&amp;esrc=s&amp;source=images&amp;cd=&amp;cad=rja&amp;uact=8&amp;ved=0ahUKEwjwttzG3ZTQAhWKiiwKHSAJDJEQjRwIBw&amp;url=http://www.yrok.net.ua/load/rozrobki_urokiv/chitannja/44-3&amp;bvm=bv.137904068,d.bGg&amp;psig=AFQjCNESyHQWxMhMPyDSTzfsO4dCVo6WDA&amp;ust=147854219770010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ua/url?sa=i&amp;rct=j&amp;q=&amp;esrc=s&amp;source=images&amp;cd=&amp;cad=rja&amp;uact=8&amp;ved=0ahUKEwiFr7eQ3pTQAhVBBiwKHSBbDE0QjRwIBw&amp;url=http://fanlang.com.ua/inozemna-dlia-shkoliariv/&amp;bvm=bv.137904068,d.bGg&amp;psig=AFQjCNHXRrlWjZLELi7pcOCKPXpFg0syMw&amp;ust=1478542439580461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www.google.com.ua/url?sa=i&amp;rct=j&amp;q=&amp;esrc=s&amp;source=images&amp;cd=&amp;cad=rja&amp;uact=8&amp;ved=0ahUKEwi6j-zk3ZTQAhUDGCwKHQF_CaEQjRwIBw&amp;url=http://pavliv.ucoz.ua/load/kozacke_vikhovannja/kozacke_vikhovannja/13-2-2&amp;bvm=bv.137904068,d.bGg&amp;psig=AFQjCNESyHQWxMhMPyDSTzfsO4dCVo6WDA&amp;ust=147854219770010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&#1050;&#1091;&#1094;&#1072;&#1088;&#1077;&#1074;&#1072;.pp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.ua/url?sa=i&amp;rct=j&amp;q=&amp;esrc=s&amp;source=images&amp;cd=&amp;cad=rja&amp;uact=8&amp;ved=0ahUKEwjiv-Ta3pTQAhXCkCwKHVOeBjwQjRwIBw&amp;url=http://www.volodrr.rv.ua/index.php/novyny/1635-den-konstitutsiji-ukrajini&amp;psig=AFQjCNFgR4JaYxgFLiiMyp0pXt5L6tPJdg&amp;ust=147854262048417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source=images&amp;cd=&amp;cad=rja&amp;uact=8&amp;ved=0ahUKEwjZtKSH35TQAhXBhiwKHeb3DAMQjRwIBw&amp;url=http://virchi.pp.net.ua/publ/324-1-0-18514&amp;bvm=bv.137904068,d.bGg&amp;psig=AFQjCNFXWplMMteNnJh8kbVLD__Aw4Sp7g&amp;ust=1478542724703333" TargetMode="Externa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m.ua/url?sa=i&amp;rct=j&amp;q=&amp;esrc=s&amp;source=images&amp;cd=&amp;cad=rja&amp;uact=8&amp;ved=0ahUKEwizjKOj35TQAhWJhywKHREVDHgQjRwIBw&amp;url=http://kz-preslavzoh.ucoz.ua/news/pamjatka_dlja_uchniv_z_bezpechnoji_povedinki_pid_chas_litnikh_kanikul/2016-07-01-76&amp;bvm=bv.137904068,d.bGg&amp;psig=AFQjCNFXWplMMteNnJh8kbVLD__Aw4Sp7g&amp;ust=1478542724703333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ua/url?sa=i&amp;rct=j&amp;q=&amp;esrc=s&amp;source=images&amp;cd=&amp;cad=rja&amp;uact=8&amp;ved=0ahUKEwjPhYnx3JTQAhULDSwKHbunCUQQjRwIBw&amp;url=http://samaradnz392.klasna.com/ru/site/konsultatsiya-dlya-batkiv.html&amp;bvm=bv.137904068,d.bGg&amp;psig=AFQjCNHiSwc57DFiGf9Y8IXmcrEBo37jBQ&amp;ust=147854212290916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google.com.ua/url?sa=i&amp;rct=j&amp;q=&amp;esrc=s&amp;source=images&amp;cd=&amp;cad=rja&amp;uact=8&amp;ved=0ahUKEwjcsKiL5ZTQAhWBKywKHbIKCC0QjRwIBw&amp;url=http://ua.convdocs.org/docs/index-236810.html&amp;bvm=bv.137904068,d.bGg&amp;psig=AFQjCNFZI4G591hchjytymOBsOnNAeKcNQ&amp;ust=147854418523025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ua/url?sa=i&amp;rct=j&amp;q=&amp;esrc=s&amp;source=images&amp;cd=&amp;cad=rja&amp;uact=8&amp;ved=0ahUKEwjvxbzz4ZTQAhXPKCwKHYA5ArgQjRwIBw&amp;url=http://myronivka-school3.edukit.kiev.ua/informaciya_pro_zaklad/shkiljna_idaljnya/pravila_povedinki_v_shkiljnij_idaljni/&amp;bvm=bv.137904068,d.bGg&amp;psig=AFQjCNGkGPWPeWG5DqdJIb0xViqwQq-vtQ&amp;ust=147854348417385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.ua/url?sa=i&amp;rct=j&amp;q=&amp;esrc=s&amp;source=images&amp;cd=&amp;cad=rja&amp;uact=8&amp;ved=0ahUKEwiyu-bN4pTQAhWGEiwKHaFDCm4QjRwIBw&amp;url=http://monemo.ru/food/shkolnye-obedy-raznyx-stran-v-proekte-school-lunch/&amp;bvm=bv.137904068,d.bGg&amp;psig=AFQjCNHnQ5HQFEKBLocoDWcYQMyy4-QYcg&amp;ust=147854364891254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source=images&amp;cd=&amp;cad=rja&amp;uact=8&amp;ved=0ahUKEwiwvrHq45TQAhWM1ywKHcO4BKoQjRwIBw&amp;url=http://mnvk2.at.ua/index/proekt_quot_1_uchen_1_komp_39_juter_quot/0-176&amp;bvm=bv.137904068,d.bGg&amp;psig=AFQjCNEcxRg7x9UPn4UomMIDMZggDnHVhg&amp;ust=1478543991028428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2843808" y="1988840"/>
            <a:ext cx="6743720" cy="3365565"/>
          </a:xfrm>
        </p:spPr>
        <p:txBody>
          <a:bodyPr/>
          <a:lstStyle/>
          <a:p>
            <a:pPr algn="ctr"/>
            <a:r>
              <a:rPr lang="uk-UA" sz="6600" dirty="0" smtClean="0">
                <a:solidFill>
                  <a:srgbClr val="FF0000"/>
                </a:solidFill>
              </a:rPr>
              <a:t>Мої права </a:t>
            </a:r>
            <a:br>
              <a:rPr lang="uk-UA" sz="6600" dirty="0" smtClean="0">
                <a:solidFill>
                  <a:srgbClr val="FF0000"/>
                </a:solidFill>
              </a:rPr>
            </a:br>
            <a:r>
              <a:rPr lang="uk-UA" sz="6600" dirty="0" smtClean="0">
                <a:solidFill>
                  <a:srgbClr val="FF0000"/>
                </a:solidFill>
              </a:rPr>
              <a:t>та</a:t>
            </a:r>
            <a:br>
              <a:rPr lang="uk-UA" sz="6600" dirty="0" smtClean="0">
                <a:solidFill>
                  <a:srgbClr val="FF0000"/>
                </a:solidFill>
              </a:rPr>
            </a:br>
            <a:r>
              <a:rPr lang="uk-UA" sz="6600" dirty="0" smtClean="0">
                <a:solidFill>
                  <a:srgbClr val="FF0000"/>
                </a:solidFill>
              </a:rPr>
              <a:t> обов’язки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" name="Picture 4" descr="bann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</p:spPr>
      </p:pic>
      <p:pic>
        <p:nvPicPr>
          <p:cNvPr id="5" name="Picture 6" descr="BD05524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3671888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aa0a79f17c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428736"/>
            <a:ext cx="1995488" cy="38798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 noGrp="1"/>
          </p:cNvSpPr>
          <p:nvPr>
            <p:ph type="title"/>
          </p:nvPr>
        </p:nvSpPr>
        <p:spPr>
          <a:xfrm>
            <a:off x="0" y="2276872"/>
            <a:ext cx="5122912" cy="1143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kumimoji="0" lang="uk-UA" sz="6000" i="1" u="none" strike="noStrike" kern="1200" cap="none" normalizeH="0" baseline="0" noProof="0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на</a:t>
            </a:r>
            <a:r>
              <a:rPr kumimoji="0" lang="uk-UA" sz="6000" i="1" u="none" strike="noStrike" kern="1200" cap="none" normalizeH="0" noProof="0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розвиток творчих здібностей</a:t>
            </a:r>
            <a:r>
              <a:rPr kumimoji="0" lang="uk-UA" sz="6000" i="1" u="none" strike="noStrike" kern="1200" cap="none" normalizeH="0" baseline="0" noProof="0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uk-UA" sz="6000" i="1" u="none" strike="noStrike" kern="1200" cap="none" normalizeH="0" baseline="0" noProof="0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18" name="Picture 2" descr="Картинки по запросу картинки школярі малю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5487">
            <a:off x="527036" y="3678717"/>
            <a:ext cx="4413091" cy="3292847"/>
          </a:xfrm>
          <a:prstGeom prst="rect">
            <a:avLst/>
          </a:prstGeom>
          <a:noFill/>
        </p:spPr>
      </p:pic>
      <p:sp>
        <p:nvSpPr>
          <p:cNvPr id="34820" name="AutoShape 4" descr="Картинки по запросу картинки школярі малюнки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4822" name="Picture 6" descr="Картинки по запросу картинки школярі малюнки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-171400"/>
            <a:ext cx="5105400" cy="31623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7239000" cy="28529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kumimoji="0" lang="uk-UA" sz="6000" i="1" u="none" strike="noStrike" kern="1200" cap="none" normalizeH="0" baseline="0" noProof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брати участь  у  </a:t>
            </a:r>
            <a:br>
              <a:rPr kumimoji="0" lang="uk-UA" sz="6000" i="1" u="none" strike="noStrike" kern="1200" cap="none" normalizeH="0" baseline="0" noProof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lang="uk-UA" sz="6000" i="1" cap="none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        </a:t>
            </a:r>
            <a:r>
              <a:rPr kumimoji="0" lang="uk-UA" sz="6000" i="1" u="none" strike="noStrike" kern="1200" cap="none" normalizeH="0" baseline="0" noProof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різних</a:t>
            </a:r>
            <a:br>
              <a:rPr kumimoji="0" lang="uk-UA" sz="6000" i="1" u="none" strike="noStrike" kern="1200" cap="none" normalizeH="0" baseline="0" noProof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6000" i="1" u="none" strike="noStrike" kern="1200" cap="none" normalizeH="0" baseline="0" noProof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конкурсах</a:t>
            </a:r>
            <a:endParaRPr kumimoji="0" lang="uk-UA" sz="6000" i="1" u="none" strike="noStrike" kern="1200" cap="none" normalizeH="0" baseline="0" noProof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2" name="Picture 2" descr="Картинки по запросу картинки школярі малюнки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897560"/>
            <a:ext cx="3843123" cy="3960440"/>
          </a:xfrm>
          <a:prstGeom prst="rect">
            <a:avLst/>
          </a:prstGeom>
          <a:noFill/>
        </p:spPr>
      </p:pic>
      <p:pic>
        <p:nvPicPr>
          <p:cNvPr id="35848" name="Picture 8" descr="Картинки по запросу картинки школярі і футбол  малюнки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132856"/>
            <a:ext cx="3533775" cy="3800476"/>
          </a:xfrm>
          <a:prstGeom prst="rect">
            <a:avLst/>
          </a:prstGeom>
          <a:noFill/>
        </p:spPr>
      </p:pic>
      <p:pic>
        <p:nvPicPr>
          <p:cNvPr id="35850" name="Picture 10" descr="Картинки по запросу картинки школярі і футбол  малюнки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016224" cy="217184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 noGrp="1"/>
          </p:cNvSpPr>
          <p:nvPr>
            <p:ph type="title"/>
          </p:nvPr>
        </p:nvSpPr>
        <p:spPr>
          <a:xfrm>
            <a:off x="0" y="1988840"/>
            <a:ext cx="7239000" cy="7703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kumimoji="0" lang="uk-UA" sz="6000" i="1" u="none" strike="noStrike" kern="1200" cap="none" normalizeH="0" baseline="0" noProof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сповідувати будь-яку </a:t>
            </a:r>
            <a:br>
              <a:rPr kumimoji="0" lang="uk-UA" sz="6000" i="1" u="none" strike="noStrike" kern="1200" cap="none" normalizeH="0" baseline="0" noProof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6000" i="1" u="none" strike="noStrike" kern="1200" cap="none" normalizeH="0" baseline="0" noProof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релігію</a:t>
            </a:r>
            <a:endParaRPr kumimoji="0" lang="uk-UA" sz="6000" i="1" u="none" strike="noStrike" kern="1200" cap="none" normalizeH="0" baseline="0" noProof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8" name="Picture 4" descr="Картинки по запросу дівчинка молиться біля церкви  малюнки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4932040" cy="3288027"/>
          </a:xfrm>
          <a:prstGeom prst="rect">
            <a:avLst/>
          </a:prstGeom>
          <a:noFill/>
        </p:spPr>
      </p:pic>
      <p:pic>
        <p:nvPicPr>
          <p:cNvPr id="36870" name="Picture 6" descr="Картинки по запросу дівчинка молиться біля церкви  малюнки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052736"/>
            <a:ext cx="3888432" cy="31623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 noGrp="1"/>
          </p:cNvSpPr>
          <p:nvPr>
            <p:ph type="title"/>
          </p:nvPr>
        </p:nvSpPr>
        <p:spPr>
          <a:xfrm>
            <a:off x="467544" y="1484784"/>
            <a:ext cx="7239000" cy="1143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kumimoji="0" lang="uk-UA" sz="6000" i="1" u="none" strike="noStrike" kern="1200" cap="none" normalizeH="0" baseline="0" noProof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lang="uk-UA" sz="6000" i="1" cap="none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п</a:t>
            </a:r>
            <a:r>
              <a:rPr lang="uk-UA" sz="6000" i="1" cap="none" noProof="0" dirty="0" err="1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раво</a:t>
            </a:r>
            <a:r>
              <a:rPr lang="uk-UA" sz="6000" i="1" cap="none" noProof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 на життя та батьківське  </a:t>
            </a:r>
            <a:br>
              <a:rPr lang="uk-UA" sz="6000" i="1" cap="none" noProof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uk-UA" sz="6000" i="1" cap="none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    </a:t>
            </a:r>
            <a:r>
              <a:rPr lang="uk-UA" sz="6000" i="1" cap="none" noProof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піклування</a:t>
            </a:r>
            <a:endParaRPr kumimoji="0" lang="uk-UA" sz="6000" i="1" u="none" strike="noStrike" kern="1200" cap="none" normalizeH="0" baseline="0" noProof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890" name="Picture 2" descr="Картинки по запросу дівчинка молиться біля церкви  малюнки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2857500" cy="2152650"/>
          </a:xfrm>
          <a:prstGeom prst="rect">
            <a:avLst/>
          </a:prstGeom>
          <a:noFill/>
        </p:spPr>
      </p:pic>
      <p:pic>
        <p:nvPicPr>
          <p:cNvPr id="37892" name="Picture 4" descr="Картинки по запросу діти з батьками  малюнки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00666">
            <a:off x="1035622" y="4154435"/>
            <a:ext cx="5112568" cy="2520259"/>
          </a:xfrm>
          <a:prstGeom prst="rect">
            <a:avLst/>
          </a:prstGeom>
          <a:noFill/>
        </p:spPr>
      </p:pic>
      <p:pic>
        <p:nvPicPr>
          <p:cNvPr id="37894" name="Picture 6" descr="Картинки по запросу діти з батьками  малюнки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2420888"/>
            <a:ext cx="3200400" cy="32004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uk-UA" sz="6000" b="1" i="1" dirty="0" smtClean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uk-UA" sz="6000" b="1" i="1" dirty="0" smtClean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uk-UA" sz="6000" b="1" i="1" dirty="0" smtClean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>
              <a:buNone/>
            </a:pPr>
            <a:endParaRPr lang="uk-UA" sz="6000" b="1" i="1" dirty="0" smtClean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>
              <a:buNone/>
            </a:pPr>
            <a:r>
              <a:rPr lang="uk-UA" sz="60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Право на життя</a:t>
            </a:r>
            <a:endParaRPr lang="uk-UA" sz="6000" b="1" i="1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8914" name="Picture 2" descr="Картинки по запросу вовк і семеро козенят малюнок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6696744" cy="506060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бесыда 1 кла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28384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242" name="AutoShape 2" descr="Картинки по запросу школярі малюнок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20863"/>
            <a:ext cx="50673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2" descr="Картинки по запросу школярі малюнок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900238"/>
            <a:ext cx="50673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7848872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0" dirty="0" smtClean="0"/>
              <a:t/>
            </a:r>
            <a:br>
              <a:rPr lang="uk-UA" b="0" dirty="0" smtClean="0"/>
            </a:br>
            <a:endParaRPr lang="uk-UA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34" name="Picture 10" descr="Картинки по запросу школярі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5976664" cy="3800476"/>
          </a:xfrm>
          <a:prstGeom prst="rect">
            <a:avLst/>
          </a:prstGeom>
          <a:noFill/>
        </p:spPr>
      </p:pic>
      <p:pic>
        <p:nvPicPr>
          <p:cNvPr id="1036" name="Picture 12" descr="Картинки по запросу школярі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75420">
            <a:off x="133054" y="3339185"/>
            <a:ext cx="4492384" cy="3019562"/>
          </a:xfrm>
          <a:prstGeom prst="rect">
            <a:avLst/>
          </a:prstGeom>
          <a:noFill/>
        </p:spPr>
      </p:pic>
      <p:pic>
        <p:nvPicPr>
          <p:cNvPr id="1038" name="Picture 14" descr="Картинки по запросу школярі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31635">
            <a:off x="4797246" y="3404226"/>
            <a:ext cx="4036299" cy="299695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7416824" cy="1728192"/>
          </a:xfrm>
        </p:spPr>
        <p:txBody>
          <a:bodyPr/>
          <a:lstStyle/>
          <a:p>
            <a:endParaRPr lang="uk-UA" dirty="0" smtClean="0"/>
          </a:p>
          <a:p>
            <a:pPr algn="just">
              <a:buNone/>
            </a:pPr>
            <a:r>
              <a:rPr lang="uk-UA" dirty="0" smtClean="0"/>
              <a:t> система обов’язкових дій для всіх, формально зазначених правил поведінки.</a:t>
            </a:r>
            <a:endParaRPr lang="ru-RU" dirty="0"/>
          </a:p>
        </p:txBody>
      </p:sp>
      <p:pic>
        <p:nvPicPr>
          <p:cNvPr id="4" name="Рисунок 3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4664"/>
            <a:ext cx="280828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3538736" cy="11430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ПРАВО - 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5364" name="Picture 4" descr="Картинки по запросу конституція україни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4116992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Декларація -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3200" dirty="0" smtClean="0"/>
              <a:t>Документ, у якому викладено важливі правила і </a:t>
            </a:r>
          </a:p>
          <a:p>
            <a:pPr>
              <a:buNone/>
            </a:pPr>
            <a:r>
              <a:rPr lang="uk-UA" sz="3200" dirty="0" err="1" smtClean="0"/>
              <a:t>обов</a:t>
            </a:r>
            <a:r>
              <a:rPr lang="uk-UA" sz="3200" dirty="0" smtClean="0"/>
              <a:t> </a:t>
            </a:r>
            <a:r>
              <a:rPr lang="en-US" sz="3200" dirty="0" smtClean="0"/>
              <a:t>‘</a:t>
            </a:r>
            <a:r>
              <a:rPr lang="uk-UA" sz="3200" dirty="0" err="1" smtClean="0"/>
              <a:t>язки</a:t>
            </a:r>
            <a:endParaRPr lang="uk-UA" sz="3200" dirty="0" smtClean="0"/>
          </a:p>
          <a:p>
            <a:pPr>
              <a:buNone/>
            </a:pPr>
            <a:r>
              <a:rPr lang="uk-UA" sz="3200" dirty="0" smtClean="0"/>
              <a:t> для всіх людей.</a:t>
            </a:r>
          </a:p>
          <a:p>
            <a:pPr>
              <a:buNone/>
            </a:pPr>
            <a:endParaRPr lang="uk-UA" dirty="0" smtClean="0"/>
          </a:p>
          <a:p>
            <a:pPr>
              <a:buFont typeface="Wingdings 2"/>
              <a:buNone/>
            </a:pPr>
            <a:r>
              <a:rPr lang="uk-UA" sz="60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Конвенція-</a:t>
            </a:r>
            <a:r>
              <a:rPr lang="uk-UA" sz="6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buFont typeface="Wingdings 2"/>
              <a:buNone/>
            </a:pPr>
            <a:r>
              <a:rPr lang="uk-UA" sz="3200" dirty="0" smtClean="0"/>
              <a:t>міжнародний договір з питань прав дитини</a:t>
            </a:r>
          </a:p>
        </p:txBody>
      </p:sp>
      <p:pic>
        <p:nvPicPr>
          <p:cNvPr id="4" name="Picture 8" descr="ptah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285992"/>
            <a:ext cx="2736850" cy="215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239000" cy="11430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00B050"/>
                </a:solidFill>
              </a:rPr>
              <a:t>Права дитини: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4" name="Picture 5" descr="NA01014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4828" y="4097914"/>
            <a:ext cx="3276600" cy="25384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1124744"/>
            <a:ext cx="45365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500" b="1" i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- на відпочинок</a:t>
            </a:r>
          </a:p>
        </p:txBody>
      </p:sp>
      <p:pic>
        <p:nvPicPr>
          <p:cNvPr id="13324" name="Picture 12" descr="Картинки по запросу учні школа відпочинок малюнки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24743"/>
            <a:ext cx="3672408" cy="2615201"/>
          </a:xfrm>
          <a:prstGeom prst="rect">
            <a:avLst/>
          </a:prstGeom>
          <a:noFill/>
        </p:spPr>
      </p:pic>
      <p:pic>
        <p:nvPicPr>
          <p:cNvPr id="13326" name="Picture 14" descr="Картинки по запросу учні школа відпочинок малюнки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3600400" cy="3618539"/>
          </a:xfrm>
          <a:prstGeom prst="rect">
            <a:avLst/>
          </a:prstGeom>
          <a:noFill/>
        </p:spPr>
      </p:pic>
      <p:sp>
        <p:nvSpPr>
          <p:cNvPr id="13328" name="AutoShape 16" descr="Картинки по запросу дзвіночок малюнок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313184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6000" b="1" i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на освіту</a:t>
            </a:r>
            <a:endParaRPr lang="uk-UA" sz="6000" b="1" i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22" name="Picture 2" descr="Картинки по запросу школярі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5040560" cy="3667126"/>
          </a:xfrm>
          <a:prstGeom prst="rect">
            <a:avLst/>
          </a:prstGeom>
          <a:noFill/>
        </p:spPr>
      </p:pic>
      <p:pic>
        <p:nvPicPr>
          <p:cNvPr id="30724" name="Picture 4" descr="Картинки по запросу учні школа  малю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3528392" cy="2924944"/>
          </a:xfrm>
          <a:prstGeom prst="rect">
            <a:avLst/>
          </a:prstGeom>
          <a:noFill/>
        </p:spPr>
      </p:pic>
      <p:sp>
        <p:nvSpPr>
          <p:cNvPr id="30726" name="AutoShape 6" descr="Картинки по запросу дзвіночок малюнок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28" name="AutoShape 8" descr="Картинки по запросу дзвіночок малюнок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30" name="AutoShape 10" descr="Картинки по запросу дзвіночок малюнок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32" name="AutoShape 12" descr="Картинки по запросу дзвіночок малюнок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34" name="AutoShape 14" descr="Картинки по запросу дзвіночок малюнок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36" name="AutoShape 16" descr="Картинки по запросу дзвіночок малюнок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38" name="AutoShape 18" descr="Картинки по запросу дзвіночок малюнок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40" name="AutoShape 20" descr="Картинки по запросу дзвіночок малюнок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42" name="AutoShape 22" descr="Картинки по запросу дзвіночок малюнок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43" name="Picture 23" descr="C:\Users\Svitlana\Desktop\Створити папку\untitl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05064"/>
            <a:ext cx="2592288" cy="269309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5184576" cy="9554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6000" b="1" i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на охорону здоров’я </a:t>
            </a:r>
            <a:endParaRPr lang="uk-UA" sz="6000" b="1" i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1747" name="Picture 3" descr="C:\Users\Svitlana\Desktop\Створити папку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4748">
            <a:off x="713211" y="2064697"/>
            <a:ext cx="3816424" cy="4653136"/>
          </a:xfrm>
          <a:prstGeom prst="rect">
            <a:avLst/>
          </a:prstGeom>
          <a:noFill/>
        </p:spPr>
      </p:pic>
      <p:pic>
        <p:nvPicPr>
          <p:cNvPr id="31748" name="Picture 4" descr="C:\Users\Svitlana\Desktop\Створити папку\DVJg1w8HGK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8186">
            <a:off x="5185992" y="392304"/>
            <a:ext cx="2566103" cy="3425748"/>
          </a:xfrm>
          <a:prstGeom prst="rect">
            <a:avLst/>
          </a:prstGeom>
          <a:noFill/>
        </p:spPr>
      </p:pic>
      <p:pic>
        <p:nvPicPr>
          <p:cNvPr id="31750" name="Picture 6" descr="Картинки по запросу картинки школярі малюнки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3633" y="3602430"/>
            <a:ext cx="2305050" cy="304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79512" y="404664"/>
            <a:ext cx="6408712" cy="8834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Char char="-"/>
              <a:tabLst/>
              <a:defRPr/>
            </a:pPr>
            <a:r>
              <a:rPr kumimoji="0" lang="uk-UA" sz="5600" b="1" i="1" u="none" strike="noStrike" kern="1200" normalizeH="0" baseline="0" noProof="0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uk-UA" sz="5600" b="1" i="1" u="none" strike="noStrike" kern="1200" normalizeH="0" baseline="0" noProof="0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повноцінне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uk-UA" sz="5600" b="1" i="1" u="none" strike="noStrike" kern="1200" normalizeH="0" baseline="0" noProof="0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харчування </a:t>
            </a:r>
            <a:endParaRPr kumimoji="0" lang="uk-UA" sz="5600" b="1" i="1" u="none" strike="noStrike" kern="1200" normalizeH="0" baseline="0" noProof="0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70" name="Picture 2" descr="Картинки по запросу учні в їдальні  малюнки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3888432" cy="2232248"/>
          </a:xfrm>
          <a:prstGeom prst="rect">
            <a:avLst/>
          </a:prstGeom>
          <a:noFill/>
        </p:spPr>
      </p:pic>
      <p:pic>
        <p:nvPicPr>
          <p:cNvPr id="32772" name="Picture 4" descr="Картинки по запросу учні в столові малюнок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091428"/>
            <a:ext cx="4896544" cy="376657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 noGrp="1"/>
          </p:cNvSpPr>
          <p:nvPr>
            <p:ph type="title"/>
          </p:nvPr>
        </p:nvSpPr>
        <p:spPr>
          <a:xfrm>
            <a:off x="55418" y="250767"/>
            <a:ext cx="7239000" cy="2028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uk-UA" sz="6000" i="1" u="none" strike="noStrike" kern="1200" cap="none" normalizeH="0" baseline="0" noProof="0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на </a:t>
            </a:r>
            <a:br>
              <a:rPr kumimoji="0" lang="uk-UA" sz="6000" i="1" u="none" strike="noStrike" kern="1200" cap="none" normalizeH="0" baseline="0" noProof="0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6000" i="1" u="none" strike="noStrike" kern="1200" cap="none" normalizeH="0" baseline="0" noProof="0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інформацію </a:t>
            </a:r>
            <a:endParaRPr kumimoji="0" lang="uk-UA" sz="6000" i="1" u="none" strike="noStrike" kern="1200" cap="none" normalizeH="0" baseline="0" noProof="0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4" name="Picture 2" descr="Картинки по запросу учні в бібліотеці малю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-171400"/>
            <a:ext cx="3411335" cy="3024336"/>
          </a:xfrm>
          <a:prstGeom prst="rect">
            <a:avLst/>
          </a:prstGeom>
          <a:noFill/>
        </p:spPr>
      </p:pic>
      <p:sp>
        <p:nvSpPr>
          <p:cNvPr id="33796" name="AutoShape 4" descr="Картинки по запросу учні і комп'ютер малюнок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3798" name="Picture 6" descr="Картинки по запросу учні і комп'ютер малюнок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3560">
            <a:off x="572561" y="2717739"/>
            <a:ext cx="5819023" cy="415763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535</TotalTime>
  <Words>82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Мої права  та  обов’язки</vt:lpstr>
      <vt:lpstr> </vt:lpstr>
      <vt:lpstr>ПРАВО - </vt:lpstr>
      <vt:lpstr>Декларація - </vt:lpstr>
      <vt:lpstr>Права дитини:</vt:lpstr>
      <vt:lpstr>Слайд 6</vt:lpstr>
      <vt:lpstr>Слайд 7</vt:lpstr>
      <vt:lpstr>Слайд 8</vt:lpstr>
      <vt:lpstr>- на  інформацію </vt:lpstr>
      <vt:lpstr>- на розвиток творчих здібностей </vt:lpstr>
      <vt:lpstr>- брати участь  у           різних         конкурсах</vt:lpstr>
      <vt:lpstr>- сповідувати будь-яку  релігію</vt:lpstr>
      <vt:lpstr>- право на життя та батьківське       піклування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Мої права та обов язки</dc:title>
  <cp:lastModifiedBy>RePack by SPecialiST</cp:lastModifiedBy>
  <cp:revision>97</cp:revision>
  <dcterms:modified xsi:type="dcterms:W3CDTF">2018-02-05T16:17:54Z</dcterms:modified>
</cp:coreProperties>
</file>