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4" r:id="rId4"/>
    <p:sldId id="263" r:id="rId5"/>
    <p:sldId id="261" r:id="rId6"/>
    <p:sldId id="268" r:id="rId7"/>
    <p:sldId id="266" r:id="rId8"/>
    <p:sldId id="270" r:id="rId9"/>
    <p:sldId id="267" r:id="rId10"/>
    <p:sldId id="257" r:id="rId11"/>
    <p:sldId id="262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43" y="2852936"/>
            <a:ext cx="9036496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top_bullin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69173" y="188640"/>
            <a:ext cx="6858000" cy="457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04856" cy="3888432"/>
          </a:xfrm>
          <a:solidFill>
            <a:schemeClr val="accent3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БУЛІНГ</a:t>
            </a:r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>Шляхи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боротьби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з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насильством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850" y="692696"/>
            <a:ext cx="4248150" cy="300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11960" y="1196752"/>
            <a:ext cx="5400600" cy="1143000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Риси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дітей-жертв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971600" y="548680"/>
            <a:ext cx="42484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ВОНИ ПОЛОХЛИВІ, ЧУТЛИВІ,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ЗАМКНУТІ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СОРОМ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ЯЗЛИВІ.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white">
          <a:xfrm>
            <a:off x="755576" y="1916832"/>
            <a:ext cx="407196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ВОНИ СХИЛЬНІ ДО ДЕПРЕСІЇ І ЧАСТІШЕ ЗА СВОЇХ РОВЕСНИКІВ ДУМАЮТЬ ПРО ЗАВДАННЯ СОБІ ШКОДИ.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white">
          <a:xfrm>
            <a:off x="1259632" y="3645024"/>
            <a:ext cx="46434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ВОНИ ЧАСТО ТРИВОЖНІ, НЕВПЕ-ВНЕНІ В СОБІ, НЕЩАСНІ І МАЮТЬ НИЗЬКУ САМООЦІНКУ.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white">
          <a:xfrm>
            <a:off x="4499992" y="4797152"/>
            <a:ext cx="417646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МАЮТЬ ЖОДНОГО ДРУГА, СПІЛКУЮТЬСЯ З ДОРОСЛИМИ,                            ЧАСТІШЕ, НІЖ З ОДНОЛІТКАМИ.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744066" cy="744066"/>
          </a:xfrm>
          <a:prstGeom prst="rect">
            <a:avLst/>
          </a:prstGeom>
          <a:noFill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744066" cy="744066"/>
          </a:xfrm>
          <a:prstGeom prst="rect">
            <a:avLst/>
          </a:prstGeom>
          <a:noFill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744066" cy="744066"/>
          </a:xfrm>
          <a:prstGeom prst="rect">
            <a:avLst/>
          </a:prstGeom>
          <a:noFill/>
        </p:spPr>
      </p:pic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85184"/>
            <a:ext cx="744066" cy="744066"/>
          </a:xfrm>
          <a:prstGeom prst="rect">
            <a:avLst/>
          </a:prstGeom>
          <a:noFill/>
        </p:spPr>
      </p:pic>
      <p:pic>
        <p:nvPicPr>
          <p:cNvPr id="16" name="Picture 4" descr="C:\Users\Comp 1\Desktop\Depositphotos_4230085_l-2015-pic905-895x505-24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97121"/>
            <a:ext cx="3635896" cy="196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Comp 1\Desktop\RiA6Gry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36912"/>
            <a:ext cx="2748240" cy="207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srochenyy-pasport_2-610x350-61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996" y="4725144"/>
            <a:ext cx="3466264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35739"/>
            <a:ext cx="8676456" cy="421678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340–850 грн.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моральне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чи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фізичне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насильство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1700–3400 грн. –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дії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особливою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жорстокістю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повторне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порушення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Якщо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правопорушення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вчинили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неповнолітні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до 16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років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штраф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сплачуватимуть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батьки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284" y="260648"/>
            <a:ext cx="89797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ШТРАФИ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ПЕРЕДБАЧЕНО ЗА ЗНУЩАННЯ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20888"/>
            <a:ext cx="8784976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порад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для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батьків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 як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протидіяти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булінгу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K:\maxresdefault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06"/>
          <a:stretch/>
        </p:blipFill>
        <p:spPr bwMode="auto">
          <a:xfrm>
            <a:off x="6876256" y="4315421"/>
            <a:ext cx="2029262" cy="254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876256" y="4869160"/>
            <a:ext cx="216024" cy="28803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latin typeface="Arial Black" pitchFamily="34" charset="0"/>
              </a:rPr>
              <a:t>Розрізняйте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булінг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і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непорозуміння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27650" name="Picture 2" descr="G:\IMG-917a8c22c8d5f805b1e309a21efe6e97-V-1024x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25766" cy="5877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60032" y="1052736"/>
            <a:ext cx="3744416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НАВЧИТИ ДИТИНУ ДРУЖИТИ З ОДНОЛІТКАМИ ПОЗА ШКОЛОЮ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</a:rPr>
              <a:t>Заохочуйте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</a:rPr>
              <a:t>дружби</a:t>
            </a:r>
            <a:endParaRPr lang="ru-RU" sz="5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adm.abo.media/upload/article/o_1d2s3k0k31u9r18h21alf14s91g301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4248472" cy="323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50239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560796" cy="26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ÐÐ°ÑÑÐ¸Ð½ÐºÐ¸ Ð¿Ð¾ Ð·Ð°Ð¿ÑÐ¾ÑÑ Ð¿ÑÐ´ÑÑÐ¸Ð¼ÐºÐ° Ð´Ð¸ÑÐ¸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7534">
            <a:off x="315394" y="2042807"/>
            <a:ext cx="4562195" cy="365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1196752"/>
            <a:ext cx="5688632" cy="5256584"/>
          </a:xfr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Майте на </a:t>
            </a:r>
            <a:r>
              <a:rPr lang="ru-RU" sz="3600" dirty="0" err="1" smtClean="0">
                <a:solidFill>
                  <a:srgbClr val="C00000"/>
                </a:solidFill>
                <a:latin typeface="Arial Black" pitchFamily="34" charset="0"/>
              </a:rPr>
              <a:t>увазі</a:t>
            </a:r>
            <a:r>
              <a:rPr lang="ru-RU" sz="3600" dirty="0" smtClean="0">
                <a:latin typeface="Arial Black" pitchFamily="34" charset="0"/>
              </a:rPr>
              <a:t>,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що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 ваша мета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припинити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насильство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а не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покарати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винних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! </a:t>
            </a:r>
          </a:p>
          <a:p>
            <a:r>
              <a:rPr lang="ru-RU" sz="3600" dirty="0" err="1" smtClean="0">
                <a:solidFill>
                  <a:srgbClr val="C00000"/>
                </a:solidFill>
                <a:latin typeface="Arial Black" pitchFamily="34" charset="0"/>
              </a:rPr>
              <a:t>Поясніть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itchFamily="34" charset="0"/>
              </a:rPr>
              <a:t>дитині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що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зміни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будуть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відбуватися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поступово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проте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весь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цей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час вона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може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розраховувати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на вашу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підтримку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 ПРОЯВЛЯЙТЕ АГРЕСІЇ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залишайте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дитину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наодинці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проблемою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adm.abo.media/upload/article/o_1d2ronkpl12q1f7po8igt1urn1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8"/>
          <a:stretch>
            <a:fillRect/>
          </a:stretch>
        </p:blipFill>
        <p:spPr bwMode="auto">
          <a:xfrm rot="21070758">
            <a:off x="264800" y="1525013"/>
            <a:ext cx="4574997" cy="380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ÐÐ°ÑÑÐ¸Ð½ÐºÐ¸ Ð¿Ð¾ Ð·Ð°Ð¿ÑÐ¾ÑÑ Ð¿ÑÐ´ÑÑÐ¸Ð¼ÐºÐ° Ð±Ð°ÑÑ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0516">
            <a:off x="5268215" y="1717572"/>
            <a:ext cx="3619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94881"/>
            <a:ext cx="4147270" cy="276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err="1" smtClean="0">
                <a:latin typeface="Arial Black" pitchFamily="34" charset="0"/>
              </a:rPr>
              <a:t>Пам'ятайте</a:t>
            </a:r>
            <a:r>
              <a:rPr lang="ru-RU" sz="5300" dirty="0" smtClean="0">
                <a:latin typeface="Arial Black" pitchFamily="34" charset="0"/>
              </a:rPr>
              <a:t> 116-111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kovelrada.gov.ua/userfiles/image/2015/02/6dlm2rkucu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653811" cy="22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1484784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БЕЗКОШТОВНИЙ НОМЕР НАЦІОНАЛЬНОЇ ДИТЯЧОЇ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«ГАРЯЧОЇ ЛІНІЇ»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73" name="Picture 1" descr="C:\Users\User\Desktop\протидія булінгу\golovna-e1536669032630.jpg"/>
          <p:cNvPicPr>
            <a:picLocks noChangeAspect="1" noChangeArrowheads="1"/>
          </p:cNvPicPr>
          <p:nvPr/>
        </p:nvPicPr>
        <p:blipFill>
          <a:blip r:embed="rId3" cstate="print"/>
          <a:srcRect l="6510" t="4385" r="8819" b="4896"/>
          <a:stretch>
            <a:fillRect/>
          </a:stretch>
        </p:blipFill>
        <p:spPr bwMode="auto">
          <a:xfrm>
            <a:off x="0" y="3617640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1534248501_anti_bull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83957" cy="377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bu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645671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imag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4392">
            <a:off x="6516836" y="408298"/>
            <a:ext cx="196215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07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9344" y="2060848"/>
            <a:ext cx="5904656" cy="3240360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latin typeface="Arial Black" pitchFamily="34" charset="0"/>
              </a:rPr>
              <a:t>Якщо ти байдужий </a:t>
            </a:r>
            <a:br>
              <a:rPr lang="uk-UA" sz="4900" dirty="0" smtClean="0">
                <a:latin typeface="Arial Black" pitchFamily="34" charset="0"/>
              </a:rPr>
            </a:br>
            <a:r>
              <a:rPr lang="uk-UA" sz="4900" dirty="0" smtClean="0">
                <a:latin typeface="Arial Black" pitchFamily="34" charset="0"/>
              </a:rPr>
              <a:t>до страждань інших, </a:t>
            </a:r>
            <a:r>
              <a:rPr lang="ru-RU" sz="4900" dirty="0" smtClean="0">
                <a:latin typeface="Arial Black" pitchFamily="34" charset="0"/>
              </a:rPr>
              <a:t/>
            </a:r>
            <a:br>
              <a:rPr lang="ru-RU" sz="4900" dirty="0" smtClean="0">
                <a:latin typeface="Arial Black" pitchFamily="34" charset="0"/>
              </a:rPr>
            </a:br>
            <a:r>
              <a:rPr lang="uk-UA" sz="4900" dirty="0" smtClean="0">
                <a:latin typeface="Arial Black" pitchFamily="34" charset="0"/>
              </a:rPr>
              <a:t>ти не заслуговуєш називатися людиною. </a:t>
            </a:r>
            <a:br>
              <a:rPr lang="uk-UA" sz="4900" dirty="0" smtClean="0">
                <a:latin typeface="Arial Black" pitchFamily="34" charset="0"/>
              </a:rPr>
            </a:br>
            <a:r>
              <a:rPr lang="uk-UA" sz="4900" i="1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uk-UA" sz="4900" i="1" dirty="0" err="1" smtClean="0">
                <a:solidFill>
                  <a:srgbClr val="C00000"/>
                </a:solidFill>
                <a:latin typeface="Arial Black" pitchFamily="34" charset="0"/>
              </a:rPr>
              <a:t>Сааді</a:t>
            </a:r>
            <a:r>
              <a:rPr lang="uk-UA" sz="4900" i="1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ÐÐ°ÑÑÐ¸Ð½ÐºÐ¸ Ð¿Ð¾ Ð·Ð°Ð¿ÑÐ¾ÑÑ Ð¡Ð°Ð°Ð´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9527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1310b1e86edfa86c5921c93138c06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2808312" cy="382083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1" y="1772816"/>
            <a:ext cx="8532440" cy="5085184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19 </a:t>
            </a:r>
            <a:r>
              <a:rPr lang="ru-RU" sz="3600" b="1" dirty="0" err="1">
                <a:solidFill>
                  <a:srgbClr val="FF0000"/>
                </a:solidFill>
                <a:latin typeface="Arial Black" pitchFamily="34" charset="0"/>
              </a:rPr>
              <a:t>січня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 2019 року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набув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чинності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Закон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18.12.2018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року №2657-VIII «Про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внесення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змін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деяких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законодавчих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актів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щодо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протидії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булінгу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цькуванню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)»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яким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закріплено</a:t>
            </a:r>
            <a:r>
              <a:rPr lang="ru-RU" sz="3600" b="1" dirty="0" smtClean="0"/>
              <a:t> </a:t>
            </a:r>
            <a:r>
              <a:rPr lang="ru-RU" sz="36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булінгу</a:t>
            </a: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</a:rPr>
              <a:t>цькування</a:t>
            </a:r>
            <a:r>
              <a:rPr lang="ru-RU" sz="3600" b="1" dirty="0" smtClean="0">
                <a:solidFill>
                  <a:srgbClr val="FF0000"/>
                </a:solidFill>
              </a:rPr>
              <a:t>) та </a:t>
            </a:r>
            <a:r>
              <a:rPr lang="ru-RU" sz="3600" b="1" dirty="0" err="1" smtClean="0">
                <a:solidFill>
                  <a:srgbClr val="FF0000"/>
                </a:solidFill>
              </a:rPr>
              <a:t>встановлено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адміністративну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відповідальність</a:t>
            </a:r>
            <a:r>
              <a:rPr lang="ru-RU" sz="3600" b="1" dirty="0" smtClean="0"/>
              <a:t> 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вчинення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87625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Закон </a:t>
            </a:r>
            <a:r>
              <a:rPr lang="ru-RU" sz="6000" b="1" dirty="0" err="1" smtClean="0">
                <a:solidFill>
                  <a:srgbClr val="FF0000"/>
                </a:solidFill>
                <a:latin typeface="Arial Black" pitchFamily="34" charset="0"/>
              </a:rPr>
              <a:t>України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2348880"/>
            <a:ext cx="4824536" cy="439248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агресивної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шкоду,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страх,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23689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Булінґ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англ.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хуліган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задирака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грубіян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bully»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задиратися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знущатися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endParaRPr lang="ru-RU" dirty="0"/>
          </a:p>
        </p:txBody>
      </p:sp>
      <p:pic>
        <p:nvPicPr>
          <p:cNvPr id="2051" name="Picture 3" descr="C:\Users\User\Desktop\протидія булінгу\8a4b7cba38e4c5b6a72d38593b9c7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431815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G:\299d5be-buling-ckuvan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0295"/>
            <a:ext cx="3816424" cy="263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9494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Arial Black" pitchFamily="34" charset="0"/>
              </a:rPr>
              <a:t>Булінг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характеризують чотири головні компоненти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827584" y="1412776"/>
            <a:ext cx="7992888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itchFamily="34" charset="0"/>
              </a:rPr>
              <a:t>агресивна і негативна поведінка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827584" y="2852936"/>
            <a:ext cx="7992888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</a:rPr>
              <a:t>здійснюється систематично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>
            <a:off x="827584" y="4077072"/>
            <a:ext cx="7992888" cy="129614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 відбувається у взаємостосунках, учасники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яких мають неоднакову владу та фізичні можливості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gray">
          <a:xfrm flipV="1">
            <a:off x="971600" y="2204862"/>
            <a:ext cx="7776864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 flipV="1">
            <a:off x="899592" y="1052736"/>
            <a:ext cx="792088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 flipV="1">
            <a:off x="755576" y="3645020"/>
            <a:ext cx="813690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827584" y="5589240"/>
            <a:ext cx="7992888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2800" dirty="0" err="1" smtClean="0">
                <a:solidFill>
                  <a:schemeClr val="bg1"/>
                </a:solidFill>
                <a:latin typeface="Arial Black" pitchFamily="34" charset="0"/>
              </a:rPr>
              <a:t>булінгова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 поведінка є навмисною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 flipV="1">
            <a:off x="971600" y="4941167"/>
            <a:ext cx="7848872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56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pPr lvl="0"/>
            <a:r>
              <a:rPr lang="ru-RU" sz="4000" dirty="0" err="1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Основні</a:t>
            </a:r>
            <a:r>
              <a:rPr lang="ru-RU" sz="4000" dirty="0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механізми</a:t>
            </a:r>
            <a:r>
              <a:rPr lang="ru-RU" sz="4000" dirty="0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розвитку</a:t>
            </a:r>
            <a:r>
              <a:rPr lang="ru-RU" sz="4000" dirty="0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> : </a:t>
            </a:r>
            <a:r>
              <a:rPr lang="uk-UA" sz="4800" dirty="0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0000FF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Comp 1\Desktop\нумерація\b6168dd4c629b6ca3eba090851e815db.jpg"/>
          <p:cNvPicPr>
            <a:picLocks noChangeAspect="1" noChangeArrowheads="1"/>
          </p:cNvPicPr>
          <p:nvPr/>
        </p:nvPicPr>
        <p:blipFill>
          <a:blip r:embed="rId2" cstate="print"/>
          <a:srcRect b="7344"/>
          <a:stretch>
            <a:fillRect/>
          </a:stretch>
        </p:blipFill>
        <p:spPr bwMode="auto">
          <a:xfrm>
            <a:off x="323528" y="1124744"/>
            <a:ext cx="8572560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1071546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14554"/>
            <a:ext cx="6537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ЗАЗДРОЩІ   ТА  КОНКУРЕНЦІЯ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462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   ПІДПОРЯДКОВУВАТИ ВЛАСНІЙ   ВОЛІ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  ВИТІСНИТИ  КОГОСЬ  ІЗ ГРУПИ</a:t>
            </a:r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572140"/>
            <a:ext cx="726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  ПРИНИЗИТИ  ІНШОГО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Untitl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23232">
            <a:off x="-443615" y="1851102"/>
            <a:ext cx="5558983" cy="357301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91272" y="980728"/>
            <a:ext cx="6552728" cy="4896544"/>
          </a:xfrm>
          <a:solidFill>
            <a:schemeClr val="accent3">
              <a:lumMod val="40000"/>
              <a:lumOff val="60000"/>
              <a:alpha val="16000"/>
            </a:schemeClr>
          </a:solidFill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фізичний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побиття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підніжки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блокування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штовхання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);</a:t>
            </a:r>
          </a:p>
          <a:p>
            <a:pPr lvl="0">
              <a:lnSpc>
                <a:spcPct val="12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вербальний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словесні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знущання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залякування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плітки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образливі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вислови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наприклад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про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зовнішній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вигляд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дитини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її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вагу,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здоров’я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особливості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стилю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одягу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);</a:t>
            </a:r>
          </a:p>
          <a:p>
            <a:pPr lvl="0">
              <a:lnSpc>
                <a:spcPct val="12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соціальний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ізоляція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дитини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бойкот,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її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навмисне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відсторонення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перервах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в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їдальні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під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час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позашкільної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діяльності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БУЛІНГ БУВАЄ: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ÐÐ°ÑÑÐ¸Ð½ÐºÐ¸ Ð¿Ð¾ Ð·Ð°Ð¿ÑÐ¾ÑÑ ÐºÑÐ±ÐµÑÐ±ÑÐ»ÑÐ½Ð³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9632">
            <a:off x="163733" y="4523525"/>
            <a:ext cx="2699792" cy="149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7" descr="ÐÐ°ÑÑÐ¸Ð½ÐºÐ¸ Ð¿Ð¾ Ð·Ð°Ð¿ÑÐ¾ÑÑ ÐºÑÐ±ÐµÑÐ±ÑÐ»ÑÐ½Ð³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 l="12538" r="14161"/>
          <a:stretch>
            <a:fillRect/>
          </a:stretch>
        </p:blipFill>
        <p:spPr bwMode="auto">
          <a:xfrm rot="1118027">
            <a:off x="210749" y="2510196"/>
            <a:ext cx="2186473" cy="167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5" descr="ÐÐ°ÑÑÐ¸Ð½ÐºÐ¸ Ð¿Ð¾ Ð·Ð°Ð¿ÑÐ¾ÑÑ ÐºÑÐ±ÐµÑÐ±ÑÐ»ÑÐ½Ð³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2474">
            <a:off x="139579" y="1000641"/>
            <a:ext cx="2612280" cy="130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39752" y="2060848"/>
            <a:ext cx="6804248" cy="43924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замість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підніжок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пишуть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агресивні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смски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замість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стусанів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надсилають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повідомлення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погрозами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соцмережі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замість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насмішок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—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розповсюджують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конфіденційні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дані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однолітків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створюють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фальшиві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профілі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1940"/>
            <a:ext cx="4680520" cy="12168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КІБЕРБУЛІНГ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4048" y="980728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КІБЕРБУЛЕРИ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217014">
            <a:off x="3626416" y="1058644"/>
            <a:ext cx="138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32040" y="0"/>
            <a:ext cx="3398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Проблема 21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сторіччя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0" y="2420888"/>
            <a:ext cx="5112568" cy="4248472"/>
          </a:xfrm>
          <a:solidFill>
            <a:schemeClr val="accent3">
              <a:lumMod val="40000"/>
              <a:lumOff val="60000"/>
              <a:alpha val="61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uk-UA" sz="4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булер</a:t>
            </a:r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або булі: переслідувач, </a:t>
            </a:r>
            <a:r>
              <a:rPr lang="uk-UA" sz="4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агрессор</a:t>
            </a:r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;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жертва;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спостерігачі.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РОЛЬОВА СТРУКТУРА  БУЛІНГУ МАЄ ТРИ ЕЛЕМЕНТИ: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primary-pupils-bull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5" y="1700808"/>
            <a:ext cx="2754474" cy="183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протидія булінгу\bulli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665240" cy="244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f5c92caaa261ea4fb771fda7b874380985d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396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БУЛІНГ.  Шляхи боротьби з насильством   </vt:lpstr>
      <vt:lpstr>Якщо ти байдужий  до страждань інших,  ти не заслуговуєш називатися людиною.  (Сааді) </vt:lpstr>
      <vt:lpstr>Закон України</vt:lpstr>
      <vt:lpstr>Булінґ (від англ. bully – хуліган, задирака, грубіян, «to bully» – задиратися, знущатися) – </vt:lpstr>
      <vt:lpstr>Булінг характеризують чотири головні компоненти:  </vt:lpstr>
      <vt:lpstr>Основні механізми розвитку :  </vt:lpstr>
      <vt:lpstr>БУЛІНГ БУВАЄ: </vt:lpstr>
      <vt:lpstr>КІБЕРБУЛІНГ</vt:lpstr>
      <vt:lpstr>РОЛЬОВА СТРУКТУРА  БУЛІНГУ МАЄ ТРИ ЕЛЕМЕНТИ: </vt:lpstr>
      <vt:lpstr>Риси  дітей-жертв</vt:lpstr>
      <vt:lpstr>ШТРАФИ  ПЕРЕДБАЧЕНО ЗА ЗНУЩАННЯ</vt:lpstr>
      <vt:lpstr>5 порад для батьків: як протидіяти булінгу</vt:lpstr>
      <vt:lpstr>Розрізняйте булінг і непорозуміння</vt:lpstr>
      <vt:lpstr>Заохочуйте до дружби</vt:lpstr>
      <vt:lpstr>НЕ ПРОЯВЛЯЙТЕ АГРЕСІЇ</vt:lpstr>
      <vt:lpstr>Не залишайте дитину наодинці з проблемою </vt:lpstr>
      <vt:lpstr> Пам'ятайте 116-111 </vt:lpstr>
      <vt:lpstr>Слайд 18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осени</dc:title>
  <dc:creator>obstinate</dc:creator>
  <dc:description>Шаблон презентации с сайта https://presentation-creation.ru/</dc:description>
  <cp:lastModifiedBy>Пользователь</cp:lastModifiedBy>
  <cp:revision>315</cp:revision>
  <dcterms:created xsi:type="dcterms:W3CDTF">2018-02-25T09:09:03Z</dcterms:created>
  <dcterms:modified xsi:type="dcterms:W3CDTF">2019-09-18T10:54:35Z</dcterms:modified>
</cp:coreProperties>
</file>