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55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embeddedFontLst>
    <p:embeddedFont>
      <p:font typeface="Century Gothic" panose="020B0502020202020204" pitchFamily="34" charset="0"/>
      <p:regular r:id="rId29"/>
      <p:bold r:id="rId30"/>
      <p:italic r:id="rId31"/>
      <p:boldItalic r:id="rId32"/>
    </p:embeddedFont>
    <p:embeddedFont>
      <p:font typeface="Wingdings 3" panose="05040102010807070707" pitchFamily="18" charset="2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hNULOlgMyqmr6ccg/G+MyP6QLr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37510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8367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1556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04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445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272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2970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8784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867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002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390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02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615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353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790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47541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8362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25256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841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56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801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1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849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7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1945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7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1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71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06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44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65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00046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03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794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26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382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717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5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49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6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42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17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558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6;&#1076;&#1072;&#1090;&#1086;&#1082;%2014_&#1088;&#1077;&#1079;&#1091;&#1083;&#1100;&#1090;&#1072;&#1090;&#1080;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uk-UA"/>
              <a:t>Державний стандарт базової середньої освіти</a:t>
            </a:r>
            <a:endParaRPr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uk-UA" sz="4400"/>
              <a:t>Інформатична освітня галузь</a:t>
            </a:r>
            <a:endParaRPr sz="4400"/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66814" y="254281"/>
            <a:ext cx="2304916" cy="1256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>
            <a:spLocks noGrp="1"/>
          </p:cNvSpPr>
          <p:nvPr>
            <p:ph type="title"/>
          </p:nvPr>
        </p:nvSpPr>
        <p:spPr>
          <a:xfrm>
            <a:off x="1371600" y="174812"/>
            <a:ext cx="9601200" cy="5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b="1"/>
              <a:t>Екологічна компетентність</a:t>
            </a:r>
            <a:endParaRPr b="1"/>
          </a:p>
        </p:txBody>
      </p:sp>
      <p:sp>
        <p:nvSpPr>
          <p:cNvPr id="220" name="Google Shape;220;p10"/>
          <p:cNvSpPr txBox="1">
            <a:spLocks noGrp="1"/>
          </p:cNvSpPr>
          <p:nvPr>
            <p:ph idx="1"/>
          </p:nvPr>
        </p:nvSpPr>
        <p:spPr>
          <a:xfrm>
            <a:off x="157655" y="1237129"/>
            <a:ext cx="11666483" cy="5365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Уміння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використовувати інформаційні системи, цифрові пристрої і програмні засоби для моніторингу та розв’язання проблем довкілля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розв’язувати задачі екологічного змісту засобами цифрових технологій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визнання необхідності застосування екологічних засад використання і утилізації цифрових пристроїв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усвідомлення впливу інформаційно-комунікаційних технологій і пристроїв на довкілля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"/>
          <p:cNvSpPr txBox="1">
            <a:spLocks noGrp="1"/>
          </p:cNvSpPr>
          <p:nvPr>
            <p:ph type="title"/>
          </p:nvPr>
        </p:nvSpPr>
        <p:spPr>
          <a:xfrm>
            <a:off x="1371600" y="107577"/>
            <a:ext cx="10394576" cy="564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3600" b="1" dirty="0"/>
              <a:t>Інформаційно- комунікаційна компетентність</a:t>
            </a:r>
            <a:endParaRPr sz="3600" b="1" dirty="0"/>
          </a:p>
        </p:txBody>
      </p:sp>
      <p:sp>
        <p:nvSpPr>
          <p:cNvPr id="226" name="Google Shape;226;p11"/>
          <p:cNvSpPr txBox="1">
            <a:spLocks noGrp="1"/>
          </p:cNvSpPr>
          <p:nvPr>
            <p:ph idx="1"/>
          </p:nvPr>
        </p:nvSpPr>
        <p:spPr>
          <a:xfrm>
            <a:off x="228600" y="806824"/>
            <a:ext cx="11779624" cy="605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36195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uk-UA" sz="1800" b="1" dirty="0"/>
              <a:t>Уміння</a:t>
            </a:r>
            <a:r>
              <a:rPr lang="uk-UA" sz="18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розв’язувати проблеми з використанням цифрових пристроїв, інформаційно-комунікаційних технологій для власного і суспільного розвитку та добробуту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знаходити, подавати, перетворювати, аналізувати, узагальнювати і систематизувати дані з використанням цифрових пристроїв і програм для розв’язання життєвих задач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застосовувати алгоритмічний підхід та обчислювальне мислення для планування, розроблення і налагодження програмних проектів для ефективного розв’язання задач і творчого самовираження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створювати індивідуально або в групі інформаційні продукти з використанням різних цифрових пристроїв та інформаційних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використовувати логічне, системне і структурне мислення для побудови інформаційних моделей і розуміння інформаційної картини світу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sz="1800" b="1" dirty="0"/>
              <a:t>Ставлення</a:t>
            </a:r>
            <a:r>
              <a:rPr lang="uk-UA" sz="18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готовність критично оцінювати інформацію, її значення і вплив на людину та суспільство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прагнення </a:t>
            </a:r>
            <a:r>
              <a:rPr lang="uk-UA" sz="1800" dirty="0" err="1"/>
              <a:t>відповідально</a:t>
            </a:r>
            <a:r>
              <a:rPr lang="uk-UA" sz="1800" dirty="0"/>
              <a:t> і безпечно використовувати інформаційно-комунікаційні технології та цифрові пристрої для доступу до інформації, спілкування і співпраці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1800" dirty="0"/>
              <a:t>зважений підхід до використання інформаційних технологій, дотримання етичних, міжкультурних і правових норм інформаційної взаємодії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1371600" y="13447"/>
            <a:ext cx="9601200" cy="726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entury Gothic"/>
              <a:buNone/>
            </a:pPr>
            <a:r>
              <a:rPr lang="uk-UA" sz="3200" b="1"/>
              <a:t>Навчання впродовж життя</a:t>
            </a:r>
            <a:endParaRPr sz="3200" b="1"/>
          </a:p>
        </p:txBody>
      </p:sp>
      <p:sp>
        <p:nvSpPr>
          <p:cNvPr id="232" name="Google Shape;232;p12"/>
          <p:cNvSpPr txBox="1">
            <a:spLocks noGrp="1"/>
          </p:cNvSpPr>
          <p:nvPr>
            <p:ph idx="1"/>
          </p:nvPr>
        </p:nvSpPr>
        <p:spPr>
          <a:xfrm>
            <a:off x="110359" y="524435"/>
            <a:ext cx="11808372" cy="61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uk-UA" b="1" dirty="0"/>
              <a:t>Уміння</a:t>
            </a:r>
            <a:r>
              <a:rPr lang="uk-UA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програмні засоби планування роботи для організації навчальної діяльності і особистого розвитку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співпрацювати і </a:t>
            </a:r>
            <a:r>
              <a:rPr lang="uk-UA" dirty="0" err="1"/>
              <a:t>комунікувати</a:t>
            </a:r>
            <a:r>
              <a:rPr lang="uk-UA" dirty="0"/>
              <a:t> з іншими особами для досягнення навчальних цілей засобами інформаційних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критерії оцінювання власних досягнень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різноманітні підходи і форми навчання, можливості сучасних навчальних середовищ (зокрема онлайн-середовищ) для побудови власної траєкторії розвитку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b="1" dirty="0"/>
              <a:t>Ставлення</a:t>
            </a:r>
            <a:r>
              <a:rPr lang="uk-UA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прагнення самостійно опановувати нові інформаційні технології та цифрові інструменти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відкритість до отримання нового досвіду, допитливість, наполегливість, ініціативність, мотивація до навчальної діяльності в сфері інформаційних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відповідальність за власне навчання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готовність ділитися власним досвідом з іншими особами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усвідомлення власних досягнень і потреб у навчанні в галузі інформаційних технологій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"/>
          <p:cNvSpPr txBox="1">
            <a:spLocks noGrp="1"/>
          </p:cNvSpPr>
          <p:nvPr>
            <p:ph type="title"/>
          </p:nvPr>
        </p:nvSpPr>
        <p:spPr>
          <a:xfrm>
            <a:off x="1418897" y="50220"/>
            <a:ext cx="9601200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sz="3600" b="1" dirty="0"/>
              <a:t>Громадянські компетентності</a:t>
            </a:r>
            <a:r>
              <a:rPr lang="uk-UA" sz="3600" dirty="0"/>
              <a:t/>
            </a:r>
            <a:br>
              <a:rPr lang="uk-UA" sz="3600" dirty="0"/>
            </a:br>
            <a:endParaRPr sz="3600" dirty="0"/>
          </a:p>
        </p:txBody>
      </p:sp>
      <p:sp>
        <p:nvSpPr>
          <p:cNvPr id="238" name="Google Shape;238;p13"/>
          <p:cNvSpPr txBox="1">
            <a:spLocks noGrp="1"/>
          </p:cNvSpPr>
          <p:nvPr>
            <p:ph idx="1"/>
          </p:nvPr>
        </p:nvSpPr>
        <p:spPr>
          <a:xfrm>
            <a:off x="157655" y="776220"/>
            <a:ext cx="11713779" cy="593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Уміння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дотримуватися принципів цифрового громадянства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вести дискусію та обстоювати свою позицію щодо актуальних питань сучасності, пов’язаних із сферою інформаційних технологій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визнання впливу сучасних інформаційних технологій на розвиток особистості, громади і суспільства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повага до прав і свобод, зокрема свободи слова, конфіденційності в Інтернеті, авторського права та інтелектуальної власності, права на захист персональних даних тощо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відповідальна громадянська позиція щодо дотримання норм ліцензування програмного забезпечення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4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9601200" cy="5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entury Gothic"/>
              <a:buNone/>
            </a:pPr>
            <a:r>
              <a:rPr lang="uk-UA" sz="2800" b="1"/>
              <a:t>Соціальні компетентності</a:t>
            </a:r>
            <a:br>
              <a:rPr lang="uk-UA" sz="2800" b="1"/>
            </a:br>
            <a:endParaRPr sz="2800" b="1"/>
          </a:p>
        </p:txBody>
      </p:sp>
      <p:sp>
        <p:nvSpPr>
          <p:cNvPr id="244" name="Google Shape;244;p14"/>
          <p:cNvSpPr txBox="1">
            <a:spLocks noGrp="1"/>
          </p:cNvSpPr>
          <p:nvPr>
            <p:ph idx="1"/>
          </p:nvPr>
        </p:nvSpPr>
        <p:spPr>
          <a:xfrm>
            <a:off x="268941" y="551329"/>
            <a:ext cx="11806517" cy="630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11699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uk-UA" sz="1700" b="1" dirty="0"/>
              <a:t>Уміння</a:t>
            </a:r>
            <a:r>
              <a:rPr lang="uk-UA" sz="17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використовувати цифрові засоби для роботи і спілкування в закладі освіти на засадах </a:t>
            </a:r>
            <a:r>
              <a:rPr lang="uk-UA" sz="1700" dirty="0" err="1"/>
              <a:t>інклюзивності</a:t>
            </a:r>
            <a:r>
              <a:rPr lang="uk-UA" sz="1700" dirty="0"/>
              <a:t>, доступності та рівності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планувати та організовувати власну діяльність і відпочинок з використанням інформаційно-комунікаційних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захищати себе і цифрові пристрої від типових </a:t>
            </a:r>
            <a:r>
              <a:rPr lang="uk-UA" sz="1700" dirty="0" err="1"/>
              <a:t>кіберзагроз</a:t>
            </a:r>
            <a:endParaRPr sz="17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виявляти гнучкість у спілкуванні і співпраці за допомогою цифрових пристроїв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розпізнавати ознаки і наслідки комп’ютерної залежності, звертатися у разі потреби по допомогу співпрацювати з іншими особами, розуміти і враховувати погляди та емоційний стан інших учасників групи під час роботи над інформаційними продуктами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виявляти ініціативність, надавати підтримку іншим особам, за потреби сприяти запобіганню чи вирішенню конфліктів у груповій роботі над інформаційними продуктами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дотримуватися основних правил безпечного і відповідального використання інформаційно-комунікаційних технологій, мережевого етикету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</a:pPr>
            <a:r>
              <a:rPr lang="uk-UA" sz="1700" b="1" dirty="0"/>
              <a:t>Ставлення</a:t>
            </a:r>
            <a:r>
              <a:rPr lang="uk-UA" sz="17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конструктивне ставлення до проблемних ситуацій, що виникають під час використання цифрових пристроїв і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🠶"/>
            </a:pPr>
            <a:r>
              <a:rPr lang="uk-UA" sz="1700" dirty="0"/>
              <a:t>усвідомлення переваг і ризиків застосування інформаційних і комунікаційних технологій і пристроїв для себе, суспільства, навколишнього середовища</a:t>
            </a:r>
            <a:endParaRPr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9601200" cy="699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sz="3600" b="1"/>
              <a:t>Культурна компетентність</a:t>
            </a:r>
            <a:endParaRPr sz="3600" b="1"/>
          </a:p>
        </p:txBody>
      </p:sp>
      <p:sp>
        <p:nvSpPr>
          <p:cNvPr id="250" name="Google Shape;250;p15"/>
          <p:cNvSpPr txBox="1">
            <a:spLocks noGrp="1"/>
          </p:cNvSpPr>
          <p:nvPr>
            <p:ph idx="1"/>
          </p:nvPr>
        </p:nvSpPr>
        <p:spPr>
          <a:xfrm>
            <a:off x="204951" y="752108"/>
            <a:ext cx="11650717" cy="593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363538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Уміння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 err="1"/>
              <a:t>грамотно</a:t>
            </a:r>
            <a:r>
              <a:rPr lang="uk-UA" sz="2400" dirty="0"/>
              <a:t> та </a:t>
            </a:r>
            <a:r>
              <a:rPr lang="uk-UA" sz="2400" dirty="0" err="1"/>
              <a:t>логічно</a:t>
            </a:r>
            <a:r>
              <a:rPr lang="uk-UA" sz="2400" dirty="0"/>
              <a:t> висловлювати свою думку, аргументовано вести діалог, враховуючи національні та культурні особливості співрозмовників у віртуальному просторі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створювати різнопланові </a:t>
            </a:r>
            <a:r>
              <a:rPr lang="uk-UA" sz="2400" dirty="0" err="1"/>
              <a:t>медіапродукти</a:t>
            </a:r>
            <a:r>
              <a:rPr lang="uk-UA" sz="2400" dirty="0"/>
              <a:t> з використанням інформаційних технологій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враховувати художньо-естетичний аспект у створенні інформаційних продуктів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усвідомлення власної культурної ідентичності, повага до розмаїття культурного вираження інших осіб у глобальному інформаційному суспільстві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готовність обстоювати важливість неперервного розвитку власної інформаційної культури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"/>
          <p:cNvSpPr txBox="1">
            <a:spLocks noGrp="1"/>
          </p:cNvSpPr>
          <p:nvPr>
            <p:ph type="title"/>
          </p:nvPr>
        </p:nvSpPr>
        <p:spPr>
          <a:xfrm>
            <a:off x="1371600" y="1"/>
            <a:ext cx="9601200" cy="510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3200" b="1"/>
              <a:t>Підприємливість та фінансова грамотність</a:t>
            </a:r>
            <a:endParaRPr sz="3200" b="1"/>
          </a:p>
        </p:txBody>
      </p:sp>
      <p:sp>
        <p:nvSpPr>
          <p:cNvPr id="256" name="Google Shape;256;p16"/>
          <p:cNvSpPr txBox="1">
            <a:spLocks noGrp="1"/>
          </p:cNvSpPr>
          <p:nvPr>
            <p:ph idx="1"/>
          </p:nvPr>
        </p:nvSpPr>
        <p:spPr>
          <a:xfrm>
            <a:off x="0" y="510989"/>
            <a:ext cx="11994777" cy="634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268288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uk-UA" sz="2200" b="1" dirty="0"/>
              <a:t>Уміння</a:t>
            </a:r>
            <a:r>
              <a:rPr lang="uk-UA" sz="2200" dirty="0"/>
              <a:t>: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планувати власну і групову діяльність для проектування і створення інформаційного продукту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ідентифікувати можливості цифрових технологій і пристроїв для створення цінностей, провадження діяльності та розвитку підприємливості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оцінювати і враховувати власні сильні і слабкі сторони у груповій та особистій діяльності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визначати можливі варіанти розв’язання проблеми і перевіряти результати засобами цифрових технологій і пристроїв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аргументовано обстоювати свою позицію, вести переговори під час провадження інформаційної діяльності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дотримуватися законодавства щодо авторського права в інформаційній діяльності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визначати сфери людської діяльності, пов’язані з інформатикою та інформаційними технологіями для вибору майбутньої професії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використовувати цифрові технології для розв’язання задач, пов’язаних із фінансовою діяльністю</a:t>
            </a:r>
            <a:endParaRPr dirty="0"/>
          </a:p>
          <a:p>
            <a:pPr marL="360000" lvl="0" indent="-342900" algn="l" rtl="0">
              <a:spcBef>
                <a:spcPts val="600"/>
              </a:spcBef>
              <a:spcAft>
                <a:spcPts val="0"/>
              </a:spcAft>
              <a:buSzPts val="2200"/>
              <a:buChar char="🠶"/>
            </a:pPr>
            <a:r>
              <a:rPr lang="uk-UA" sz="2200" dirty="0"/>
              <a:t>приймати прості фінансові рішення на основі аналізу даних за допомогою інформаційних технологій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"/>
          <p:cNvSpPr txBox="1">
            <a:spLocks noGrp="1"/>
          </p:cNvSpPr>
          <p:nvPr>
            <p:ph type="title"/>
          </p:nvPr>
        </p:nvSpPr>
        <p:spPr>
          <a:xfrm>
            <a:off x="157655" y="0"/>
            <a:ext cx="11850570" cy="67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3600" b="1" dirty="0"/>
              <a:t>Підприємливість та фінансова грамотність</a:t>
            </a:r>
            <a:endParaRPr sz="3600" b="1" dirty="0"/>
          </a:p>
        </p:txBody>
      </p:sp>
      <p:sp>
        <p:nvSpPr>
          <p:cNvPr id="262" name="Google Shape;262;p17"/>
          <p:cNvSpPr txBox="1">
            <a:spLocks noGrp="1"/>
          </p:cNvSpPr>
          <p:nvPr>
            <p:ph idx="1"/>
          </p:nvPr>
        </p:nvSpPr>
        <p:spPr>
          <a:xfrm>
            <a:off x="1" y="672352"/>
            <a:ext cx="12008224" cy="604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806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відповідальність за власну діяльність і результати роботи над спільним проектом створення інформаційного продукту, толерантність щодо інших членів групи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сприйняття помилок як поштовху для вдосконалення інформаційного продукту і власного розвитку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виявлення лідерства, ініціативності під час провадження інформаційної діяльності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прагнення до високих стандартів власної і групової діяльності під час створення інформаційного продукту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зважений підхід до оцінювання власної діяльності, що формує цифрову репутацію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розуміння ролі інтернет-технологій як засобу маркетингу і підприємницької діяльності</a:t>
            </a:r>
            <a:endParaRPr dirty="0"/>
          </a:p>
          <a:p>
            <a:pPr marL="3600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повага до приватної, зокрема фінансової, інформації інших осіб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18"/>
          <p:cNvGrpSpPr/>
          <p:nvPr/>
        </p:nvGrpSpPr>
        <p:grpSpPr>
          <a:xfrm>
            <a:off x="3589432" y="382082"/>
            <a:ext cx="5722890" cy="6092440"/>
            <a:chOff x="2407020" y="3710"/>
            <a:chExt cx="5722890" cy="6092440"/>
          </a:xfrm>
        </p:grpSpPr>
        <p:sp>
          <p:nvSpPr>
            <p:cNvPr id="268" name="Google Shape;268;p18"/>
            <p:cNvSpPr/>
            <p:nvPr/>
          </p:nvSpPr>
          <p:spPr>
            <a:xfrm>
              <a:off x="2858311" y="1832760"/>
              <a:ext cx="268944" cy="148866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8"/>
            <p:cNvSpPr txBox="1"/>
            <p:nvPr/>
          </p:nvSpPr>
          <p:spPr>
            <a:xfrm>
              <a:off x="2954964" y="2539272"/>
              <a:ext cx="75638" cy="756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2858311" y="3321423"/>
              <a:ext cx="296047" cy="254908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8"/>
            <p:cNvSpPr txBox="1"/>
            <p:nvPr/>
          </p:nvSpPr>
          <p:spPr>
            <a:xfrm>
              <a:off x="2942180" y="4531808"/>
              <a:ext cx="128310" cy="128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2858311" y="3321423"/>
              <a:ext cx="296047" cy="198496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 txBox="1"/>
            <p:nvPr/>
          </p:nvSpPr>
          <p:spPr>
            <a:xfrm>
              <a:off x="2956162" y="4263733"/>
              <a:ext cx="100346" cy="1003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2858311" y="3321423"/>
              <a:ext cx="296047" cy="142085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 txBox="1"/>
            <p:nvPr/>
          </p:nvSpPr>
          <p:spPr>
            <a:xfrm>
              <a:off x="2970051" y="3995565"/>
              <a:ext cx="72568" cy="725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2858311" y="3321423"/>
              <a:ext cx="296047" cy="8567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 txBox="1"/>
            <p:nvPr/>
          </p:nvSpPr>
          <p:spPr>
            <a:xfrm>
              <a:off x="2983674" y="3727130"/>
              <a:ext cx="45322" cy="453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2858311" y="3321423"/>
              <a:ext cx="296047" cy="42569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8"/>
            <p:cNvSpPr txBox="1"/>
            <p:nvPr/>
          </p:nvSpPr>
          <p:spPr>
            <a:xfrm>
              <a:off x="2993372" y="3521305"/>
              <a:ext cx="25925" cy="25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2858311" y="3206123"/>
              <a:ext cx="303818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51312"/>
                  </a:moveTo>
                  <a:lnTo>
                    <a:pt x="60000" y="151312"/>
                  </a:lnTo>
                  <a:lnTo>
                    <a:pt x="60000" y="60000"/>
                  </a:lnTo>
                  <a:lnTo>
                    <a:pt x="120000" y="6000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8"/>
            <p:cNvSpPr txBox="1"/>
            <p:nvPr/>
          </p:nvSpPr>
          <p:spPr>
            <a:xfrm>
              <a:off x="3002429" y="3244051"/>
              <a:ext cx="15584" cy="155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2858311" y="2786805"/>
              <a:ext cx="303818" cy="53461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8"/>
            <p:cNvSpPr txBox="1"/>
            <p:nvPr/>
          </p:nvSpPr>
          <p:spPr>
            <a:xfrm>
              <a:off x="2994848" y="3038741"/>
              <a:ext cx="30745" cy="307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2858311" y="2300479"/>
              <a:ext cx="284634" cy="10209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8"/>
            <p:cNvSpPr txBox="1"/>
            <p:nvPr/>
          </p:nvSpPr>
          <p:spPr>
            <a:xfrm>
              <a:off x="2974132" y="2784454"/>
              <a:ext cx="52993" cy="52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2858311" y="1357586"/>
              <a:ext cx="296047" cy="196383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8"/>
            <p:cNvSpPr txBox="1"/>
            <p:nvPr/>
          </p:nvSpPr>
          <p:spPr>
            <a:xfrm>
              <a:off x="2956684" y="2289854"/>
              <a:ext cx="99301" cy="993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2858311" y="793471"/>
              <a:ext cx="296047" cy="252795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8"/>
            <p:cNvSpPr txBox="1"/>
            <p:nvPr/>
          </p:nvSpPr>
          <p:spPr>
            <a:xfrm>
              <a:off x="2942704" y="1993816"/>
              <a:ext cx="127261" cy="1272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2858311" y="229356"/>
              <a:ext cx="296047" cy="309206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8"/>
            <p:cNvSpPr txBox="1"/>
            <p:nvPr/>
          </p:nvSpPr>
          <p:spPr>
            <a:xfrm>
              <a:off x="2928680" y="1697734"/>
              <a:ext cx="155310" cy="155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2" name="Google Shape;292;p18"/>
            <p:cNvSpPr/>
            <p:nvPr/>
          </p:nvSpPr>
          <p:spPr>
            <a:xfrm rot="-5400000">
              <a:off x="1019024" y="3095777"/>
              <a:ext cx="3227283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endParaRPr sz="21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</a:endParaRPr>
            </a:p>
          </p:txBody>
        </p:sp>
        <p:sp>
          <p:nvSpPr>
            <p:cNvPr id="293" name="Google Shape;293;p18"/>
            <p:cNvSpPr txBox="1"/>
            <p:nvPr/>
          </p:nvSpPr>
          <p:spPr>
            <a:xfrm rot="-5400000">
              <a:off x="1019024" y="3095777"/>
              <a:ext cx="3227283" cy="451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32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Базові знання</a:t>
              </a:r>
              <a:endPara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4" name="Google Shape;294;p18"/>
            <p:cNvSpPr/>
            <p:nvPr/>
          </p:nvSpPr>
          <p:spPr>
            <a:xfrm>
              <a:off x="3154359" y="3710"/>
              <a:ext cx="4975551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8"/>
            <p:cNvSpPr txBox="1"/>
            <p:nvPr/>
          </p:nvSpPr>
          <p:spPr>
            <a:xfrm>
              <a:off x="3154359" y="3710"/>
              <a:ext cx="4975551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100" b="1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Інформаційні процеси і системи</a:t>
              </a:r>
              <a:endParaRPr sz="21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6" name="Google Shape;296;p18"/>
            <p:cNvSpPr/>
            <p:nvPr/>
          </p:nvSpPr>
          <p:spPr>
            <a:xfrm>
              <a:off x="3154345" y="567826"/>
              <a:ext cx="2606700" cy="451200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8"/>
            <p:cNvSpPr txBox="1"/>
            <p:nvPr/>
          </p:nvSpPr>
          <p:spPr>
            <a:xfrm>
              <a:off x="3142950" y="567876"/>
              <a:ext cx="4986959" cy="451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Комп’ютер</a:t>
              </a:r>
              <a:endParaRPr dirty="0">
                <a:sym typeface="Century Gothic"/>
              </a:endParaRPr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3154359" y="1131940"/>
              <a:ext cx="4948641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8"/>
            <p:cNvSpPr txBox="1"/>
            <p:nvPr/>
          </p:nvSpPr>
          <p:spPr>
            <a:xfrm>
              <a:off x="3154359" y="1131940"/>
              <a:ext cx="4948641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Програмне забезпечення</a:t>
              </a:r>
              <a:endParaRPr dirty="0">
                <a:sym typeface="Century Gothic"/>
              </a:endParaRPr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3142946" y="2074833"/>
              <a:ext cx="4975551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8"/>
            <p:cNvSpPr txBox="1"/>
            <p:nvPr/>
          </p:nvSpPr>
          <p:spPr>
            <a:xfrm>
              <a:off x="3142946" y="2074833"/>
              <a:ext cx="4975551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Алгоритми і програми</a:t>
              </a:r>
              <a:endParaRPr dirty="0">
                <a:sym typeface="Century Gothic"/>
              </a:endParaRPr>
            </a:p>
          </p:txBody>
        </p:sp>
        <p:sp>
          <p:nvSpPr>
            <p:cNvPr id="302" name="Google Shape;302;p18"/>
            <p:cNvSpPr/>
            <p:nvPr/>
          </p:nvSpPr>
          <p:spPr>
            <a:xfrm>
              <a:off x="3162130" y="2561159"/>
              <a:ext cx="4906232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8"/>
            <p:cNvSpPr txBox="1"/>
            <p:nvPr/>
          </p:nvSpPr>
          <p:spPr>
            <a:xfrm>
              <a:off x="3162129" y="2561159"/>
              <a:ext cx="4967779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Комп’ютерна графіка</a:t>
              </a:r>
              <a:endParaRPr dirty="0">
                <a:sym typeface="Century Gothic"/>
              </a:endParaRPr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3162130" y="3026197"/>
              <a:ext cx="4948685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8"/>
            <p:cNvSpPr txBox="1"/>
            <p:nvPr/>
          </p:nvSpPr>
          <p:spPr>
            <a:xfrm>
              <a:off x="3162130" y="3026197"/>
              <a:ext cx="4948685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Текстові документи</a:t>
              </a:r>
              <a:endParaRPr dirty="0">
                <a:sym typeface="Century Gothic"/>
              </a:endParaRPr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3154359" y="3521467"/>
              <a:ext cx="4948641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8"/>
            <p:cNvSpPr txBox="1"/>
            <p:nvPr/>
          </p:nvSpPr>
          <p:spPr>
            <a:xfrm>
              <a:off x="3154360" y="3521467"/>
              <a:ext cx="4948640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>
                  <a:sym typeface="Century Gothic"/>
                </a:rPr>
                <a:t>Комп’ютерні презентації</a:t>
              </a:r>
              <a:endParaRPr>
                <a:sym typeface="Century Gothic"/>
              </a:endParaRPr>
            </a:p>
          </p:txBody>
        </p:sp>
        <p:sp>
          <p:nvSpPr>
            <p:cNvPr id="308" name="Google Shape;308;p18"/>
            <p:cNvSpPr/>
            <p:nvPr/>
          </p:nvSpPr>
          <p:spPr>
            <a:xfrm>
              <a:off x="3154359" y="3952514"/>
              <a:ext cx="4886989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8"/>
            <p:cNvSpPr txBox="1"/>
            <p:nvPr/>
          </p:nvSpPr>
          <p:spPr>
            <a:xfrm>
              <a:off x="3154359" y="3952514"/>
              <a:ext cx="4964138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>
                  <a:sym typeface="Century Gothic"/>
                </a:rPr>
                <a:t>Електронні таблиці</a:t>
              </a:r>
              <a:endParaRPr>
                <a:sym typeface="Century Gothic"/>
              </a:endParaRPr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3154359" y="4516629"/>
              <a:ext cx="3237634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8"/>
            <p:cNvSpPr txBox="1"/>
            <p:nvPr/>
          </p:nvSpPr>
          <p:spPr>
            <a:xfrm>
              <a:off x="3154358" y="4516629"/>
              <a:ext cx="4975550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>
                  <a:sym typeface="Century Gothic"/>
                </a:rPr>
                <a:t>Бази даних</a:t>
              </a:r>
              <a:endParaRPr>
                <a:sym typeface="Century Gothic"/>
              </a:endParaRPr>
            </a:p>
          </p:txBody>
        </p:sp>
        <p:sp>
          <p:nvSpPr>
            <p:cNvPr id="312" name="Google Shape;312;p18"/>
            <p:cNvSpPr/>
            <p:nvPr/>
          </p:nvSpPr>
          <p:spPr>
            <a:xfrm>
              <a:off x="3154359" y="5080744"/>
              <a:ext cx="2726641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8"/>
            <p:cNvSpPr txBox="1"/>
            <p:nvPr/>
          </p:nvSpPr>
          <p:spPr>
            <a:xfrm>
              <a:off x="3154359" y="5080744"/>
              <a:ext cx="4975549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>
                  <a:sym typeface="Century Gothic"/>
                </a:rPr>
                <a:t>Веб-ресурси</a:t>
              </a:r>
              <a:endParaRPr>
                <a:sym typeface="Century Gothic"/>
              </a:endParaRPr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3154359" y="5644859"/>
              <a:ext cx="2807329" cy="451291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8"/>
            <p:cNvSpPr txBox="1"/>
            <p:nvPr/>
          </p:nvSpPr>
          <p:spPr>
            <a:xfrm>
              <a:off x="3154359" y="5644859"/>
              <a:ext cx="4964138" cy="45129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Мультимедіа</a:t>
              </a:r>
              <a:endParaRPr dirty="0">
                <a:sym typeface="Century Gothic"/>
              </a:endParaRPr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3127256" y="1617679"/>
              <a:ext cx="1480237" cy="430162"/>
            </a:xfrm>
            <a:prstGeom prst="rect">
              <a:avLst/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8"/>
            <p:cNvSpPr txBox="1"/>
            <p:nvPr/>
          </p:nvSpPr>
          <p:spPr>
            <a:xfrm>
              <a:off x="3127256" y="1617679"/>
              <a:ext cx="4991241" cy="43016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spcFirstLastPara="1" wrap="square" lIns="13325" tIns="13325" rIns="13325" bIns="133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indent="0" algn="ctr">
                <a:lnSpc>
                  <a:spcPct val="90000"/>
                </a:lnSpc>
                <a:buNone/>
                <a:defRPr sz="2100" b="1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</a:defRPr>
              </a:lvl1pPr>
            </a:lstStyle>
            <a:p>
              <a:r>
                <a:rPr lang="uk-UA" dirty="0">
                  <a:sym typeface="Century Gothic"/>
                </a:rPr>
                <a:t>Інтернет</a:t>
              </a:r>
              <a:endParaRPr dirty="0"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 txBox="1">
            <a:spLocks noGrp="1"/>
          </p:cNvSpPr>
          <p:nvPr>
            <p:ph type="title"/>
          </p:nvPr>
        </p:nvSpPr>
        <p:spPr>
          <a:xfrm>
            <a:off x="488731" y="0"/>
            <a:ext cx="11229639" cy="11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3600" b="1" dirty="0"/>
              <a:t>Розділи шкільної інформатики в основній школі за новим стандартом</a:t>
            </a:r>
            <a:endParaRPr sz="3600" b="1" dirty="0"/>
          </a:p>
        </p:txBody>
      </p:sp>
      <p:grpSp>
        <p:nvGrpSpPr>
          <p:cNvPr id="323" name="Google Shape;323;p19"/>
          <p:cNvGrpSpPr/>
          <p:nvPr/>
        </p:nvGrpSpPr>
        <p:grpSpPr>
          <a:xfrm>
            <a:off x="488731" y="1326557"/>
            <a:ext cx="11303876" cy="5247664"/>
            <a:chOff x="0" y="291133"/>
            <a:chExt cx="9601200" cy="4249710"/>
          </a:xfrm>
        </p:grpSpPr>
        <p:sp>
          <p:nvSpPr>
            <p:cNvPr id="324" name="Google Shape;324;p19"/>
            <p:cNvSpPr/>
            <p:nvPr/>
          </p:nvSpPr>
          <p:spPr>
            <a:xfrm>
              <a:off x="0" y="291133"/>
              <a:ext cx="9601200" cy="1291680"/>
            </a:xfrm>
            <a:prstGeom prst="roundRect">
              <a:avLst>
                <a:gd name="adj" fmla="val 16667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25" name="Google Shape;325;p19"/>
            <p:cNvSpPr txBox="1"/>
            <p:nvPr/>
          </p:nvSpPr>
          <p:spPr>
            <a:xfrm>
              <a:off x="63055" y="354188"/>
              <a:ext cx="9475090" cy="1165570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300" b="0" i="1" u="none" strike="noStrike" cap="none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1. </a:t>
              </a:r>
              <a:r>
                <a:rPr lang="uk-UA" sz="2300" b="0" i="0" u="none" strike="noStrike" cap="none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Пошук, подання, перетворення, аналіз, узагальнення та систематизація даних, критичне оцінювання інформації для розв’язання життєвих проблем</a:t>
              </a:r>
              <a:endParaRPr sz="2300" b="0" i="0" u="none" strike="noStrike" cap="none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6" name="Google Shape;326;p19"/>
            <p:cNvSpPr/>
            <p:nvPr/>
          </p:nvSpPr>
          <p:spPr>
            <a:xfrm>
              <a:off x="0" y="1582813"/>
              <a:ext cx="9601200" cy="833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9"/>
            <p:cNvSpPr txBox="1"/>
            <p:nvPr/>
          </p:nvSpPr>
          <p:spPr>
            <a:xfrm>
              <a:off x="0" y="1582813"/>
              <a:ext cx="9601200" cy="833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29200" rIns="163575" bIns="292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2. Створення інформаційних продуктів і програм для ефективного розв’язання задач/проблем, творчого самовираження (індивідуально і у співпраці) за допомогою цифрових пристроїв і без них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8" name="Google Shape;328;p19"/>
            <p:cNvSpPr/>
            <p:nvPr/>
          </p:nvSpPr>
          <p:spPr>
            <a:xfrm>
              <a:off x="0" y="2415988"/>
              <a:ext cx="9601200" cy="1291680"/>
            </a:xfrm>
            <a:prstGeom prst="roundRect">
              <a:avLst>
                <a:gd name="adj" fmla="val 16667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9"/>
            <p:cNvSpPr txBox="1"/>
            <p:nvPr/>
          </p:nvSpPr>
          <p:spPr>
            <a:xfrm>
              <a:off x="63055" y="2479043"/>
              <a:ext cx="9475090" cy="1165570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300" b="0" i="0" u="none" strike="noStrike" cap="none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3. Усвідомлене використання інформаційних і комунікаційних технологій та цифрових пристроїв для доступу до інформації, спілкування та співпраці як творця та/або споживача</a:t>
              </a:r>
              <a:endParaRPr sz="2300" b="0" i="0" u="none" strike="noStrike" cap="none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0" name="Google Shape;330;p19"/>
            <p:cNvSpPr/>
            <p:nvPr/>
          </p:nvSpPr>
          <p:spPr>
            <a:xfrm>
              <a:off x="0" y="3707668"/>
              <a:ext cx="9601200" cy="833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9"/>
            <p:cNvSpPr txBox="1"/>
            <p:nvPr/>
          </p:nvSpPr>
          <p:spPr>
            <a:xfrm>
              <a:off x="0" y="3707668"/>
              <a:ext cx="9601200" cy="833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29200" rIns="163575" bIns="2920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4. Усвідомлення результатів використання інформаційних технологій для себе, суспільства, навколишнього середовища і сталого розвитку суспільства, дотримання етичних і правових норм інформаційної взаємодії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title"/>
          </p:nvPr>
        </p:nvSpPr>
        <p:spPr>
          <a:xfrm>
            <a:off x="772510" y="189186"/>
            <a:ext cx="10818855" cy="71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b="1" dirty="0"/>
              <a:t>Метою </a:t>
            </a:r>
            <a:r>
              <a:rPr lang="uk-UA" b="1" dirty="0" err="1"/>
              <a:t>інформатичної</a:t>
            </a:r>
            <a:r>
              <a:rPr lang="uk-UA" b="1" dirty="0"/>
              <a:t> освітньої галузі є </a:t>
            </a:r>
            <a:endParaRPr b="1" dirty="0"/>
          </a:p>
        </p:txBody>
      </p:sp>
      <p:sp>
        <p:nvSpPr>
          <p:cNvPr id="172" name="Google Shape;172;p2"/>
          <p:cNvSpPr txBox="1">
            <a:spLocks noGrp="1"/>
          </p:cNvSpPr>
          <p:nvPr>
            <p:ph idx="1"/>
          </p:nvPr>
        </p:nvSpPr>
        <p:spPr>
          <a:xfrm>
            <a:off x="427523" y="1135582"/>
            <a:ext cx="11508827" cy="5123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uk-UA" sz="2800" dirty="0"/>
              <a:t>формування інформаційно-комунікаційної компетентності та інших ключових </a:t>
            </a:r>
            <a:r>
              <a:rPr lang="uk-UA" sz="2800" dirty="0" err="1"/>
              <a:t>компетентностей</a:t>
            </a:r>
            <a:r>
              <a:rPr lang="uk-UA" sz="2800" dirty="0"/>
              <a:t>, а саме:</a:t>
            </a:r>
            <a:endParaRPr sz="2800" dirty="0"/>
          </a:p>
          <a:p>
            <a:pPr marL="530352" lvl="1" indent="0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uk-UA" sz="2800" dirty="0"/>
              <a:t>розв’язання проблем з використанням цифрових пристроїв та технологій для розвитку, </a:t>
            </a:r>
            <a:endParaRPr sz="2800" dirty="0"/>
          </a:p>
          <a:p>
            <a:pPr marL="530352" lvl="1" indent="0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uk-UA" sz="2800" dirty="0"/>
              <a:t>творчого самовираження, </a:t>
            </a:r>
            <a:endParaRPr sz="2800" dirty="0"/>
          </a:p>
          <a:p>
            <a:pPr marL="530352" lvl="1" indent="0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uk-UA" sz="2800" dirty="0"/>
              <a:t>власного та суспільного добробуту, </a:t>
            </a:r>
            <a:endParaRPr sz="2800" dirty="0"/>
          </a:p>
          <a:p>
            <a:pPr marL="530352" lvl="1" indent="0" algn="l" rtl="0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uk-UA" sz="2800" dirty="0"/>
              <a:t>навичок безпечної та відповідальної діяльності в інформаційному суспільстві із застосуванням критичного мислення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0"/>
          <p:cNvSpPr txBox="1">
            <a:spLocks noGrp="1"/>
          </p:cNvSpPr>
          <p:nvPr>
            <p:ph type="title"/>
          </p:nvPr>
        </p:nvSpPr>
        <p:spPr>
          <a:xfrm>
            <a:off x="110359" y="0"/>
            <a:ext cx="11763393" cy="1331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Century Gothic"/>
              <a:buNone/>
            </a:pPr>
            <a:r>
              <a:rPr lang="uk-UA" sz="2800" b="1" dirty="0"/>
              <a:t>Вимоги до обов’язкових результатів навчання учнів з </a:t>
            </a:r>
            <a:r>
              <a:rPr lang="uk-UA" sz="2800" b="1" dirty="0" err="1"/>
              <a:t>інформатичної</a:t>
            </a:r>
            <a:r>
              <a:rPr lang="uk-UA" sz="2800" b="1" dirty="0"/>
              <a:t> освітньої галузі зазначені в додатку 14 і передбачають, що учень:</a:t>
            </a:r>
            <a:endParaRPr b="1" dirty="0"/>
          </a:p>
        </p:txBody>
      </p:sp>
      <p:grpSp>
        <p:nvGrpSpPr>
          <p:cNvPr id="337" name="Google Shape;337;p20"/>
          <p:cNvGrpSpPr/>
          <p:nvPr/>
        </p:nvGrpSpPr>
        <p:grpSpPr>
          <a:xfrm>
            <a:off x="1183340" y="1331538"/>
            <a:ext cx="10690411" cy="5227841"/>
            <a:chOff x="0" y="279"/>
            <a:chExt cx="10690411" cy="5227841"/>
          </a:xfrm>
        </p:grpSpPr>
        <p:sp>
          <p:nvSpPr>
            <p:cNvPr id="338" name="Google Shape;338;p20"/>
            <p:cNvSpPr/>
            <p:nvPr/>
          </p:nvSpPr>
          <p:spPr>
            <a:xfrm>
              <a:off x="0" y="279"/>
              <a:ext cx="10690411" cy="1215842"/>
            </a:xfrm>
            <a:prstGeom prst="roundRect">
              <a:avLst>
                <a:gd name="adj" fmla="val 10000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0"/>
            <p:cNvSpPr txBox="1"/>
            <p:nvPr/>
          </p:nvSpPr>
          <p:spPr>
            <a:xfrm>
              <a:off x="2259666" y="279"/>
              <a:ext cx="8430745" cy="1215842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9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знаходить, подає, перетворює, аналізує, узагальнює та систематизує дані, критично оцінює інформацію для розв’язання життєвих проблем;</a:t>
              </a:r>
              <a:endParaRPr sz="19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0" name="Google Shape;340;p20"/>
            <p:cNvSpPr/>
            <p:nvPr/>
          </p:nvSpPr>
          <p:spPr>
            <a:xfrm>
              <a:off x="121584" y="121584"/>
              <a:ext cx="2138082" cy="972673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 t="-999" b="-999"/>
              </a:stretch>
            </a:blip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0"/>
            <p:cNvSpPr/>
            <p:nvPr/>
          </p:nvSpPr>
          <p:spPr>
            <a:xfrm>
              <a:off x="0" y="1337426"/>
              <a:ext cx="10690411" cy="1215842"/>
            </a:xfrm>
            <a:prstGeom prst="roundRect">
              <a:avLst>
                <a:gd name="adj" fmla="val 10000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0"/>
            <p:cNvSpPr txBox="1"/>
            <p:nvPr/>
          </p:nvSpPr>
          <p:spPr>
            <a:xfrm>
              <a:off x="2259666" y="1337426"/>
              <a:ext cx="8430745" cy="1215842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9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створює інформаційні продукти та програми для ефективного розв’язання </a:t>
              </a:r>
              <a:r>
                <a:rPr lang="uk-UA" sz="1900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задач</a:t>
              </a:r>
              <a:r>
                <a:rPr lang="uk-UA" sz="19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/ проблем, творчого самовираження індивідуально та у співпраці, за допомогою цифрових пристроїв та без них;</a:t>
              </a:r>
              <a:endParaRPr sz="19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3" name="Google Shape;343;p20"/>
            <p:cNvSpPr/>
            <p:nvPr/>
          </p:nvSpPr>
          <p:spPr>
            <a:xfrm>
              <a:off x="121584" y="1459010"/>
              <a:ext cx="2138082" cy="972673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 t="-25997" b="-25998"/>
              </a:stretch>
            </a:blip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0"/>
            <p:cNvSpPr/>
            <p:nvPr/>
          </p:nvSpPr>
          <p:spPr>
            <a:xfrm>
              <a:off x="0" y="2674852"/>
              <a:ext cx="10690411" cy="1215842"/>
            </a:xfrm>
            <a:prstGeom prst="roundRect">
              <a:avLst>
                <a:gd name="adj" fmla="val 10000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45" name="Google Shape;345;p20"/>
            <p:cNvSpPr txBox="1"/>
            <p:nvPr/>
          </p:nvSpPr>
          <p:spPr>
            <a:xfrm>
              <a:off x="2259666" y="2674852"/>
              <a:ext cx="8430745" cy="1215842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900" b="0" i="0" u="none" strike="noStrike" cap="none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усвідомлено використовує інформаційні і комунікаційні технології та цифрові пристрої для доступу до інформації, спілкування та співпраці як творець та (або) споживач, а також самостійно опановує нові технології;</a:t>
              </a:r>
              <a:endParaRPr sz="1900" b="0" i="0" u="none" strike="noStrike" cap="none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6" name="Google Shape;346;p20"/>
            <p:cNvSpPr/>
            <p:nvPr/>
          </p:nvSpPr>
          <p:spPr>
            <a:xfrm>
              <a:off x="121584" y="2796436"/>
              <a:ext cx="2138082" cy="972673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 t="-11999" b="-11997"/>
              </a:stretch>
            </a:blip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0"/>
            <p:cNvSpPr/>
            <p:nvPr/>
          </p:nvSpPr>
          <p:spPr>
            <a:xfrm>
              <a:off x="0" y="4012278"/>
              <a:ext cx="10690411" cy="1215842"/>
            </a:xfrm>
            <a:prstGeom prst="roundRect">
              <a:avLst>
                <a:gd name="adj" fmla="val 10000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0"/>
            <p:cNvSpPr txBox="1"/>
            <p:nvPr/>
          </p:nvSpPr>
          <p:spPr>
            <a:xfrm>
              <a:off x="2259666" y="4012278"/>
              <a:ext cx="8430745" cy="1215842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9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усвідомлює наслідки використання інформаційних технологій для себе, суспільства, навколишнього світу та сталого розвитку, дотримується етичних, міжкультурних та правових норм інформаційної взаємодії.</a:t>
              </a:r>
              <a:endParaRPr sz="19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9" name="Google Shape;349;p20"/>
            <p:cNvSpPr/>
            <p:nvPr/>
          </p:nvSpPr>
          <p:spPr>
            <a:xfrm>
              <a:off x="121584" y="4133862"/>
              <a:ext cx="2138082" cy="972673"/>
            </a:xfrm>
            <a:prstGeom prst="roundRect">
              <a:avLst>
                <a:gd name="adj" fmla="val 10000"/>
              </a:avLst>
            </a:prstGeom>
            <a:blipFill rotWithShape="1">
              <a:blip r:embed="rId6">
                <a:alphaModFix/>
              </a:blip>
              <a:stretch>
                <a:fillRect t="-17999" b="-17997"/>
              </a:stretch>
            </a:blip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1"/>
          <p:cNvSpPr txBox="1">
            <a:spLocks noGrp="1"/>
          </p:cNvSpPr>
          <p:nvPr>
            <p:ph type="title"/>
          </p:nvPr>
        </p:nvSpPr>
        <p:spPr>
          <a:xfrm>
            <a:off x="1295400" y="1694750"/>
            <a:ext cx="9601200" cy="7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sz="4800" b="1"/>
              <a:t>Загальні результати навчання</a:t>
            </a:r>
            <a:endParaRPr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 txBox="1">
            <a:spLocks noGrp="1"/>
          </p:cNvSpPr>
          <p:nvPr>
            <p:ph type="title"/>
          </p:nvPr>
        </p:nvSpPr>
        <p:spPr>
          <a:xfrm>
            <a:off x="591478" y="0"/>
            <a:ext cx="11600522" cy="118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</a:pPr>
            <a:r>
              <a:rPr lang="uk-UA" sz="2400" b="1" dirty="0"/>
              <a:t>1. Пошук, подання, перетворення, аналіз, узагальнення та систематизація даних, критичне оцінювання інформації для розв’язання життєвих проблем</a:t>
            </a:r>
            <a:endParaRPr sz="2400" b="1" dirty="0"/>
          </a:p>
        </p:txBody>
      </p:sp>
      <p:grpSp>
        <p:nvGrpSpPr>
          <p:cNvPr id="360" name="Google Shape;360;p22"/>
          <p:cNvGrpSpPr/>
          <p:nvPr/>
        </p:nvGrpSpPr>
        <p:grpSpPr>
          <a:xfrm>
            <a:off x="591478" y="1439358"/>
            <a:ext cx="11106536" cy="5166394"/>
            <a:chOff x="-107769" y="523"/>
            <a:chExt cx="10429610" cy="4665082"/>
          </a:xfrm>
        </p:grpSpPr>
        <p:sp>
          <p:nvSpPr>
            <p:cNvPr id="361" name="Google Shape;361;p22"/>
            <p:cNvSpPr/>
            <p:nvPr/>
          </p:nvSpPr>
          <p:spPr>
            <a:xfrm>
              <a:off x="0" y="523"/>
              <a:ext cx="10273553" cy="989175"/>
            </a:xfrm>
            <a:prstGeom prst="roundRect">
              <a:avLst>
                <a:gd name="adj" fmla="val 16667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2"/>
            <p:cNvSpPr txBox="1"/>
            <p:nvPr/>
          </p:nvSpPr>
          <p:spPr>
            <a:xfrm>
              <a:off x="48288" y="48811"/>
              <a:ext cx="10176977" cy="892599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Досліджує і оцінює вплив інформаційних технологій на своє життя, навколишній світ і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розвиток</a:t>
              </a:r>
              <a:r>
                <a:rPr lang="en-US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</a:t>
              </a: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ІФО 1.1]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3" name="Google Shape;363;p22"/>
            <p:cNvSpPr/>
            <p:nvPr/>
          </p:nvSpPr>
          <p:spPr>
            <a:xfrm>
              <a:off x="0" y="989699"/>
              <a:ext cx="10273553" cy="774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2"/>
            <p:cNvSpPr txBox="1"/>
            <p:nvPr/>
          </p:nvSpPr>
          <p:spPr>
            <a:xfrm>
              <a:off x="48287" y="1240632"/>
              <a:ext cx="10273553" cy="774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6175" tIns="30475" rIns="170675" bIns="304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Знаходить, збирає, зберігає, представляє, перетворює, структурує, аналізує і узагальнює дані різних типів [ІФО 1.2]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5" name="Google Shape;365;p22"/>
            <p:cNvSpPr/>
            <p:nvPr/>
          </p:nvSpPr>
          <p:spPr>
            <a:xfrm>
              <a:off x="-107769" y="2239329"/>
              <a:ext cx="10273553" cy="989175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66" name="Google Shape;366;p22"/>
            <p:cNvSpPr txBox="1"/>
            <p:nvPr/>
          </p:nvSpPr>
          <p:spPr>
            <a:xfrm>
              <a:off x="-11193" y="2278833"/>
              <a:ext cx="10176977" cy="8925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Будує інформаційні моделі об’єктів, явищ і процесів [ІФО 1.3]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7" name="Google Shape;367;p22"/>
            <p:cNvSpPr/>
            <p:nvPr/>
          </p:nvSpPr>
          <p:spPr>
            <a:xfrm>
              <a:off x="0" y="2753669"/>
              <a:ext cx="10273553" cy="19119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2"/>
            <p:cNvSpPr txBox="1"/>
            <p:nvPr/>
          </p:nvSpPr>
          <p:spPr>
            <a:xfrm>
              <a:off x="48288" y="3415820"/>
              <a:ext cx="10273553" cy="10258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26175" tIns="30475" rIns="170675" bIns="304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Критично оцінює інформацію, отриману з різних джерел [ІФО 1.4]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3"/>
          <p:cNvSpPr txBox="1">
            <a:spLocks noGrp="1"/>
          </p:cNvSpPr>
          <p:nvPr>
            <p:ph type="title"/>
          </p:nvPr>
        </p:nvSpPr>
        <p:spPr>
          <a:xfrm>
            <a:off x="204953" y="107575"/>
            <a:ext cx="11987048" cy="1586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</a:pPr>
            <a:r>
              <a:rPr lang="uk-UA" sz="2400" b="1" dirty="0"/>
              <a:t>2. Створення інформаційних продуктів і програм для ефективного розв’язання задач/проблем, творчого самовираження (індивідуально і у співпраці) за допомогою цифрових пристроїв і без них</a:t>
            </a:r>
            <a:endParaRPr sz="2400" b="1" dirty="0"/>
          </a:p>
        </p:txBody>
      </p:sp>
      <p:grpSp>
        <p:nvGrpSpPr>
          <p:cNvPr id="374" name="Google Shape;374;p23"/>
          <p:cNvGrpSpPr/>
          <p:nvPr/>
        </p:nvGrpSpPr>
        <p:grpSpPr>
          <a:xfrm>
            <a:off x="204953" y="1707774"/>
            <a:ext cx="11477295" cy="5150225"/>
            <a:chOff x="0" y="0"/>
            <a:chExt cx="9660717" cy="4652180"/>
          </a:xfrm>
        </p:grpSpPr>
        <p:sp>
          <p:nvSpPr>
            <p:cNvPr id="375" name="Google Shape;375;p23"/>
            <p:cNvSpPr/>
            <p:nvPr/>
          </p:nvSpPr>
          <p:spPr>
            <a:xfrm>
              <a:off x="0" y="0"/>
              <a:ext cx="9601200" cy="121921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76" name="Google Shape;376;p23"/>
            <p:cNvSpPr txBox="1"/>
            <p:nvPr/>
          </p:nvSpPr>
          <p:spPr>
            <a:xfrm>
              <a:off x="59517" y="59517"/>
              <a:ext cx="9482166" cy="1100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Розробляє і реалізовує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алгоритми</a:t>
              </a:r>
              <a:r>
                <a:rPr lang="en-US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</a:t>
              </a: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ІФО 2.1]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0" y="1219720"/>
              <a:ext cx="9601200" cy="349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 txBox="1"/>
            <p:nvPr/>
          </p:nvSpPr>
          <p:spPr>
            <a:xfrm>
              <a:off x="59517" y="1172283"/>
              <a:ext cx="9601200" cy="349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30475" rIns="170675" bIns="304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Створює і налагоджує програмні проекти [ІФО 2.2]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0" y="1568972"/>
              <a:ext cx="9601200" cy="121921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80" name="Google Shape;380;p23"/>
            <p:cNvSpPr txBox="1"/>
            <p:nvPr/>
          </p:nvSpPr>
          <p:spPr>
            <a:xfrm>
              <a:off x="59517" y="1628489"/>
              <a:ext cx="9482166" cy="1100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Розробляє модульні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проекти</a:t>
              </a:r>
              <a:r>
                <a:rPr lang="en-US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uk-UA" sz="24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</a:t>
              </a: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ІФО 2.3]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0" y="2788190"/>
              <a:ext cx="9601200" cy="6447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 txBox="1"/>
            <p:nvPr/>
          </p:nvSpPr>
          <p:spPr>
            <a:xfrm>
              <a:off x="0" y="2788190"/>
              <a:ext cx="9601200" cy="6447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30475" rIns="170675" bIns="304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Створює та опрацьовує інформаційні продукти з використанням даних різних типів [ІФО 2.4]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0" y="3432963"/>
              <a:ext cx="9601200" cy="1219217"/>
            </a:xfrm>
            <a:prstGeom prst="roundRect">
              <a:avLst>
                <a:gd name="adj" fmla="val 16667"/>
              </a:avLst>
            </a:prstGeom>
            <a:solidFill>
              <a:srgbClr val="A52F0D"/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3"/>
            <p:cNvSpPr txBox="1"/>
            <p:nvPr/>
          </p:nvSpPr>
          <p:spPr>
            <a:xfrm>
              <a:off x="59517" y="3492480"/>
              <a:ext cx="9482166" cy="1100183"/>
            </a:xfrm>
            <a:prstGeom prst="rect">
              <a:avLst/>
            </a:pr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entury Gothic"/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Співпрацює в команді для створення інформаційного продукту [ІФО 2.5]</a:t>
              </a:r>
              <a:endParaRPr dirty="0">
                <a:solidFill>
                  <a:schemeClr val="bg2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"/>
          <p:cNvSpPr txBox="1">
            <a:spLocks noGrp="1"/>
          </p:cNvSpPr>
          <p:nvPr>
            <p:ph type="title"/>
          </p:nvPr>
        </p:nvSpPr>
        <p:spPr>
          <a:xfrm>
            <a:off x="1680882" y="0"/>
            <a:ext cx="10286999" cy="1344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</a:pPr>
            <a:r>
              <a:rPr lang="uk-UA" sz="2400" b="1"/>
              <a:t>3. Усвідомлене використання інформаційних і комунікаційних технологій та цифрових пристроїв для доступу до інформації, спілкування та співпраці як творця та/або споживача</a:t>
            </a:r>
            <a:endParaRPr sz="2400" b="1"/>
          </a:p>
        </p:txBody>
      </p:sp>
      <p:grpSp>
        <p:nvGrpSpPr>
          <p:cNvPr id="390" name="Google Shape;390;p24"/>
          <p:cNvGrpSpPr/>
          <p:nvPr/>
        </p:nvGrpSpPr>
        <p:grpSpPr>
          <a:xfrm>
            <a:off x="1226000" y="2037241"/>
            <a:ext cx="9601200" cy="4329001"/>
            <a:chOff x="0" y="7199"/>
            <a:chExt cx="9601200" cy="4329001"/>
          </a:xfrm>
        </p:grpSpPr>
        <p:sp>
          <p:nvSpPr>
            <p:cNvPr id="391" name="Google Shape;391;p24"/>
            <p:cNvSpPr/>
            <p:nvPr/>
          </p:nvSpPr>
          <p:spPr>
            <a:xfrm>
              <a:off x="0" y="7199"/>
              <a:ext cx="9601200" cy="17339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392" name="Google Shape;392;p24"/>
            <p:cNvSpPr txBox="1"/>
            <p:nvPr/>
          </p:nvSpPr>
          <p:spPr>
            <a:xfrm>
              <a:off x="84644" y="91843"/>
              <a:ext cx="9431912" cy="15646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8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Використовує широкий спектр цифрових </a:t>
              </a:r>
              <a:r>
                <a:rPr lang="uk-UA" sz="28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пристроїв</a:t>
              </a:r>
              <a:r>
                <a:rPr lang="en-US" sz="28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uk-UA" sz="2800" b="0" i="0" u="none" strike="noStrike" cap="none" dirty="0" smtClean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</a:t>
              </a:r>
              <a:r>
                <a:rPr lang="uk-UA" sz="28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ІФО 3.1]</a:t>
              </a:r>
              <a:endParaRPr sz="28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0" y="1741140"/>
              <a:ext cx="9601200" cy="861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4"/>
            <p:cNvSpPr txBox="1"/>
            <p:nvPr/>
          </p:nvSpPr>
          <p:spPr>
            <a:xfrm>
              <a:off x="0" y="1741140"/>
              <a:ext cx="9601200" cy="861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35550" rIns="199125" bIns="35550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entury Gothic"/>
                <a:buChar char="•"/>
              </a:pPr>
              <a:r>
                <a:rPr lang="uk-UA" sz="28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Організовує власне інформаційне середовище [ІФО 3.2]</a:t>
              </a:r>
              <a:endParaRPr sz="2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0" y="2602260"/>
              <a:ext cx="9601200" cy="1733940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4"/>
            <p:cNvSpPr txBox="1"/>
            <p:nvPr/>
          </p:nvSpPr>
          <p:spPr>
            <a:xfrm>
              <a:off x="84644" y="2686904"/>
              <a:ext cx="9431912" cy="15646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8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Використовує комунікаційні технології та мережі для власного розвитку, спілкування і співпраці</a:t>
              </a:r>
              <a:endParaRPr dirty="0">
                <a:solidFill>
                  <a:schemeClr val="bg2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980"/>
                </a:spcBef>
                <a:spcAft>
                  <a:spcPts val="0"/>
                </a:spcAft>
                <a:buNone/>
              </a:pPr>
              <a:r>
                <a:rPr lang="uk-UA" sz="28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[ІФО 3.3]</a:t>
              </a:r>
              <a:endParaRPr sz="28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5"/>
          <p:cNvSpPr txBox="1">
            <a:spLocks noGrp="1"/>
          </p:cNvSpPr>
          <p:nvPr>
            <p:ph type="title"/>
          </p:nvPr>
        </p:nvSpPr>
        <p:spPr>
          <a:xfrm>
            <a:off x="504497" y="189186"/>
            <a:ext cx="11530621" cy="176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</a:pPr>
            <a:r>
              <a:rPr lang="uk-UA" sz="2400" b="1" dirty="0"/>
              <a:t>4. Усвідомлення результатів використання інформаційних технологій для себе, суспільства, навколишнього середовища і сталого розвитку суспільства, дотримання етичних і правових норм інформаційної взаємодії</a:t>
            </a:r>
            <a:endParaRPr sz="2400" b="1" dirty="0"/>
          </a:p>
        </p:txBody>
      </p:sp>
      <p:grpSp>
        <p:nvGrpSpPr>
          <p:cNvPr id="402" name="Google Shape;402;p25"/>
          <p:cNvGrpSpPr/>
          <p:nvPr/>
        </p:nvGrpSpPr>
        <p:grpSpPr>
          <a:xfrm>
            <a:off x="504497" y="2181476"/>
            <a:ext cx="10499834" cy="4252465"/>
            <a:chOff x="0" y="1017"/>
            <a:chExt cx="9601200" cy="4252465"/>
          </a:xfrm>
        </p:grpSpPr>
        <p:sp>
          <p:nvSpPr>
            <p:cNvPr id="403" name="Google Shape;403;p25"/>
            <p:cNvSpPr/>
            <p:nvPr/>
          </p:nvSpPr>
          <p:spPr>
            <a:xfrm>
              <a:off x="0" y="1017"/>
              <a:ext cx="9601200" cy="1773281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2"/>
                </a:solidFill>
              </a:endParaRPr>
            </a:p>
          </p:txBody>
        </p:sp>
        <p:sp>
          <p:nvSpPr>
            <p:cNvPr id="404" name="Google Shape;404;p25"/>
            <p:cNvSpPr txBox="1"/>
            <p:nvPr/>
          </p:nvSpPr>
          <p:spPr>
            <a:xfrm>
              <a:off x="86564" y="87581"/>
              <a:ext cx="9428072" cy="16001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Обґрунтовує вплив технологій на навколишнє середовище і власний добробут, захищає себе і свій інформаційний простір</a:t>
              </a:r>
              <a:endParaRPr dirty="0">
                <a:solidFill>
                  <a:schemeClr val="bg2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[ІФО 4.1]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5" name="Google Shape;405;p25"/>
            <p:cNvSpPr/>
            <p:nvPr/>
          </p:nvSpPr>
          <p:spPr>
            <a:xfrm>
              <a:off x="0" y="1774298"/>
              <a:ext cx="9601200" cy="7059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5"/>
            <p:cNvSpPr txBox="1"/>
            <p:nvPr/>
          </p:nvSpPr>
          <p:spPr>
            <a:xfrm>
              <a:off x="0" y="1774298"/>
              <a:ext cx="9601200" cy="7059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825" tIns="30475" rIns="170675" bIns="304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entury Gothic"/>
                <a:buChar char="•"/>
              </a:pPr>
              <a:r>
                <a:rPr lang="uk-UA" sz="2400" b="0" i="0" u="none" strike="noStrike" cap="none" dirty="0">
                  <a:solidFill>
                    <a:schemeClr val="tx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Усвідомлено дотримується норм соціальної, міжкультурної і міжособистісної взаємодії [ІФО 4.2]</a:t>
              </a:r>
              <a:endParaRPr sz="24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7" name="Google Shape;407;p25"/>
            <p:cNvSpPr/>
            <p:nvPr/>
          </p:nvSpPr>
          <p:spPr>
            <a:xfrm>
              <a:off x="0" y="2480201"/>
              <a:ext cx="9601200" cy="1773281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90000"/>
              </a:schemeClr>
            </a:solidFill>
            <a:ln w="1587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5"/>
            <p:cNvSpPr txBox="1"/>
            <p:nvPr/>
          </p:nvSpPr>
          <p:spPr>
            <a:xfrm>
              <a:off x="86564" y="2549197"/>
              <a:ext cx="9428072" cy="16177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Усвідомлено дотримується норм правової взаємодії</a:t>
              </a:r>
              <a:endParaRPr dirty="0">
                <a:solidFill>
                  <a:schemeClr val="bg2"/>
                </a:solidFill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lang="uk-UA" sz="2400" b="0" i="0" u="none" strike="noStrike" cap="none" dirty="0">
                  <a:solidFill>
                    <a:schemeClr val="bg2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[ІФО 4.3]</a:t>
              </a:r>
              <a:endParaRPr sz="2400" b="0" i="0" u="none" strike="noStrike" cap="none" dirty="0">
                <a:solidFill>
                  <a:schemeClr val="bg2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Додаток 14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600" dirty="0" smtClean="0">
                <a:effectLst/>
                <a:hlinkClick r:id="rId2" action="ppaction://hlinkfile"/>
              </a:rPr>
              <a:t>ВИМОГИ до </a:t>
            </a:r>
            <a:r>
              <a:rPr lang="uk-UA" sz="3600" dirty="0">
                <a:effectLst/>
                <a:hlinkClick r:id="rId2" action="ppaction://hlinkfile"/>
              </a:rPr>
              <a:t>обов’язкових результатів </a:t>
            </a:r>
            <a:r>
              <a:rPr lang="uk-UA" sz="3600" dirty="0" smtClean="0">
                <a:effectLst/>
                <a:hlinkClick r:id="rId2" action="ppaction://hlinkfile"/>
              </a:rPr>
              <a:t>навчання учнів </a:t>
            </a:r>
            <a:r>
              <a:rPr lang="uk-UA" sz="3600" dirty="0">
                <a:effectLst/>
                <a:hlinkClick r:id="rId2" action="ppaction://hlinkfile"/>
              </a:rPr>
              <a:t>в </a:t>
            </a:r>
            <a:r>
              <a:rPr lang="uk-UA" sz="3600" dirty="0" err="1">
                <a:effectLst/>
                <a:hlinkClick r:id="rId2" action="ppaction://hlinkfile"/>
              </a:rPr>
              <a:t>інформатичній</a:t>
            </a:r>
            <a:r>
              <a:rPr lang="uk-UA" sz="3600" dirty="0">
                <a:effectLst/>
                <a:hlinkClick r:id="rId2" action="ppaction://hlinkfile"/>
              </a:rPr>
              <a:t> освітній галузі</a:t>
            </a:r>
            <a:endParaRPr lang="uk-UA" sz="3600" b="1" dirty="0"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334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268941" y="0"/>
            <a:ext cx="11618259" cy="63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3600" b="1"/>
              <a:t>Компетентнісний потенціал – ключові компетентності</a:t>
            </a:r>
            <a:br>
              <a:rPr lang="uk-UA" sz="3600" b="1"/>
            </a:br>
            <a:endParaRPr sz="3600"/>
          </a:p>
        </p:txBody>
      </p:sp>
      <p:sp>
        <p:nvSpPr>
          <p:cNvPr id="178" name="Google Shape;178;p3"/>
          <p:cNvSpPr txBox="1">
            <a:spLocks noGrp="1"/>
          </p:cNvSpPr>
          <p:nvPr>
            <p:ph idx="1"/>
          </p:nvPr>
        </p:nvSpPr>
        <p:spPr>
          <a:xfrm>
            <a:off x="268941" y="847165"/>
            <a:ext cx="10690412" cy="5836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Вільне володіння державною мовою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Здатність спілкуватися рідною (у разі відмінності від державної) та іноземними мовами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Математична компетентність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Компетентності в галузі природничих наук, техніки і технологій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 err="1"/>
              <a:t>Інноваційність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Екологічна компетентність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Інформаційно- комунікаційна компетентність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Навчання впродовж життя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Громадянські та соціальні компетентності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Культурна компетентність</a:t>
            </a: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Підприємливість та фінансова грамотність</a:t>
            </a:r>
            <a:endParaRPr sz="2400" dirty="0"/>
          </a:p>
          <a:p>
            <a:pPr marL="342900" lvl="0" indent="-19050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>
            <a:spLocks noGrp="1"/>
          </p:cNvSpPr>
          <p:nvPr>
            <p:ph type="title"/>
          </p:nvPr>
        </p:nvSpPr>
        <p:spPr>
          <a:xfrm>
            <a:off x="1371600" y="121023"/>
            <a:ext cx="9601200" cy="793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b="1" dirty="0"/>
              <a:t>Вільне володіння державною мовою</a:t>
            </a:r>
            <a:br>
              <a:rPr lang="uk-UA" b="1" dirty="0"/>
            </a:br>
            <a:endParaRPr b="1" dirty="0"/>
          </a:p>
        </p:txBody>
      </p:sp>
      <p:sp>
        <p:nvSpPr>
          <p:cNvPr id="184" name="Google Shape;184;p4"/>
          <p:cNvSpPr txBox="1">
            <a:spLocks noGrp="1"/>
          </p:cNvSpPr>
          <p:nvPr>
            <p:ph idx="1"/>
          </p:nvPr>
        </p:nvSpPr>
        <p:spPr>
          <a:xfrm>
            <a:off x="204951" y="725215"/>
            <a:ext cx="11987049" cy="5971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uk-UA" sz="2200" b="1" dirty="0"/>
              <a:t>Уміння</a:t>
            </a:r>
            <a:r>
              <a:rPr lang="uk-UA" sz="2200" dirty="0"/>
              <a:t>: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створювати цифрові інформаційні об’єкти державною мовою 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спілкуватися державною мовою з використанням інформаційно-комунікаційних технологій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висловлюватися і дискутувати на тему сучасних цифрових технологій з використанням відповідної термінології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презентувати українською мовою власну чи групову діяльність, зокрема з використанням цифрових технологій 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використовувати словники та інші програмні засоби для тлумачення слів, перевірки правопису, перекладу тексту і веб-сторінок, зокрема при голосовому введенні тексту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sz="2200" b="1" dirty="0"/>
              <a:t>Ставлення</a:t>
            </a:r>
            <a:r>
              <a:rPr lang="uk-UA" sz="2200" dirty="0"/>
              <a:t>: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надання переваги програмним засобам і ресурсам з інтерфейсом державною мовою </a:t>
            </a:r>
            <a:endParaRPr sz="2200"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sz="2200" dirty="0"/>
              <a:t>визнання комунікаційної ролі інформаційних технологій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>
            <a:spLocks noGrp="1"/>
          </p:cNvSpPr>
          <p:nvPr>
            <p:ph type="title"/>
          </p:nvPr>
        </p:nvSpPr>
        <p:spPr>
          <a:xfrm>
            <a:off x="1573306" y="147917"/>
            <a:ext cx="10206318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entury Gothic"/>
              <a:buNone/>
            </a:pPr>
            <a:r>
              <a:rPr lang="uk-UA" sz="3200" b="1"/>
              <a:t>Здатність спілкуватися рідною (у разі відмінності від державної) мовою</a:t>
            </a:r>
            <a:r>
              <a:rPr lang="uk-UA" sz="3200"/>
              <a:t/>
            </a:r>
            <a:br>
              <a:rPr lang="uk-UA" sz="3200"/>
            </a:br>
            <a:endParaRPr sz="3200"/>
          </a:p>
        </p:txBody>
      </p:sp>
      <p:sp>
        <p:nvSpPr>
          <p:cNvPr id="190" name="Google Shape;190;p5"/>
          <p:cNvSpPr txBox="1">
            <a:spLocks noGrp="1"/>
          </p:cNvSpPr>
          <p:nvPr>
            <p:ph idx="1"/>
          </p:nvPr>
        </p:nvSpPr>
        <p:spPr>
          <a:xfrm>
            <a:off x="299545" y="1264023"/>
            <a:ext cx="11729545" cy="5271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200" b="1" dirty="0"/>
              <a:t>Уміння</a:t>
            </a:r>
            <a:r>
              <a:rPr lang="uk-UA" sz="2200" dirty="0"/>
              <a:t>: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створювати інформаційні об’єкти рідною мовою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спілкуватися рідною мовою з використанням цифрових технологій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використовувати програмні засоби, сервіси та ресурси з інтерфейсом рідною мовою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використовувати програмні засоби для перекладу текстів рідною мовою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використовувати словники та інші програмні засоби для тлумачення слів, перевірки правопису і перекладу</a:t>
            </a:r>
            <a:endParaRPr sz="2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200" b="1" dirty="0"/>
              <a:t>Ставлення</a:t>
            </a:r>
            <a:r>
              <a:rPr lang="uk-UA" sz="2200" dirty="0"/>
              <a:t>: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200" dirty="0"/>
              <a:t>усвідомлення ролі сучасних інформаційних технологій для здійснення перекладів рідною мовою </a:t>
            </a: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>
            <a:spLocks noGrp="1"/>
          </p:cNvSpPr>
          <p:nvPr>
            <p:ph type="title"/>
          </p:nvPr>
        </p:nvSpPr>
        <p:spPr>
          <a:xfrm>
            <a:off x="1371599" y="161365"/>
            <a:ext cx="10502153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sz="3600" b="1"/>
              <a:t>Здатність спілкуватися іноземними мовами</a:t>
            </a:r>
            <a:endParaRPr sz="3600" b="1"/>
          </a:p>
        </p:txBody>
      </p:sp>
      <p:sp>
        <p:nvSpPr>
          <p:cNvPr id="196" name="Google Shape;196;p6"/>
          <p:cNvSpPr txBox="1">
            <a:spLocks noGrp="1"/>
          </p:cNvSpPr>
          <p:nvPr>
            <p:ph idx="1"/>
          </p:nvPr>
        </p:nvSpPr>
        <p:spPr>
          <a:xfrm>
            <a:off x="204952" y="1169894"/>
            <a:ext cx="11668800" cy="5688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uk-UA" b="1" dirty="0"/>
              <a:t>Уміння</a:t>
            </a:r>
            <a:r>
              <a:rPr lang="uk-UA" dirty="0"/>
              <a:t>: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створювати інформаційні об’єкти іноземними мовами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спілкуватися іноземними мовами з використанням цифрових технологій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програмні засоби, сервіси і ресурси з інтерфейсом іноземною мовою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програмні засоби для перекладу текстів, зокрема при голосовому введенні тексту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використовувати словники та інші програмні засоби для тлумачення іноземних слів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оперувати міжнародною термінологією у сфері інформаційних технологій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uk-UA" b="1" dirty="0"/>
              <a:t>Ставлення</a:t>
            </a:r>
            <a:r>
              <a:rPr lang="uk-UA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усвідомлення ролі сучасних інформаційних технологій для здійснення перекладів іноземними мовами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uk-UA" dirty="0"/>
              <a:t>розуміння необхідності володіння іноземними мовами для онлайн-навчання і спілкування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>
            <a:spLocks noGrp="1"/>
          </p:cNvSpPr>
          <p:nvPr>
            <p:ph type="title"/>
          </p:nvPr>
        </p:nvSpPr>
        <p:spPr>
          <a:xfrm>
            <a:off x="1371600" y="188259"/>
            <a:ext cx="9601200" cy="71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Century Gothic"/>
              <a:buNone/>
            </a:pPr>
            <a:r>
              <a:rPr lang="uk-UA" sz="3200" b="1"/>
              <a:t>Математична компетентність</a:t>
            </a:r>
            <a:endParaRPr sz="3200" b="1"/>
          </a:p>
        </p:txBody>
      </p:sp>
      <p:sp>
        <p:nvSpPr>
          <p:cNvPr id="202" name="Google Shape;202;p7"/>
          <p:cNvSpPr txBox="1">
            <a:spLocks noGrp="1"/>
          </p:cNvSpPr>
          <p:nvPr>
            <p:ph idx="1"/>
          </p:nvPr>
        </p:nvSpPr>
        <p:spPr>
          <a:xfrm>
            <a:off x="220717" y="793376"/>
            <a:ext cx="1177684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Уміння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використовувати математичні методи для розв’язання задач засобами цифрових технологій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створювати математичні моделі об’єктів і процесів для розв’язання задач різних предметних галузей засобами цифрових технологій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проводити дослідження з використанням математичних моделей засобами цифрових технологій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створювати діаграми різних типів засобами цифрових технологій для візуалізації числових даних та їх аналізу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усвідомлення важливості математики як однієї з основ інформаційних технологій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536028" y="0"/>
            <a:ext cx="11364618" cy="80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None/>
            </a:pPr>
            <a:r>
              <a:rPr lang="uk-UA" sz="2800" b="1" dirty="0"/>
              <a:t>Компетентності в галузі природничих наук, техніки і технологій</a:t>
            </a:r>
            <a:endParaRPr sz="2800" b="1" dirty="0"/>
          </a:p>
        </p:txBody>
      </p:sp>
      <p:sp>
        <p:nvSpPr>
          <p:cNvPr id="208" name="Google Shape;208;p8"/>
          <p:cNvSpPr txBox="1">
            <a:spLocks noGrp="1"/>
          </p:cNvSpPr>
          <p:nvPr>
            <p:ph idx="1"/>
          </p:nvPr>
        </p:nvSpPr>
        <p:spPr>
          <a:xfrm>
            <a:off x="173421" y="804041"/>
            <a:ext cx="11871434" cy="5896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uk-UA" b="1" dirty="0"/>
              <a:t>Уміння</a:t>
            </a:r>
            <a:r>
              <a:rPr lang="uk-UA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використовувати наукові методи для розв’язання задач природничо-технічного змісту засобами цифрових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проводити навчальні дослідження та експерименти природничо-технологічного змісту за допомогою цифрових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будувати та використовувати інформаційні моделі об’єктів, явищ і процесів для розв’язання проблем реального та віртуального світу, проводити експерименти і дослідження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використовувати технологічні знаряддя і пристрої, зокрема </a:t>
            </a:r>
            <a:r>
              <a:rPr lang="uk-UA" dirty="0" err="1"/>
              <a:t>робототехнічні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визначати загальні фізичні принципи будови і функціонування інформаційних систем і середовищ, цифрових пристроїв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uk-UA" b="1" dirty="0"/>
              <a:t>Ставлення</a:t>
            </a:r>
            <a:r>
              <a:rPr lang="uk-UA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усвідомлення впливу цифрових технологій на модернізацію інформаційних процесів у науці та техніці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/>
              <a:t>визнання ролі наукових ідей у розвитку інформаційних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🠶"/>
            </a:pPr>
            <a:r>
              <a:rPr lang="uk-UA" dirty="0" err="1"/>
              <a:t>залученість</a:t>
            </a:r>
            <a:r>
              <a:rPr lang="uk-UA" dirty="0"/>
              <a:t> до формування власної наукової культури, культурних цінностей науки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>
            <a:spLocks noGrp="1"/>
          </p:cNvSpPr>
          <p:nvPr>
            <p:ph type="title"/>
          </p:nvPr>
        </p:nvSpPr>
        <p:spPr>
          <a:xfrm>
            <a:off x="1371600" y="107576"/>
            <a:ext cx="9601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uk-UA" sz="3600" b="1"/>
              <a:t>Інноваційність</a:t>
            </a:r>
            <a:endParaRPr sz="3600" b="1"/>
          </a:p>
        </p:txBody>
      </p:sp>
      <p:sp>
        <p:nvSpPr>
          <p:cNvPr id="214" name="Google Shape;214;p9"/>
          <p:cNvSpPr txBox="1">
            <a:spLocks noGrp="1"/>
          </p:cNvSpPr>
          <p:nvPr>
            <p:ph idx="1"/>
          </p:nvPr>
        </p:nvSpPr>
        <p:spPr>
          <a:xfrm>
            <a:off x="220717" y="699247"/>
            <a:ext cx="11585801" cy="593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Уміння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розпізнавати та описувати поширення цифрових інновацій у науці і суспільстві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генерувати та реалізовувати ідеї з використанням цифрових технологій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наводити приклади реалізації інноваційних ідей у різних предметних галузях і життєвих ситуаціях з використанням інформаційно-комунікаційних технологій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uk-UA" sz="2400" b="1" dirty="0"/>
              <a:t>Ставлення</a:t>
            </a:r>
            <a:r>
              <a:rPr lang="uk-UA" sz="2400" dirty="0"/>
              <a:t>: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відкритість новому у сфері інформаційних технологій, готовність до змін, прийняття неочікуваних результатів під час здійснення інформаційних процесів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uk-UA" sz="2400" dirty="0"/>
              <a:t>готовність до інтеграції знань з різних предметних галузей під час створення інформаційних продуктів, навчання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1934</Words>
  <Application>Microsoft Office PowerPoint</Application>
  <PresentationFormat>Широкоэкранный</PresentationFormat>
  <Paragraphs>203</Paragraphs>
  <Slides>26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Century Gothic</vt:lpstr>
      <vt:lpstr>Arial</vt:lpstr>
      <vt:lpstr>Wingdings 3</vt:lpstr>
      <vt:lpstr>Легкий дым</vt:lpstr>
      <vt:lpstr>Державний стандарт базової середньої освіти</vt:lpstr>
      <vt:lpstr>Метою інформатичної освітньої галузі є </vt:lpstr>
      <vt:lpstr>Компетентнісний потенціал – ключові компетентності </vt:lpstr>
      <vt:lpstr>Вільне володіння державною мовою </vt:lpstr>
      <vt:lpstr>Здатність спілкуватися рідною (у разі відмінності від державної) мовою </vt:lpstr>
      <vt:lpstr>Здатність спілкуватися іноземними мовами</vt:lpstr>
      <vt:lpstr>Математична компетентність</vt:lpstr>
      <vt:lpstr>Компетентності в галузі природничих наук, техніки і технологій</vt:lpstr>
      <vt:lpstr>Інноваційність</vt:lpstr>
      <vt:lpstr>Екологічна компетентність</vt:lpstr>
      <vt:lpstr>Інформаційно- комунікаційна компетентність</vt:lpstr>
      <vt:lpstr>Навчання впродовж життя</vt:lpstr>
      <vt:lpstr>Громадянські компетентності </vt:lpstr>
      <vt:lpstr>Соціальні компетентності </vt:lpstr>
      <vt:lpstr>Культурна компетентність</vt:lpstr>
      <vt:lpstr>Підприємливість та фінансова грамотність</vt:lpstr>
      <vt:lpstr>Підприємливість та фінансова грамотність</vt:lpstr>
      <vt:lpstr>Презентация PowerPoint</vt:lpstr>
      <vt:lpstr>Розділи шкільної інформатики в основній школі за новим стандартом</vt:lpstr>
      <vt:lpstr>Вимоги до обов’язкових результатів навчання учнів з інформатичної освітньої галузі зазначені в додатку 14 і передбачають, що учень:</vt:lpstr>
      <vt:lpstr>Загальні результати навчання</vt:lpstr>
      <vt:lpstr>1. Пошук, подання, перетворення, аналіз, узагальнення та систематизація даних, критичне оцінювання інформації для розв’язання життєвих проблем</vt:lpstr>
      <vt:lpstr>2. Створення інформаційних продуктів і програм для ефективного розв’язання задач/проблем, творчого самовираження (індивідуально і у співпраці) за допомогою цифрових пристроїв і без них</vt:lpstr>
      <vt:lpstr>3. Усвідомлене використання інформаційних і комунікаційних технологій та цифрових пристроїв для доступу до інформації, спілкування та співпраці як творця та/або споживача</vt:lpstr>
      <vt:lpstr>4. Усвідомлення результатів використання інформаційних технологій для себе, суспільства, навколишнього середовища і сталого розвитку суспільства, дотримання етичних і правових норм інформаційної взаємодії</vt:lpstr>
      <vt:lpstr>Додаток 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стандарт базової середньої освіти</dc:title>
  <dc:creator>Лілія Палюшок</dc:creator>
  <cp:lastModifiedBy>Лілія Палюшок</cp:lastModifiedBy>
  <cp:revision>6</cp:revision>
  <dcterms:created xsi:type="dcterms:W3CDTF">2021-04-01T12:10:51Z</dcterms:created>
  <dcterms:modified xsi:type="dcterms:W3CDTF">2021-10-05T11:18:38Z</dcterms:modified>
</cp:coreProperties>
</file>