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19" autoAdjust="0"/>
  </p:normalViewPr>
  <p:slideViewPr>
    <p:cSldViewPr>
      <p:cViewPr varScale="1">
        <p:scale>
          <a:sx n="79" d="100"/>
          <a:sy n="79" d="100"/>
        </p:scale>
        <p:origin x="114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7FE4-CD09-4252-93A2-A0D01A9B6E4E}" type="datetimeFigureOut">
              <a:rPr lang="uk-UA" smtClean="0"/>
              <a:t>21.02.2018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935E-8391-484E-990A-7F47D81D8AB7}" type="slidenum">
              <a:rPr lang="uk-UA" smtClean="0"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7FE4-CD09-4252-93A2-A0D01A9B6E4E}" type="datetimeFigureOut">
              <a:rPr lang="uk-UA" smtClean="0"/>
              <a:t>21.02.2018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935E-8391-484E-990A-7F47D81D8AB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7FE4-CD09-4252-93A2-A0D01A9B6E4E}" type="datetimeFigureOut">
              <a:rPr lang="uk-UA" smtClean="0"/>
              <a:t>21.02.2018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935E-8391-484E-990A-7F47D81D8AB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7FE4-CD09-4252-93A2-A0D01A9B6E4E}" type="datetimeFigureOut">
              <a:rPr lang="uk-UA" smtClean="0"/>
              <a:t>21.02.2018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935E-8391-484E-990A-7F47D81D8AB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7FE4-CD09-4252-93A2-A0D01A9B6E4E}" type="datetimeFigureOut">
              <a:rPr lang="uk-UA" smtClean="0"/>
              <a:t>21.02.2018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935E-8391-484E-990A-7F47D81D8AB7}" type="slidenum">
              <a:rPr lang="uk-UA" smtClean="0"/>
              <a:t>‹#›</a:t>
            </a:fld>
            <a:endParaRPr lang="uk-UA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7FE4-CD09-4252-93A2-A0D01A9B6E4E}" type="datetimeFigureOut">
              <a:rPr lang="uk-UA" smtClean="0"/>
              <a:t>21.02.2018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935E-8391-484E-990A-7F47D81D8AB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7FE4-CD09-4252-93A2-A0D01A9B6E4E}" type="datetimeFigureOut">
              <a:rPr lang="uk-UA" smtClean="0"/>
              <a:t>21.02.2018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935E-8391-484E-990A-7F47D81D8AB7}" type="slidenum">
              <a:rPr lang="uk-UA" smtClean="0"/>
              <a:t>‹#›</a:t>
            </a:fld>
            <a:endParaRPr lang="uk-UA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7FE4-CD09-4252-93A2-A0D01A9B6E4E}" type="datetimeFigureOut">
              <a:rPr lang="uk-UA" smtClean="0"/>
              <a:t>21.02.2018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935E-8391-484E-990A-7F47D81D8AB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7FE4-CD09-4252-93A2-A0D01A9B6E4E}" type="datetimeFigureOut">
              <a:rPr lang="uk-UA" smtClean="0"/>
              <a:t>21.02.2018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935E-8391-484E-990A-7F47D81D8AB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7FE4-CD09-4252-93A2-A0D01A9B6E4E}" type="datetimeFigureOut">
              <a:rPr lang="uk-UA" smtClean="0"/>
              <a:t>21.02.2018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935E-8391-484E-990A-7F47D81D8AB7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7FE4-CD09-4252-93A2-A0D01A9B6E4E}" type="datetimeFigureOut">
              <a:rPr lang="uk-UA" smtClean="0"/>
              <a:t>21.02.2018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935E-8391-484E-990A-7F47D81D8AB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A137FE4-CD09-4252-93A2-A0D01A9B6E4E}" type="datetimeFigureOut">
              <a:rPr lang="uk-UA" smtClean="0"/>
              <a:t>21.02.2018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85E935E-8391-484E-990A-7F47D81D8AB7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Система роботи класного керівника </a:t>
            </a:r>
            <a:br>
              <a:rPr lang="uk-UA" dirty="0" smtClean="0"/>
            </a:br>
            <a:r>
              <a:rPr lang="uk-UA" dirty="0" err="1" smtClean="0"/>
              <a:t>Радушинської</a:t>
            </a:r>
            <a:r>
              <a:rPr lang="uk-UA" dirty="0" smtClean="0"/>
              <a:t> </a:t>
            </a:r>
            <a:r>
              <a:rPr lang="uk-UA" dirty="0" err="1" smtClean="0"/>
              <a:t>т.в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ВИХОВАННЯ В УЧНІВ ЦІННІСНОГО СТАВЛЕННЯ ДО ПРИРОДИ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7" y="1"/>
            <a:ext cx="3008353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вчитель\5б Радушинська\20170419_1438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7072"/>
            <a:ext cx="3213648" cy="22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26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" y="82890"/>
            <a:ext cx="2760076" cy="364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1\Desktop\еко фото\20180202_1254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064" y="-339476"/>
            <a:ext cx="2901801" cy="420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1\Desktop\еко фото\20180202_123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3250"/>
            <a:ext cx="3422337" cy="326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1\Desktop\еко фото\20180202_1230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865" y="3353662"/>
            <a:ext cx="3365763" cy="353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1\Desktop\еко фото\20180202_1258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572412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12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548680"/>
            <a:ext cx="6390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Добираючи методику роботи, слід орієнтуватися на індивідуальні та вікові особливості сприймання учнями природи, які визначаються рівнем розвитку сенсорних процесів, почуттєво-емоційної сфери, інтелекту. Ставлення вихованців до природи має специфічні вікові особливості. </a:t>
            </a:r>
            <a:endParaRPr lang="uk-UA" dirty="0"/>
          </a:p>
        </p:txBody>
      </p:sp>
      <p:pic>
        <p:nvPicPr>
          <p:cNvPr id="10242" name="Picture 2" descr="C:\Users\1\Desktop\еко фото\20180208_084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3569296" cy="415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\Desktop\еко фото\20180208_084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3463734" cy="394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7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76672"/>
            <a:ext cx="6462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Процес виховання дбайливого ставлення до природи в учнів основної і старшої школи спрямований на розвиток і поглиблення системи наукових знань про взаємозв'язок і взаємодію суспільства та природи, розуміння багатогранної цінності природи для суспільства взагалі і кожної людини зокрема; вироблення активної природоохоронної позиції, розвиток потреби у спілкуванні з природою та її пізнання, прагнення до активної практичної діяльності, удосконалення умінь з вивчення, оцінки, покращення стану навколишнього середовища.</a:t>
            </a:r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3874230" cy="28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259" y="3933056"/>
            <a:ext cx="3939166" cy="267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35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8" y="-13487"/>
            <a:ext cx="4509792" cy="338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58" y="0"/>
            <a:ext cx="4530742" cy="338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54" y="3324243"/>
            <a:ext cx="4638246" cy="344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2343"/>
            <a:ext cx="4587758" cy="338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80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65885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Система </a:t>
            </a:r>
            <a:r>
              <a:rPr lang="ru-RU" dirty="0" err="1" smtClean="0"/>
              <a:t>цінностей</a:t>
            </a:r>
            <a:r>
              <a:rPr lang="ru-RU" dirty="0" smtClean="0"/>
              <a:t> і </a:t>
            </a:r>
            <a:r>
              <a:rPr lang="ru-RU" dirty="0" err="1" smtClean="0"/>
              <a:t>якостей</a:t>
            </a:r>
            <a:r>
              <a:rPr lang="ru-RU" dirty="0" smtClean="0"/>
              <a:t> </a:t>
            </a:r>
            <a:r>
              <a:rPr lang="ru-RU" dirty="0" err="1" smtClean="0"/>
              <a:t>особистості</a:t>
            </a:r>
            <a:r>
              <a:rPr lang="ru-RU" dirty="0" smtClean="0"/>
              <a:t> </a:t>
            </a:r>
            <a:r>
              <a:rPr lang="ru-RU" dirty="0" err="1" smtClean="0"/>
              <a:t>розвивається</a:t>
            </a:r>
            <a:r>
              <a:rPr lang="ru-RU" dirty="0" smtClean="0"/>
              <a:t> і </a:t>
            </a:r>
            <a:r>
              <a:rPr lang="ru-RU" dirty="0" err="1" smtClean="0"/>
              <a:t>виявляється</a:t>
            </a:r>
            <a:r>
              <a:rPr lang="ru-RU" dirty="0" smtClean="0"/>
              <a:t> через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власні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. </a:t>
            </a:r>
            <a:r>
              <a:rPr lang="ru-RU" dirty="0" err="1" smtClean="0"/>
              <a:t>Частиною</a:t>
            </a:r>
            <a:r>
              <a:rPr lang="ru-RU" dirty="0" smtClean="0"/>
              <a:t> </a:t>
            </a:r>
            <a:r>
              <a:rPr lang="ru-RU" dirty="0" err="1" smtClean="0"/>
              <a:t>цінностей</a:t>
            </a:r>
            <a:r>
              <a:rPr lang="ru-RU" dirty="0" smtClean="0"/>
              <a:t> є – </a:t>
            </a:r>
            <a:r>
              <a:rPr lang="ru-RU" dirty="0" err="1" smtClean="0"/>
              <a:t>ціннісне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до </a:t>
            </a:r>
            <a:r>
              <a:rPr lang="ru-RU" dirty="0" err="1" smtClean="0"/>
              <a:t>природи</a:t>
            </a:r>
            <a:r>
              <a:rPr lang="ru-RU" dirty="0" smtClean="0"/>
              <a:t>. </a:t>
            </a:r>
            <a:r>
              <a:rPr lang="ru-RU" dirty="0" err="1" smtClean="0"/>
              <a:t>Воно</a:t>
            </a:r>
            <a:r>
              <a:rPr lang="ru-RU" dirty="0" smtClean="0"/>
              <a:t>  </a:t>
            </a:r>
            <a:r>
              <a:rPr lang="ru-RU" dirty="0" err="1" smtClean="0"/>
              <a:t>формується</a:t>
            </a:r>
            <a:r>
              <a:rPr lang="ru-RU" dirty="0" smtClean="0"/>
              <a:t> у </a:t>
            </a:r>
            <a:r>
              <a:rPr lang="ru-RU" dirty="0" err="1" smtClean="0"/>
              <a:t>процесі</a:t>
            </a:r>
            <a:r>
              <a:rPr lang="ru-RU" dirty="0" smtClean="0"/>
              <a:t> </a:t>
            </a:r>
            <a:r>
              <a:rPr lang="ru-RU" dirty="0" err="1" smtClean="0"/>
              <a:t>екологічного</a:t>
            </a:r>
            <a:r>
              <a:rPr lang="ru-RU" dirty="0" smtClean="0"/>
              <a:t> </a:t>
            </a:r>
            <a:r>
              <a:rPr lang="ru-RU" dirty="0" err="1" smtClean="0"/>
              <a:t>виховання</a:t>
            </a:r>
            <a:r>
              <a:rPr lang="ru-RU" dirty="0" smtClean="0"/>
              <a:t> і </a:t>
            </a:r>
            <a:r>
              <a:rPr lang="ru-RU" dirty="0" err="1" smtClean="0"/>
              <a:t>виявляється</a:t>
            </a:r>
            <a:r>
              <a:rPr lang="ru-RU" dirty="0" smtClean="0"/>
              <a:t> у таких </a:t>
            </a:r>
            <a:r>
              <a:rPr lang="ru-RU" dirty="0" err="1" smtClean="0"/>
              <a:t>ознаках</a:t>
            </a:r>
            <a:r>
              <a:rPr lang="ru-RU" dirty="0" smtClean="0"/>
              <a:t>: </a:t>
            </a:r>
          </a:p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7176" y="1556792"/>
            <a:ext cx="6680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•	усвідомленні функцій природи в житті людини та її самоцінності;</a:t>
            </a:r>
          </a:p>
          <a:p>
            <a:r>
              <a:rPr lang="uk-UA" dirty="0" smtClean="0"/>
              <a:t>•	почутті особистої причетності до збереження природних багатств, відповідальності за них;</a:t>
            </a:r>
          </a:p>
          <a:p>
            <a:r>
              <a:rPr lang="uk-UA" dirty="0" smtClean="0"/>
              <a:t>•	 здатності особистості гармонійно співіснувати з природою;</a:t>
            </a:r>
            <a:endParaRPr lang="uk-U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99" y="2996952"/>
            <a:ext cx="3478501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632" y="3311118"/>
            <a:ext cx="2798394" cy="348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37442"/>
            <a:ext cx="2283663" cy="2451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" y="3573016"/>
            <a:ext cx="2631738" cy="322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7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340768"/>
            <a:ext cx="6678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•	</a:t>
            </a:r>
            <a:r>
              <a:rPr lang="ru-RU" dirty="0" err="1" smtClean="0"/>
              <a:t>поводитися</a:t>
            </a:r>
            <a:r>
              <a:rPr lang="ru-RU" dirty="0" smtClean="0"/>
              <a:t> компетентно, </a:t>
            </a:r>
            <a:r>
              <a:rPr lang="ru-RU" dirty="0" err="1" smtClean="0"/>
              <a:t>екологічно</a:t>
            </a:r>
            <a:r>
              <a:rPr lang="ru-RU" dirty="0" smtClean="0"/>
              <a:t> </a:t>
            </a:r>
            <a:r>
              <a:rPr lang="ru-RU" dirty="0" err="1" smtClean="0"/>
              <a:t>безпечно</a:t>
            </a:r>
            <a:r>
              <a:rPr lang="ru-RU" dirty="0" smtClean="0"/>
              <a:t>;</a:t>
            </a:r>
          </a:p>
          <a:p>
            <a:r>
              <a:rPr lang="ru-RU" dirty="0" smtClean="0"/>
              <a:t>•	 </a:t>
            </a:r>
            <a:r>
              <a:rPr lang="ru-RU" dirty="0" err="1" smtClean="0"/>
              <a:t>критичній</a:t>
            </a:r>
            <a:r>
              <a:rPr lang="ru-RU" dirty="0" smtClean="0"/>
              <a:t> </a:t>
            </a:r>
            <a:r>
              <a:rPr lang="ru-RU" dirty="0" err="1" smtClean="0"/>
              <a:t>оцінці</a:t>
            </a:r>
            <a:r>
              <a:rPr lang="ru-RU" dirty="0" smtClean="0"/>
              <a:t> </a:t>
            </a:r>
            <a:r>
              <a:rPr lang="ru-RU" dirty="0" err="1" smtClean="0"/>
              <a:t>споживацько-утилітарного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до </a:t>
            </a:r>
            <a:r>
              <a:rPr lang="ru-RU" dirty="0" err="1" smtClean="0"/>
              <a:t>природи</a:t>
            </a:r>
            <a:r>
              <a:rPr lang="ru-RU" dirty="0" smtClean="0"/>
              <a:t>, яке </a:t>
            </a:r>
            <a:r>
              <a:rPr lang="ru-RU" dirty="0" err="1" smtClean="0"/>
              <a:t>призводить</a:t>
            </a:r>
            <a:r>
              <a:rPr lang="ru-RU" dirty="0" smtClean="0"/>
              <a:t> до </a:t>
            </a:r>
            <a:r>
              <a:rPr lang="ru-RU" dirty="0" err="1" smtClean="0"/>
              <a:t>порушення</a:t>
            </a:r>
            <a:r>
              <a:rPr lang="ru-RU" dirty="0" smtClean="0"/>
              <a:t> </a:t>
            </a:r>
            <a:r>
              <a:rPr lang="ru-RU" dirty="0" err="1" smtClean="0"/>
              <a:t>природної</a:t>
            </a:r>
            <a:r>
              <a:rPr lang="ru-RU" dirty="0" smtClean="0"/>
              <a:t> </a:t>
            </a:r>
            <a:r>
              <a:rPr lang="ru-RU" dirty="0" err="1" smtClean="0"/>
              <a:t>рівноваги</a:t>
            </a:r>
            <a:r>
              <a:rPr lang="ru-RU" dirty="0" smtClean="0"/>
              <a:t>, </a:t>
            </a:r>
            <a:r>
              <a:rPr lang="ru-RU" dirty="0" err="1" smtClean="0"/>
              <a:t>появи</a:t>
            </a:r>
            <a:r>
              <a:rPr lang="ru-RU" dirty="0" smtClean="0"/>
              <a:t> </a:t>
            </a:r>
            <a:r>
              <a:rPr lang="ru-RU" dirty="0" err="1" smtClean="0"/>
              <a:t>екологічної</a:t>
            </a:r>
            <a:r>
              <a:rPr lang="ru-RU" dirty="0" smtClean="0"/>
              <a:t> </a:t>
            </a:r>
            <a:r>
              <a:rPr lang="ru-RU" dirty="0" err="1" smtClean="0"/>
              <a:t>кризи</a:t>
            </a:r>
            <a:r>
              <a:rPr lang="ru-RU" dirty="0" smtClean="0"/>
              <a:t>; </a:t>
            </a:r>
          </a:p>
          <a:p>
            <a:r>
              <a:rPr lang="ru-RU" dirty="0" smtClean="0"/>
              <a:t>•	</a:t>
            </a:r>
            <a:r>
              <a:rPr lang="ru-RU" dirty="0" err="1" smtClean="0"/>
              <a:t>вмінні</a:t>
            </a:r>
            <a:r>
              <a:rPr lang="ru-RU" dirty="0" smtClean="0"/>
              <a:t> </a:t>
            </a:r>
            <a:r>
              <a:rPr lang="ru-RU" dirty="0" err="1" smtClean="0"/>
              <a:t>протистояти</a:t>
            </a:r>
            <a:r>
              <a:rPr lang="ru-RU" dirty="0" smtClean="0"/>
              <a:t> </a:t>
            </a:r>
            <a:r>
              <a:rPr lang="ru-RU" dirty="0" err="1" smtClean="0"/>
              <a:t>проявам</a:t>
            </a:r>
            <a:r>
              <a:rPr lang="ru-RU" dirty="0" smtClean="0"/>
              <a:t> такого </a:t>
            </a:r>
            <a:r>
              <a:rPr lang="ru-RU" dirty="0" err="1" smtClean="0"/>
              <a:t>ставлення</a:t>
            </a:r>
            <a:r>
              <a:rPr lang="ru-RU" dirty="0" smtClean="0"/>
              <a:t> </a:t>
            </a:r>
            <a:r>
              <a:rPr lang="ru-RU" dirty="0" err="1" smtClean="0"/>
              <a:t>доступними</a:t>
            </a:r>
            <a:r>
              <a:rPr lang="ru-RU" dirty="0" smtClean="0"/>
              <a:t> способами; </a:t>
            </a:r>
          </a:p>
          <a:p>
            <a:r>
              <a:rPr lang="ru-RU" dirty="0" smtClean="0"/>
              <a:t>•	</a:t>
            </a:r>
            <a:r>
              <a:rPr lang="ru-RU" dirty="0" err="1" smtClean="0"/>
              <a:t>активній</a:t>
            </a:r>
            <a:r>
              <a:rPr lang="ru-RU" dirty="0" smtClean="0"/>
              <a:t> </a:t>
            </a:r>
            <a:r>
              <a:rPr lang="ru-RU" dirty="0" err="1" smtClean="0"/>
              <a:t>участі</a:t>
            </a:r>
            <a:r>
              <a:rPr lang="ru-RU" dirty="0" smtClean="0"/>
              <a:t> у </a:t>
            </a:r>
            <a:r>
              <a:rPr lang="ru-RU" dirty="0" err="1" smtClean="0"/>
              <a:t>практичних</a:t>
            </a:r>
            <a:r>
              <a:rPr lang="ru-RU" dirty="0" smtClean="0"/>
              <a:t> </a:t>
            </a:r>
            <a:r>
              <a:rPr lang="ru-RU" dirty="0" err="1" smtClean="0"/>
              <a:t>природоохоронних</a:t>
            </a:r>
            <a:r>
              <a:rPr lang="ru-RU" dirty="0" smtClean="0"/>
              <a:t> заходах: </a:t>
            </a:r>
            <a:r>
              <a:rPr lang="ru-RU" dirty="0" err="1" smtClean="0"/>
              <a:t>здійсненні</a:t>
            </a:r>
            <a:r>
              <a:rPr lang="ru-RU" dirty="0" smtClean="0"/>
              <a:t> </a:t>
            </a:r>
            <a:r>
              <a:rPr lang="ru-RU" dirty="0" err="1" smtClean="0"/>
              <a:t>природоохоронної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з </a:t>
            </a:r>
            <a:r>
              <a:rPr lang="ru-RU" dirty="0" err="1" smtClean="0"/>
              <a:t>власної</a:t>
            </a:r>
            <a:r>
              <a:rPr lang="ru-RU" dirty="0" smtClean="0"/>
              <a:t> </a:t>
            </a:r>
            <a:r>
              <a:rPr lang="ru-RU" dirty="0" err="1" smtClean="0"/>
              <a:t>ініціативи</a:t>
            </a:r>
            <a:r>
              <a:rPr lang="ru-RU" dirty="0" smtClean="0"/>
              <a:t>; </a:t>
            </a:r>
          </a:p>
          <a:p>
            <a:r>
              <a:rPr lang="ru-RU" dirty="0" smtClean="0"/>
              <a:t>•	посильному </a:t>
            </a:r>
            <a:r>
              <a:rPr lang="ru-RU" dirty="0" err="1" smtClean="0"/>
              <a:t>екологічному</a:t>
            </a:r>
            <a:r>
              <a:rPr lang="ru-RU" dirty="0" smtClean="0"/>
              <a:t> </a:t>
            </a:r>
            <a:r>
              <a:rPr lang="ru-RU" dirty="0" err="1" smtClean="0"/>
              <a:t>просвітництві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40"/>
            <a:ext cx="2664296" cy="162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319" y="5067508"/>
            <a:ext cx="2202169" cy="164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33" y="5067509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88166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62323"/>
            <a:ext cx="2016223" cy="150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83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97346"/>
            <a:ext cx="6750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Мета екологічного виховання досягається в міру вирішення в єдності наступних задач: </a:t>
            </a:r>
          </a:p>
          <a:p>
            <a:r>
              <a:rPr lang="uk-UA" dirty="0" smtClean="0"/>
              <a:t>	освітніх – формування системи знань про екологічні проблеми сучасності і шляхи їхнього дозволу; </a:t>
            </a:r>
          </a:p>
          <a:p>
            <a:r>
              <a:rPr lang="uk-UA" dirty="0" smtClean="0"/>
              <a:t>	виховних – формування мотивів, потреб і звичок екологічно доцільного поводження і діяльності, здорового способу життя;</a:t>
            </a:r>
          </a:p>
          <a:p>
            <a:r>
              <a:rPr lang="uk-UA" dirty="0" smtClean="0"/>
              <a:t>	розвивальних:</a:t>
            </a:r>
          </a:p>
          <a:p>
            <a:r>
              <a:rPr lang="uk-UA" dirty="0" smtClean="0"/>
              <a:t>	розвиток системи інтелектуальних і практичних умінь по вивченню, оцінці стану і поліпшенню навколишнього середовища своєї місцевості; </a:t>
            </a:r>
          </a:p>
          <a:p>
            <a:r>
              <a:rPr lang="uk-UA" dirty="0" smtClean="0"/>
              <a:t>	розвиток прагнення до активної діяльності по охороні навколишнього середовища: інтелектуального (здатності до аналізу екологічних ситуацій), емоційного (відношення до природи як до універсальної цінності), морального (волі і наполегливості, відповідальності). </a:t>
            </a:r>
            <a:endParaRPr lang="uk-UA" dirty="0"/>
          </a:p>
        </p:txBody>
      </p:sp>
      <p:pic>
        <p:nvPicPr>
          <p:cNvPr id="15362" name="Picture 2" descr="C:\Users\1\Desktop\еко фото\20180208_083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84984"/>
            <a:ext cx="2771800" cy="33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763" y="0"/>
            <a:ext cx="2397191" cy="272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C:\Users\1\Desktop\еко фото\20180208_084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12709"/>
            <a:ext cx="4741615" cy="193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84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764703"/>
            <a:ext cx="6462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Впливають на формування особистості маленької людини і такі фактори суспільства, як преса, радіо, телебачення, відео, клуби, бібліотеки, театри, музеї, центри дозвілля, різні види і форми реклами, зовнішнє оформлення вулиць та міст тощо.                                                      Обов'язково пригадаймо й безпосереднє </a:t>
            </a:r>
            <a:r>
              <a:rPr lang="uk-UA" dirty="0" err="1" smtClean="0"/>
              <a:t>середови¬ще</a:t>
            </a:r>
            <a:r>
              <a:rPr lang="uk-UA" dirty="0" smtClean="0"/>
              <a:t> проживання кожної дитини - “мікросередовище”: домівка, родина, вулиця, найближче побутове оточення, друзі, тобто ті фактори, які впливають на формування   особистості.</a:t>
            </a:r>
            <a:endParaRPr lang="uk-UA" dirty="0"/>
          </a:p>
        </p:txBody>
      </p:sp>
      <p:pic>
        <p:nvPicPr>
          <p:cNvPr id="16386" name="Picture 2" descr="C:\Users\1\Desktop\еко фото\20180208_084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98" y="3401440"/>
            <a:ext cx="4419207" cy="331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41" y="3429000"/>
            <a:ext cx="3837717" cy="325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30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6632"/>
            <a:ext cx="2987823" cy="259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52918"/>
            <a:ext cx="2773465" cy="350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3" y="-6881"/>
            <a:ext cx="3851920" cy="271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792547"/>
            <a:ext cx="1564505" cy="373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674" y="-171857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92546"/>
            <a:ext cx="2627784" cy="380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87" y="2802034"/>
            <a:ext cx="1899116" cy="365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2"/>
            <a:ext cx="3275409" cy="357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7" y="3192463"/>
            <a:ext cx="5003602" cy="3515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4463"/>
            <a:ext cx="2664296" cy="323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7082"/>
            <a:ext cx="2915816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099" y="3175083"/>
            <a:ext cx="3600400" cy="353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1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" y="11737"/>
            <a:ext cx="3038475" cy="275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0"/>
            <a:ext cx="6056997" cy="272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98" y="2721143"/>
            <a:ext cx="6076950" cy="408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C:\вчитель\5б Радушинська\20170419_142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58" y="2768393"/>
            <a:ext cx="3461742" cy="4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7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20688"/>
            <a:ext cx="8892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Прищеплення любові до природи, високоморального ставлення до її багатств – це проблема не лише естетичного та етичного збагачення особистості, а й формування патріотизму. </a:t>
            </a:r>
          </a:p>
          <a:p>
            <a:r>
              <a:rPr lang="uk-UA" dirty="0" smtClean="0"/>
              <a:t>Успішне здійснення екологічної освіти і виховання учнів великою мірою залежить від дотримання ряду педагогічних умов. </a:t>
            </a:r>
          </a:p>
          <a:p>
            <a:r>
              <a:rPr lang="uk-UA" dirty="0" smtClean="0"/>
              <a:t>Так, одні науковці вважають, що головною умовою ефективного формування  екологічної культури є вміле поєднання навчального матеріалу відповідного змісту із практичною діяльністю школярів у природному середовищі. </a:t>
            </a:r>
          </a:p>
          <a:p>
            <a:r>
              <a:rPr lang="uk-UA" dirty="0" smtClean="0"/>
              <a:t>Інші наголошують на необхідності систематичного підходу до екологічного навчання та виховання, які передбачають поєднання знань – переконань – готовності до діяльності – безпосередньої діяльності у природі. Учень оволодіває певною сумою екологічних знань, засвоює відповідні норми поведінки та ціннісні орієнтації, набуває практичних умінь та навичок щодо охорони природного середовища у процесі навчання, гри, </a:t>
            </a:r>
            <a:r>
              <a:rPr lang="uk-UA" dirty="0" err="1" smtClean="0"/>
              <a:t>суспільно-</a:t>
            </a:r>
            <a:r>
              <a:rPr lang="uk-UA" dirty="0" smtClean="0"/>
              <a:t> корисної праці. </a:t>
            </a:r>
            <a:endParaRPr lang="uk-UA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653136"/>
            <a:ext cx="3174924" cy="204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67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620688"/>
            <a:ext cx="8424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Слід</a:t>
            </a:r>
            <a:r>
              <a:rPr lang="ru-RU" dirty="0" smtClean="0"/>
              <a:t> </a:t>
            </a:r>
            <a:r>
              <a:rPr lang="ru-RU" dirty="0" err="1" smtClean="0"/>
              <a:t>звернути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увагу</a:t>
            </a:r>
            <a:r>
              <a:rPr lang="ru-RU" dirty="0" smtClean="0"/>
              <a:t> на слова педагога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Шалви</a:t>
            </a:r>
            <a:r>
              <a:rPr lang="ru-RU" dirty="0" smtClean="0"/>
              <a:t> </a:t>
            </a:r>
            <a:r>
              <a:rPr lang="ru-RU" dirty="0" err="1" smtClean="0"/>
              <a:t>Олександровича</a:t>
            </a:r>
            <a:r>
              <a:rPr lang="ru-RU" dirty="0" smtClean="0"/>
              <a:t> </a:t>
            </a:r>
            <a:r>
              <a:rPr lang="ru-RU" dirty="0" err="1" smtClean="0"/>
              <a:t>Амонашвілі</a:t>
            </a:r>
            <a:r>
              <a:rPr lang="ru-RU" dirty="0" smtClean="0"/>
              <a:t>: </a:t>
            </a:r>
          </a:p>
          <a:p>
            <a:r>
              <a:rPr lang="ru-RU" dirty="0" smtClean="0"/>
              <a:t>«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цінності</a:t>
            </a:r>
            <a:r>
              <a:rPr lang="ru-RU" dirty="0" smtClean="0"/>
              <a:t>, </a:t>
            </a:r>
            <a:r>
              <a:rPr lang="ru-RU" dirty="0" err="1" smtClean="0"/>
              <a:t>знання</a:t>
            </a:r>
            <a:r>
              <a:rPr lang="ru-RU" dirty="0" smtClean="0"/>
              <a:t>, морально-</a:t>
            </a:r>
            <a:r>
              <a:rPr lang="ru-RU" dirty="0" err="1" smtClean="0"/>
              <a:t>етичні</a:t>
            </a:r>
            <a:r>
              <a:rPr lang="ru-RU" dirty="0" smtClean="0"/>
              <a:t> </a:t>
            </a:r>
            <a:r>
              <a:rPr lang="ru-RU" dirty="0" err="1" smtClean="0"/>
              <a:t>норми</a:t>
            </a:r>
            <a:r>
              <a:rPr lang="ru-RU" dirty="0" smtClean="0"/>
              <a:t> не </a:t>
            </a:r>
            <a:r>
              <a:rPr lang="ru-RU" dirty="0" err="1" smtClean="0"/>
              <a:t>доходять</a:t>
            </a:r>
            <a:r>
              <a:rPr lang="ru-RU" dirty="0" smtClean="0"/>
              <a:t> до </a:t>
            </a:r>
            <a:r>
              <a:rPr lang="ru-RU" dirty="0" err="1" smtClean="0"/>
              <a:t>дітей</a:t>
            </a:r>
            <a:r>
              <a:rPr lang="ru-RU" dirty="0" smtClean="0"/>
              <a:t> у </a:t>
            </a:r>
            <a:r>
              <a:rPr lang="ru-RU" dirty="0" err="1" smtClean="0"/>
              <a:t>стерилізованому</a:t>
            </a:r>
            <a:r>
              <a:rPr lang="ru-RU" dirty="0" smtClean="0"/>
              <a:t> </a:t>
            </a:r>
            <a:r>
              <a:rPr lang="ru-RU" dirty="0" err="1" smtClean="0"/>
              <a:t>вигляді</a:t>
            </a:r>
            <a:r>
              <a:rPr lang="ru-RU" dirty="0" smtClean="0"/>
              <a:t>, а </a:t>
            </a:r>
            <a:r>
              <a:rPr lang="ru-RU" dirty="0" err="1" smtClean="0"/>
              <a:t>несуть</a:t>
            </a:r>
            <a:r>
              <a:rPr lang="ru-RU" dirty="0" smtClean="0"/>
              <a:t> у </a:t>
            </a:r>
            <a:r>
              <a:rPr lang="ru-RU" dirty="0" err="1" smtClean="0"/>
              <a:t>собі</a:t>
            </a:r>
            <a:r>
              <a:rPr lang="ru-RU" dirty="0" smtClean="0"/>
              <a:t> </a:t>
            </a:r>
            <a:r>
              <a:rPr lang="ru-RU" dirty="0" err="1" smtClean="0"/>
              <a:t>особистісні</a:t>
            </a:r>
            <a:r>
              <a:rPr lang="ru-RU" dirty="0" smtClean="0"/>
              <a:t> </a:t>
            </a:r>
            <a:r>
              <a:rPr lang="ru-RU" dirty="0" err="1" smtClean="0"/>
              <a:t>риси</a:t>
            </a:r>
            <a:r>
              <a:rPr lang="ru-RU" dirty="0" smtClean="0"/>
              <a:t> </a:t>
            </a:r>
            <a:r>
              <a:rPr lang="ru-RU" dirty="0" err="1" smtClean="0"/>
              <a:t>вчителя</a:t>
            </a:r>
            <a:r>
              <a:rPr lang="ru-RU" dirty="0" smtClean="0"/>
              <a:t>,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оцінки</a:t>
            </a:r>
            <a:r>
              <a:rPr lang="ru-RU" dirty="0" smtClean="0"/>
              <a:t>, </a:t>
            </a:r>
            <a:r>
              <a:rPr lang="ru-RU" dirty="0" err="1" smtClean="0"/>
              <a:t>ставлення</a:t>
            </a:r>
            <a:r>
              <a:rPr lang="ru-RU" dirty="0" smtClean="0"/>
              <a:t>,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світогляд</a:t>
            </a:r>
            <a:r>
              <a:rPr lang="ru-RU" dirty="0" smtClean="0"/>
              <a:t>. Для </a:t>
            </a:r>
            <a:r>
              <a:rPr lang="ru-RU" dirty="0" err="1" smtClean="0"/>
              <a:t>дитини</a:t>
            </a:r>
            <a:r>
              <a:rPr lang="ru-RU" dirty="0" smtClean="0"/>
              <a:t> </a:t>
            </a:r>
            <a:r>
              <a:rPr lang="ru-RU" dirty="0" err="1" smtClean="0"/>
              <a:t>знання</a:t>
            </a:r>
            <a:r>
              <a:rPr lang="ru-RU" dirty="0" smtClean="0"/>
              <a:t> не </a:t>
            </a:r>
            <a:r>
              <a:rPr lang="ru-RU" dirty="0" err="1" smtClean="0"/>
              <a:t>існують</a:t>
            </a:r>
            <a:r>
              <a:rPr lang="ru-RU" dirty="0" smtClean="0"/>
              <a:t> без учителя, і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дитина</a:t>
            </a:r>
            <a:r>
              <a:rPr lang="ru-RU" dirty="0" smtClean="0"/>
              <a:t> полюбить </a:t>
            </a:r>
            <a:r>
              <a:rPr lang="ru-RU" dirty="0" err="1" smtClean="0"/>
              <a:t>свого</a:t>
            </a:r>
            <a:r>
              <a:rPr lang="ru-RU" dirty="0" smtClean="0"/>
              <a:t> </a:t>
            </a:r>
            <a:r>
              <a:rPr lang="ru-RU" dirty="0" err="1" smtClean="0"/>
              <a:t>вчителя</a:t>
            </a:r>
            <a:r>
              <a:rPr lang="ru-RU" dirty="0" smtClean="0"/>
              <a:t>, то значить, </a:t>
            </a:r>
            <a:r>
              <a:rPr lang="ru-RU" dirty="0" err="1" smtClean="0"/>
              <a:t>потягнеться</a:t>
            </a:r>
            <a:r>
              <a:rPr lang="ru-RU" dirty="0" smtClean="0"/>
              <a:t> і до </a:t>
            </a:r>
            <a:r>
              <a:rPr lang="ru-RU" dirty="0" err="1" smtClean="0"/>
              <a:t>знань</a:t>
            </a:r>
            <a:r>
              <a:rPr lang="ru-RU" dirty="0" smtClean="0"/>
              <a:t>.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недолюблює</a:t>
            </a:r>
            <a:r>
              <a:rPr lang="ru-RU" dirty="0" smtClean="0"/>
              <a:t> </a:t>
            </a:r>
            <a:r>
              <a:rPr lang="ru-RU" dirty="0" err="1" smtClean="0"/>
              <a:t>вчителя</a:t>
            </a:r>
            <a:r>
              <a:rPr lang="ru-RU" dirty="0" smtClean="0"/>
              <a:t>, </a:t>
            </a:r>
            <a:r>
              <a:rPr lang="ru-RU" dirty="0" err="1" smtClean="0"/>
              <a:t>боїться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, не </a:t>
            </a:r>
            <a:r>
              <a:rPr lang="ru-RU" dirty="0" err="1" smtClean="0"/>
              <a:t>бачить</a:t>
            </a:r>
            <a:r>
              <a:rPr lang="ru-RU" dirty="0" smtClean="0"/>
              <a:t> у </a:t>
            </a:r>
            <a:r>
              <a:rPr lang="ru-RU" dirty="0" err="1" smtClean="0"/>
              <a:t>ньому</a:t>
            </a:r>
            <a:r>
              <a:rPr lang="ru-RU" dirty="0" smtClean="0"/>
              <a:t> друга, то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втрачає</a:t>
            </a:r>
            <a:r>
              <a:rPr lang="ru-RU" dirty="0" smtClean="0"/>
              <a:t> для </a:t>
            </a:r>
            <a:r>
              <a:rPr lang="ru-RU" dirty="0" err="1" smtClean="0"/>
              <a:t>нього</a:t>
            </a:r>
            <a:r>
              <a:rPr lang="ru-RU" dirty="0" smtClean="0"/>
              <a:t> </a:t>
            </a:r>
            <a:r>
              <a:rPr lang="ru-RU" dirty="0" err="1" smtClean="0"/>
              <a:t>всяку</a:t>
            </a:r>
            <a:r>
              <a:rPr lang="ru-RU" dirty="0" smtClean="0"/>
              <a:t> </a:t>
            </a:r>
            <a:r>
              <a:rPr lang="ru-RU" dirty="0" err="1" smtClean="0"/>
              <a:t>цінність</a:t>
            </a:r>
            <a:r>
              <a:rPr lang="ru-RU" dirty="0" smtClean="0"/>
              <a:t>. </a:t>
            </a:r>
            <a:r>
              <a:rPr lang="ru-RU" dirty="0" err="1" smtClean="0"/>
              <a:t>Завоювати</a:t>
            </a:r>
            <a:r>
              <a:rPr lang="ru-RU" dirty="0" smtClean="0"/>
              <a:t> </a:t>
            </a:r>
            <a:r>
              <a:rPr lang="ru-RU" dirty="0" err="1" smtClean="0"/>
              <a:t>любов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- </a:t>
            </a:r>
            <a:r>
              <a:rPr lang="ru-RU" dirty="0" err="1" smtClean="0"/>
              <a:t>пекуча</a:t>
            </a:r>
            <a:r>
              <a:rPr lang="ru-RU" dirty="0" smtClean="0"/>
              <a:t> </a:t>
            </a:r>
            <a:r>
              <a:rPr lang="ru-RU" dirty="0" err="1" smtClean="0"/>
              <a:t>турбота</a:t>
            </a:r>
            <a:r>
              <a:rPr lang="ru-RU" dirty="0" smtClean="0"/>
              <a:t> </a:t>
            </a:r>
            <a:r>
              <a:rPr lang="ru-RU" dirty="0" err="1" smtClean="0"/>
              <a:t>першого</a:t>
            </a:r>
            <a:r>
              <a:rPr lang="ru-RU" dirty="0" smtClean="0"/>
              <a:t> (і всякого </a:t>
            </a:r>
            <a:r>
              <a:rPr lang="ru-RU" dirty="0" err="1" smtClean="0"/>
              <a:t>наступного</a:t>
            </a:r>
            <a:r>
              <a:rPr lang="ru-RU" dirty="0" smtClean="0"/>
              <a:t>) </a:t>
            </a:r>
            <a:r>
              <a:rPr lang="ru-RU" dirty="0" err="1" smtClean="0"/>
              <a:t>вчителя</a:t>
            </a:r>
            <a:r>
              <a:rPr lang="ru-RU" dirty="0" smtClean="0"/>
              <a:t>, тому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через </a:t>
            </a:r>
            <a:r>
              <a:rPr lang="ru-RU" dirty="0" err="1" smtClean="0"/>
              <a:t>любов</a:t>
            </a:r>
            <a:r>
              <a:rPr lang="ru-RU" dirty="0" smtClean="0"/>
              <a:t> до </a:t>
            </a:r>
            <a:r>
              <a:rPr lang="ru-RU" dirty="0" err="1" smtClean="0"/>
              <a:t>свого</a:t>
            </a:r>
            <a:r>
              <a:rPr lang="ru-RU" dirty="0" smtClean="0"/>
              <a:t> </a:t>
            </a:r>
            <a:r>
              <a:rPr lang="ru-RU" dirty="0" err="1" smtClean="0"/>
              <a:t>вчителя</a:t>
            </a:r>
            <a:r>
              <a:rPr lang="ru-RU" dirty="0" smtClean="0"/>
              <a:t> </a:t>
            </a:r>
            <a:r>
              <a:rPr lang="ru-RU" dirty="0" err="1" smtClean="0"/>
              <a:t>дитина</a:t>
            </a:r>
            <a:r>
              <a:rPr lang="ru-RU" dirty="0" smtClean="0"/>
              <a:t> входить у </a:t>
            </a:r>
            <a:r>
              <a:rPr lang="ru-RU" dirty="0" err="1" smtClean="0"/>
              <a:t>світ</a:t>
            </a:r>
            <a:r>
              <a:rPr lang="ru-RU" dirty="0" smtClean="0"/>
              <a:t> </a:t>
            </a:r>
            <a:r>
              <a:rPr lang="ru-RU" dirty="0" err="1" smtClean="0"/>
              <a:t>знань</a:t>
            </a:r>
            <a:r>
              <a:rPr lang="ru-RU" dirty="0" smtClean="0"/>
              <a:t> і </a:t>
            </a:r>
            <a:r>
              <a:rPr lang="ru-RU" dirty="0" err="1" smtClean="0"/>
              <a:t>засвоює</a:t>
            </a:r>
            <a:r>
              <a:rPr lang="ru-RU" dirty="0" smtClean="0"/>
              <a:t> </a:t>
            </a:r>
            <a:r>
              <a:rPr lang="ru-RU" dirty="0" err="1" smtClean="0"/>
              <a:t>моральні</a:t>
            </a:r>
            <a:r>
              <a:rPr lang="ru-RU" dirty="0" smtClean="0"/>
              <a:t> </a:t>
            </a:r>
            <a:r>
              <a:rPr lang="ru-RU" dirty="0" err="1" smtClean="0"/>
              <a:t>цінності</a:t>
            </a:r>
            <a:r>
              <a:rPr lang="ru-RU" dirty="0" smtClean="0"/>
              <a:t> </a:t>
            </a:r>
            <a:r>
              <a:rPr lang="ru-RU" dirty="0" err="1" smtClean="0"/>
              <a:t>суспільства</a:t>
            </a:r>
            <a:r>
              <a:rPr lang="ru-RU" dirty="0" smtClean="0"/>
              <a:t>».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005064"/>
            <a:ext cx="6894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Тож – одне з </a:t>
            </a:r>
            <a:r>
              <a:rPr lang="uk-UA" dirty="0"/>
              <a:t>центральних</a:t>
            </a:r>
            <a:r>
              <a:rPr lang="uk-UA" dirty="0" smtClean="0"/>
              <a:t> місць у навчальному процесі займає творча індивідуальність педагога. Здатність управляти цим процесом - свідчення високого інтелектуального й духовного рівня вчителя, його професійної компетентності. Уміння зачаровувати учнів, захоплювати їх навчальним матеріалом, подавати інформацію в яскравій емоційно-образній формі - це велике щастя для вчителя, це найвищий прояв його педагогічної майстерності. Адже тільки за таких умов він навчає й виховує, збуджує думку та формує почуття, сприяє розвитку та становленню особистості.</a:t>
            </a:r>
            <a:endParaRPr lang="uk-UA" dirty="0"/>
          </a:p>
        </p:txBody>
      </p:sp>
      <p:pic>
        <p:nvPicPr>
          <p:cNvPr id="20482" name="Picture 2" descr="C:\вчитель\5б Радушинська\20170419_142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005064"/>
            <a:ext cx="1852174" cy="276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89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52839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131" y="285193"/>
            <a:ext cx="5428878" cy="330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3528392" cy="299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56992"/>
            <a:ext cx="3504438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59392"/>
            <a:ext cx="3473370" cy="333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1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040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94320"/>
            <a:ext cx="421195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021" y="3705824"/>
            <a:ext cx="4194211" cy="296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55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8" y="117909"/>
            <a:ext cx="9069901" cy="671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76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88640"/>
            <a:ext cx="73265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Природа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вічне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, </a:t>
            </a:r>
            <a:r>
              <a:rPr lang="ru-RU" dirty="0" err="1" smtClean="0"/>
              <a:t>становлення</a:t>
            </a:r>
            <a:r>
              <a:rPr lang="ru-RU" dirty="0" smtClean="0"/>
              <a:t> і </a:t>
            </a:r>
            <a:r>
              <a:rPr lang="ru-RU" dirty="0" err="1" smtClean="0"/>
              <a:t>рух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Природа не </a:t>
            </a:r>
            <a:r>
              <a:rPr lang="ru-RU" dirty="0" err="1" smtClean="0"/>
              <a:t>визнає</a:t>
            </a:r>
            <a:r>
              <a:rPr lang="ru-RU" dirty="0" smtClean="0"/>
              <a:t> </a:t>
            </a:r>
            <a:r>
              <a:rPr lang="ru-RU" dirty="0" err="1" smtClean="0"/>
              <a:t>жартів</a:t>
            </a:r>
            <a:r>
              <a:rPr lang="ru-RU" dirty="0" smtClean="0"/>
              <a:t>, вона </a:t>
            </a:r>
            <a:r>
              <a:rPr lang="ru-RU" dirty="0" err="1" smtClean="0"/>
              <a:t>завжди</a:t>
            </a:r>
            <a:r>
              <a:rPr lang="ru-RU" dirty="0" smtClean="0"/>
              <a:t> правдива, </a:t>
            </a:r>
            <a:r>
              <a:rPr lang="ru-RU" dirty="0" err="1" smtClean="0"/>
              <a:t>завжди</a:t>
            </a:r>
            <a:r>
              <a:rPr lang="ru-RU" dirty="0" smtClean="0"/>
              <a:t> </a:t>
            </a:r>
            <a:r>
              <a:rPr lang="ru-RU" dirty="0" err="1" smtClean="0"/>
              <a:t>серйозна</a:t>
            </a:r>
            <a:r>
              <a:rPr lang="ru-RU" dirty="0" smtClean="0"/>
              <a:t>, </a:t>
            </a:r>
            <a:r>
              <a:rPr lang="ru-RU" dirty="0" err="1" smtClean="0"/>
              <a:t>завжди</a:t>
            </a:r>
            <a:r>
              <a:rPr lang="ru-RU" dirty="0" smtClean="0"/>
              <a:t> </a:t>
            </a:r>
            <a:r>
              <a:rPr lang="ru-RU" dirty="0" err="1" smtClean="0"/>
              <a:t>сувора</a:t>
            </a:r>
            <a:r>
              <a:rPr lang="ru-RU" dirty="0" smtClean="0"/>
              <a:t>; вона </a:t>
            </a:r>
            <a:r>
              <a:rPr lang="ru-RU" dirty="0" err="1" smtClean="0"/>
              <a:t>завжди</a:t>
            </a:r>
            <a:r>
              <a:rPr lang="ru-RU" dirty="0" smtClean="0"/>
              <a:t> права; </a:t>
            </a:r>
            <a:r>
              <a:rPr lang="ru-RU" dirty="0" err="1" smtClean="0"/>
              <a:t>помилки</a:t>
            </a:r>
            <a:r>
              <a:rPr lang="ru-RU" dirty="0" smtClean="0"/>
              <a:t> ж і </a:t>
            </a:r>
            <a:r>
              <a:rPr lang="ru-RU" dirty="0" err="1" smtClean="0"/>
              <a:t>омани</a:t>
            </a:r>
            <a:r>
              <a:rPr lang="ru-RU" dirty="0" smtClean="0"/>
              <a:t> </a:t>
            </a:r>
            <a:r>
              <a:rPr lang="ru-RU" dirty="0" err="1" smtClean="0"/>
              <a:t>виходять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людей.</a:t>
            </a:r>
          </a:p>
          <a:p>
            <a:r>
              <a:rPr lang="ru-RU" dirty="0" smtClean="0"/>
              <a:t>Природа - </a:t>
            </a:r>
            <a:r>
              <a:rPr lang="ru-RU" dirty="0" err="1" smtClean="0"/>
              <a:t>творець</a:t>
            </a:r>
            <a:r>
              <a:rPr lang="ru-RU" dirty="0" smtClean="0"/>
              <a:t>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творців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І. Гете</a:t>
            </a: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730022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36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 Суть </a:t>
            </a:r>
            <a:r>
              <a:rPr lang="ru-RU" dirty="0" err="1" smtClean="0"/>
              <a:t>формування</a:t>
            </a:r>
            <a:r>
              <a:rPr lang="ru-RU" dirty="0" smtClean="0"/>
              <a:t> </a:t>
            </a:r>
            <a:r>
              <a:rPr lang="ru-RU" dirty="0" err="1" smtClean="0"/>
              <a:t>ціннісного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</a:t>
            </a:r>
            <a:r>
              <a:rPr lang="ru-RU" dirty="0" err="1" smtClean="0"/>
              <a:t>сучасних</a:t>
            </a:r>
            <a:r>
              <a:rPr lang="ru-RU" dirty="0" smtClean="0"/>
              <a:t> </a:t>
            </a:r>
            <a:r>
              <a:rPr lang="ru-RU" dirty="0" err="1" smtClean="0"/>
              <a:t>школярів</a:t>
            </a:r>
            <a:r>
              <a:rPr lang="ru-RU" dirty="0" smtClean="0"/>
              <a:t> до </a:t>
            </a:r>
            <a:r>
              <a:rPr lang="ru-RU" dirty="0" err="1" smtClean="0"/>
              <a:t>природи</a:t>
            </a:r>
            <a:r>
              <a:rPr lang="ru-RU" dirty="0" smtClean="0"/>
              <a:t>.     </a:t>
            </a:r>
          </a:p>
          <a:p>
            <a:endParaRPr lang="ru-RU" dirty="0" smtClean="0"/>
          </a:p>
          <a:p>
            <a:r>
              <a:rPr lang="ru-RU" dirty="0" smtClean="0"/>
              <a:t>         </a:t>
            </a:r>
            <a:r>
              <a:rPr lang="ru-RU" dirty="0" err="1" smtClean="0"/>
              <a:t>Виховання</a:t>
            </a:r>
            <a:r>
              <a:rPr lang="ru-RU" dirty="0" smtClean="0"/>
              <a:t> у </a:t>
            </a:r>
            <a:r>
              <a:rPr lang="ru-RU" dirty="0" err="1" smtClean="0"/>
              <a:t>дітей</a:t>
            </a:r>
            <a:r>
              <a:rPr lang="ru-RU" dirty="0" smtClean="0"/>
              <a:t> </a:t>
            </a:r>
            <a:r>
              <a:rPr lang="ru-RU" dirty="0" err="1" smtClean="0"/>
              <a:t>дбайливого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до </a:t>
            </a:r>
            <a:r>
              <a:rPr lang="ru-RU" dirty="0" err="1" smtClean="0"/>
              <a:t>природи</a:t>
            </a:r>
            <a:r>
              <a:rPr lang="ru-RU" dirty="0" smtClean="0"/>
              <a:t> </a:t>
            </a:r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 smtClean="0"/>
              <a:t>складний</a:t>
            </a:r>
            <a:r>
              <a:rPr lang="ru-RU" dirty="0" smtClean="0"/>
              <a:t> і </a:t>
            </a:r>
            <a:r>
              <a:rPr lang="ru-RU" dirty="0" err="1" smtClean="0"/>
              <a:t>довготривалий</a:t>
            </a:r>
            <a:r>
              <a:rPr lang="ru-RU" dirty="0" smtClean="0"/>
              <a:t>. </a:t>
            </a:r>
            <a:r>
              <a:rPr lang="ru-RU" dirty="0" err="1" smtClean="0"/>
              <a:t>Його</a:t>
            </a:r>
            <a:r>
              <a:rPr lang="ru-RU" dirty="0" smtClean="0"/>
              <a:t> результатом </a:t>
            </a:r>
            <a:r>
              <a:rPr lang="ru-RU" dirty="0" err="1" smtClean="0"/>
              <a:t>має</a:t>
            </a:r>
            <a:r>
              <a:rPr lang="ru-RU" dirty="0" smtClean="0"/>
              <a:t> бути не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оволодіння</a:t>
            </a:r>
            <a:r>
              <a:rPr lang="ru-RU" dirty="0" smtClean="0"/>
              <a:t> </a:t>
            </a:r>
            <a:r>
              <a:rPr lang="ru-RU" dirty="0" err="1" smtClean="0"/>
              <a:t>відповідними</a:t>
            </a:r>
            <a:r>
              <a:rPr lang="ru-RU" dirty="0" smtClean="0"/>
              <a:t> </a:t>
            </a:r>
            <a:r>
              <a:rPr lang="ru-RU" dirty="0" err="1" smtClean="0"/>
              <a:t>знаннями</a:t>
            </a:r>
            <a:r>
              <a:rPr lang="ru-RU" dirty="0" smtClean="0"/>
              <a:t> і </a:t>
            </a:r>
            <a:r>
              <a:rPr lang="ru-RU" dirty="0" err="1" smtClean="0"/>
              <a:t>уміннями</a:t>
            </a:r>
            <a:r>
              <a:rPr lang="ru-RU" dirty="0" smtClean="0"/>
              <a:t>, а й </a:t>
            </a: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бажання</a:t>
            </a:r>
            <a:r>
              <a:rPr lang="ru-RU" dirty="0" smtClean="0"/>
              <a:t> і </a:t>
            </a:r>
            <a:r>
              <a:rPr lang="ru-RU" dirty="0" err="1" smtClean="0"/>
              <a:t>уміння</a:t>
            </a:r>
            <a:r>
              <a:rPr lang="ru-RU" dirty="0" smtClean="0"/>
              <a:t> активно </a:t>
            </a:r>
            <a:r>
              <a:rPr lang="ru-RU" dirty="0" err="1" smtClean="0"/>
              <a:t>захищати</a:t>
            </a:r>
            <a:r>
              <a:rPr lang="ru-RU" dirty="0" smtClean="0"/>
              <a:t>, </a:t>
            </a:r>
            <a:r>
              <a:rPr lang="ru-RU" dirty="0" err="1" smtClean="0"/>
              <a:t>поліпшувати</a:t>
            </a:r>
            <a:r>
              <a:rPr lang="ru-RU" dirty="0" smtClean="0"/>
              <a:t> </a:t>
            </a:r>
            <a:r>
              <a:rPr lang="ru-RU" dirty="0" err="1" smtClean="0"/>
              <a:t>природне</a:t>
            </a:r>
            <a:r>
              <a:rPr lang="ru-RU" dirty="0" smtClean="0"/>
              <a:t> </a:t>
            </a:r>
            <a:r>
              <a:rPr lang="ru-RU" dirty="0" err="1" smtClean="0"/>
              <a:t>середовище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61633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70958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0958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18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075240" cy="5688632"/>
          </a:xfrm>
        </p:spPr>
        <p:txBody>
          <a:bodyPr>
            <a:normAutofit fontScale="90000"/>
          </a:bodyPr>
          <a:lstStyle/>
          <a:p>
            <a:r>
              <a:rPr lang="uk-UA" dirty="0"/>
              <a:t>Пізнавальною основою виховання в учнів основної і старшої школи дбайливого ставлення до природи є формування уявлення про природу як необхідне оточуюче середовище з нескінченним розмаїттям його форм; усвідомлення себе невід'ємною часткою природи; розуміння того, що будь-яка форма життя є такою ж невід'ємною складовою природи, як і людина, та існує на рівних правах з нею.</a:t>
            </a:r>
          </a:p>
        </p:txBody>
      </p:sp>
    </p:spTree>
    <p:extLst>
      <p:ext uri="{BB962C8B-B14F-4D97-AF65-F5344CB8AC3E}">
        <p14:creationId xmlns:p14="http://schemas.microsoft.com/office/powerpoint/2010/main" val="102654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908720"/>
            <a:ext cx="6102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Почуттєво-емоційну</a:t>
            </a:r>
            <a:r>
              <a:rPr lang="ru-RU" dirty="0" smtClean="0"/>
              <a:t> основу </a:t>
            </a:r>
            <a:r>
              <a:rPr lang="ru-RU" dirty="0" err="1" smtClean="0"/>
              <a:t>дбайливого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до </a:t>
            </a:r>
            <a:r>
              <a:rPr lang="ru-RU" dirty="0" err="1" smtClean="0"/>
              <a:t>природи</a:t>
            </a:r>
            <a:r>
              <a:rPr lang="ru-RU" dirty="0" smtClean="0"/>
              <a:t> </a:t>
            </a:r>
            <a:r>
              <a:rPr lang="ru-RU" dirty="0" err="1" smtClean="0"/>
              <a:t>становлять</a:t>
            </a:r>
            <a:r>
              <a:rPr lang="ru-RU" dirty="0" smtClean="0"/>
              <a:t> </a:t>
            </a:r>
            <a:r>
              <a:rPr lang="ru-RU" dirty="0" err="1" smtClean="0"/>
              <a:t>розвинені</a:t>
            </a:r>
            <a:r>
              <a:rPr lang="ru-RU" dirty="0" smtClean="0"/>
              <a:t> </a:t>
            </a:r>
            <a:r>
              <a:rPr lang="ru-RU" dirty="0" err="1" smtClean="0"/>
              <a:t>гуманістичні</a:t>
            </a:r>
            <a:r>
              <a:rPr lang="ru-RU" dirty="0" smtClean="0"/>
              <a:t> та </a:t>
            </a:r>
            <a:r>
              <a:rPr lang="ru-RU" dirty="0" err="1" smtClean="0"/>
              <a:t>естетичні</a:t>
            </a:r>
            <a:r>
              <a:rPr lang="ru-RU" dirty="0" smtClean="0"/>
              <a:t> </a:t>
            </a:r>
            <a:r>
              <a:rPr lang="ru-RU" dirty="0" err="1" smtClean="0"/>
              <a:t>почуття</a:t>
            </a:r>
            <a:r>
              <a:rPr lang="ru-RU" dirty="0" smtClean="0"/>
              <a:t> (</a:t>
            </a:r>
            <a:r>
              <a:rPr lang="ru-RU" dirty="0" err="1" smtClean="0"/>
              <a:t>співчуття</a:t>
            </a:r>
            <a:r>
              <a:rPr lang="ru-RU" dirty="0" smtClean="0"/>
              <a:t>, </a:t>
            </a:r>
            <a:r>
              <a:rPr lang="ru-RU" dirty="0" err="1" smtClean="0"/>
              <a:t>співпереживання</a:t>
            </a:r>
            <a:r>
              <a:rPr lang="ru-RU" dirty="0" smtClean="0"/>
              <a:t>, </a:t>
            </a:r>
            <a:r>
              <a:rPr lang="ru-RU" dirty="0" err="1" smtClean="0"/>
              <a:t>захоплення</a:t>
            </a:r>
            <a:r>
              <a:rPr lang="ru-RU" dirty="0" smtClean="0"/>
              <a:t>, </a:t>
            </a:r>
            <a:r>
              <a:rPr lang="ru-RU" dirty="0" err="1" smtClean="0"/>
              <a:t>замилування</a:t>
            </a:r>
            <a:r>
              <a:rPr lang="ru-RU" dirty="0" smtClean="0"/>
              <a:t>, </a:t>
            </a:r>
            <a:r>
              <a:rPr lang="ru-RU" dirty="0" err="1" smtClean="0"/>
              <a:t>піднесення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); </a:t>
            </a:r>
            <a:r>
              <a:rPr lang="ru-RU" dirty="0" err="1" smtClean="0"/>
              <a:t>здатність</a:t>
            </a:r>
            <a:r>
              <a:rPr lang="ru-RU" dirty="0" smtClean="0"/>
              <a:t> </a:t>
            </a:r>
            <a:r>
              <a:rPr lang="ru-RU" dirty="0" err="1" smtClean="0"/>
              <a:t>переживати</a:t>
            </a:r>
            <a:r>
              <a:rPr lang="ru-RU" dirty="0" smtClean="0"/>
              <a:t> </a:t>
            </a:r>
            <a:r>
              <a:rPr lang="ru-RU" dirty="0" err="1" smtClean="0"/>
              <a:t>духовні</a:t>
            </a:r>
            <a:r>
              <a:rPr lang="ru-RU" dirty="0" smtClean="0"/>
              <a:t> </a:t>
            </a:r>
            <a:r>
              <a:rPr lang="ru-RU" dirty="0" err="1" smtClean="0"/>
              <a:t>стани</a:t>
            </a:r>
            <a:r>
              <a:rPr lang="ru-RU" dirty="0" smtClean="0"/>
              <a:t>.</a:t>
            </a:r>
          </a:p>
          <a:p>
            <a:endParaRPr lang="uk-UA" dirty="0" smtClean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2708920"/>
            <a:ext cx="58326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Дбайливе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до </a:t>
            </a:r>
            <a:r>
              <a:rPr lang="ru-RU" dirty="0" err="1" smtClean="0"/>
              <a:t>природи</a:t>
            </a:r>
            <a:r>
              <a:rPr lang="ru-RU" dirty="0" smtClean="0"/>
              <a:t> </a:t>
            </a:r>
            <a:r>
              <a:rPr lang="ru-RU" dirty="0" err="1" smtClean="0"/>
              <a:t>виявляється</a:t>
            </a:r>
            <a:r>
              <a:rPr lang="ru-RU" dirty="0" smtClean="0"/>
              <a:t> у </a:t>
            </a:r>
            <a:r>
              <a:rPr lang="ru-RU" dirty="0" err="1" smtClean="0"/>
              <a:t>діях</a:t>
            </a:r>
            <a:r>
              <a:rPr lang="ru-RU" dirty="0" smtClean="0"/>
              <a:t> та </a:t>
            </a:r>
            <a:r>
              <a:rPr lang="ru-RU" dirty="0" err="1" smtClean="0"/>
              <a:t>вчинках</a:t>
            </a:r>
            <a:r>
              <a:rPr lang="ru-RU" dirty="0" smtClean="0"/>
              <a:t>: </a:t>
            </a:r>
            <a:r>
              <a:rPr lang="ru-RU" dirty="0" err="1" smtClean="0"/>
              <a:t>здатність</a:t>
            </a:r>
            <a:r>
              <a:rPr lang="ru-RU" dirty="0" smtClean="0"/>
              <a:t> до </a:t>
            </a:r>
            <a:r>
              <a:rPr lang="ru-RU" dirty="0" err="1" smtClean="0"/>
              <a:t>безкорисливої</a:t>
            </a:r>
            <a:r>
              <a:rPr lang="ru-RU" dirty="0" smtClean="0"/>
              <a:t> </a:t>
            </a:r>
            <a:r>
              <a:rPr lang="ru-RU" dirty="0" err="1" smtClean="0"/>
              <a:t>дії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спрямована</a:t>
            </a:r>
            <a:r>
              <a:rPr lang="ru-RU" dirty="0" smtClean="0"/>
              <a:t> на </a:t>
            </a:r>
            <a:r>
              <a:rPr lang="ru-RU" dirty="0" err="1" smtClean="0"/>
              <a:t>підтримку</a:t>
            </a:r>
            <a:r>
              <a:rPr lang="ru-RU" dirty="0" smtClean="0"/>
              <a:t> (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збереження</a:t>
            </a:r>
            <a:r>
              <a:rPr lang="ru-RU" dirty="0" smtClean="0"/>
              <a:t>) </a:t>
            </a:r>
            <a:r>
              <a:rPr lang="ru-RU" dirty="0" err="1" smtClean="0"/>
              <a:t>життя</a:t>
            </a:r>
            <a:r>
              <a:rPr lang="ru-RU" dirty="0" smtClean="0"/>
              <a:t>; </a:t>
            </a:r>
            <a:r>
              <a:rPr lang="ru-RU" dirty="0" err="1" smtClean="0"/>
              <a:t>екоохоронний</a:t>
            </a:r>
            <a:r>
              <a:rPr lang="ru-RU" dirty="0" smtClean="0"/>
              <a:t> тип </a:t>
            </a:r>
            <a:r>
              <a:rPr lang="ru-RU" dirty="0" err="1" smtClean="0"/>
              <a:t>поведінки</a:t>
            </a:r>
            <a:r>
              <a:rPr lang="ru-RU" dirty="0" smtClean="0"/>
              <a:t>. Тому </a:t>
            </a:r>
            <a:r>
              <a:rPr lang="ru-RU" dirty="0" err="1" smtClean="0"/>
              <a:t>потрібно</a:t>
            </a:r>
            <a:r>
              <a:rPr lang="ru-RU" dirty="0" smtClean="0"/>
              <a:t> </a:t>
            </a:r>
            <a:r>
              <a:rPr lang="ru-RU" dirty="0" err="1" smtClean="0"/>
              <a:t>намагатися</a:t>
            </a:r>
            <a:r>
              <a:rPr lang="ru-RU" dirty="0" smtClean="0"/>
              <a:t> </a:t>
            </a:r>
            <a:r>
              <a:rPr lang="ru-RU" dirty="0" err="1" smtClean="0"/>
              <a:t>перетворити</a:t>
            </a:r>
            <a:r>
              <a:rPr lang="ru-RU" dirty="0" smtClean="0"/>
              <a:t> природу на </a:t>
            </a:r>
            <a:r>
              <a:rPr lang="ru-RU" dirty="0" err="1" smtClean="0"/>
              <a:t>об'єкт</a:t>
            </a:r>
            <a:r>
              <a:rPr lang="ru-RU" dirty="0" smtClean="0"/>
              <a:t> </a:t>
            </a:r>
            <a:r>
              <a:rPr lang="ru-RU" dirty="0" err="1" smtClean="0"/>
              <a:t>духовних</a:t>
            </a:r>
            <a:r>
              <a:rPr lang="ru-RU" dirty="0" smtClean="0"/>
              <a:t> потреб </a:t>
            </a:r>
            <a:r>
              <a:rPr lang="ru-RU" dirty="0" err="1" smtClean="0"/>
              <a:t>учнів</a:t>
            </a:r>
            <a:r>
              <a:rPr lang="ru-RU" dirty="0" smtClean="0"/>
              <a:t>, </a:t>
            </a:r>
            <a:r>
              <a:rPr lang="ru-RU" dirty="0" err="1" smtClean="0"/>
              <a:t>тобто</a:t>
            </a:r>
            <a:r>
              <a:rPr lang="ru-RU" dirty="0" smtClean="0"/>
              <a:t> </a:t>
            </a:r>
            <a:r>
              <a:rPr lang="ru-RU" dirty="0" err="1" smtClean="0"/>
              <a:t>бажань</a:t>
            </a:r>
            <a:r>
              <a:rPr lang="ru-RU" dirty="0" smtClean="0"/>
              <a:t>, </a:t>
            </a:r>
            <a:r>
              <a:rPr lang="ru-RU" dirty="0" err="1" smtClean="0"/>
              <a:t>намірів</a:t>
            </a:r>
            <a:r>
              <a:rPr lang="ru-RU" dirty="0" smtClean="0"/>
              <a:t>, </a:t>
            </a:r>
            <a:r>
              <a:rPr lang="ru-RU" dirty="0" err="1" smtClean="0"/>
              <a:t>спрямувань</a:t>
            </a:r>
            <a:r>
              <a:rPr lang="ru-RU" dirty="0" smtClean="0"/>
              <a:t>, </a:t>
            </a:r>
            <a:r>
              <a:rPr lang="ru-RU" dirty="0" err="1" smtClean="0"/>
              <a:t>вільних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корисливості</a:t>
            </a:r>
            <a:r>
              <a:rPr lang="ru-RU" dirty="0" smtClean="0"/>
              <a:t>, </a:t>
            </a:r>
            <a:r>
              <a:rPr lang="ru-RU" dirty="0" err="1" smtClean="0"/>
              <a:t>шкідливості</a:t>
            </a:r>
            <a:r>
              <a:rPr lang="ru-RU" dirty="0" smtClean="0"/>
              <a:t>. </a:t>
            </a:r>
            <a:r>
              <a:rPr lang="ru-RU" dirty="0" err="1" smtClean="0"/>
              <a:t>Гуманістичним</a:t>
            </a:r>
            <a:r>
              <a:rPr lang="ru-RU" dirty="0" smtClean="0"/>
              <a:t> </a:t>
            </a:r>
            <a:r>
              <a:rPr lang="ru-RU" dirty="0" err="1" smtClean="0"/>
              <a:t>кроком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знань</a:t>
            </a:r>
            <a:r>
              <a:rPr lang="ru-RU" dirty="0" smtClean="0"/>
              <a:t> про природу до </a:t>
            </a:r>
            <a:r>
              <a:rPr lang="ru-RU" dirty="0" err="1" smtClean="0"/>
              <a:t>дбайливого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є </a:t>
            </a:r>
            <a:r>
              <a:rPr lang="ru-RU" dirty="0" err="1" smtClean="0"/>
              <a:t>почуття</a:t>
            </a:r>
            <a:r>
              <a:rPr lang="ru-RU" dirty="0" smtClean="0"/>
              <a:t> </a:t>
            </a:r>
            <a:r>
              <a:rPr lang="ru-RU" dirty="0" err="1" smtClean="0"/>
              <a:t>любові</a:t>
            </a:r>
            <a:r>
              <a:rPr lang="ru-RU" dirty="0" smtClean="0"/>
              <a:t> до </a:t>
            </a:r>
            <a:r>
              <a:rPr lang="ru-RU" dirty="0" err="1" smtClean="0"/>
              <a:t>неї</a:t>
            </a:r>
            <a:r>
              <a:rPr lang="ru-RU" dirty="0" smtClean="0"/>
              <a:t>. </a:t>
            </a:r>
            <a:r>
              <a:rPr lang="ru-RU" dirty="0" err="1" smtClean="0"/>
              <a:t>Адже</a:t>
            </a:r>
            <a:r>
              <a:rPr lang="ru-RU" dirty="0" smtClean="0"/>
              <a:t> </a:t>
            </a:r>
            <a:r>
              <a:rPr lang="ru-RU" dirty="0" err="1" smtClean="0"/>
              <a:t>відомо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дитина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доросла </a:t>
            </a:r>
            <a:r>
              <a:rPr lang="ru-RU" dirty="0" err="1" smtClean="0"/>
              <a:t>людина</a:t>
            </a:r>
            <a:r>
              <a:rPr lang="ru-RU" dirty="0" smtClean="0"/>
              <a:t> не </a:t>
            </a:r>
            <a:r>
              <a:rPr lang="ru-RU" dirty="0" err="1" smtClean="0"/>
              <a:t>зашкодить</a:t>
            </a:r>
            <a:r>
              <a:rPr lang="ru-RU" dirty="0" smtClean="0"/>
              <a:t> тому, кого (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що</a:t>
            </a:r>
            <a:r>
              <a:rPr lang="ru-RU" dirty="0" smtClean="0"/>
              <a:t>) любить. Краса </a:t>
            </a:r>
            <a:r>
              <a:rPr lang="ru-RU" dirty="0" err="1" smtClean="0"/>
              <a:t>природи</a:t>
            </a:r>
            <a:r>
              <a:rPr lang="ru-RU" dirty="0" smtClean="0"/>
              <a:t> </a:t>
            </a:r>
            <a:r>
              <a:rPr lang="ru-RU" dirty="0" err="1" smtClean="0"/>
              <a:t>здатна</a:t>
            </a:r>
            <a:r>
              <a:rPr lang="ru-RU" dirty="0" smtClean="0"/>
              <a:t> </a:t>
            </a:r>
            <a:r>
              <a:rPr lang="ru-RU" dirty="0" err="1" smtClean="0"/>
              <a:t>викликати</a:t>
            </a:r>
            <a:r>
              <a:rPr lang="ru-RU" dirty="0" smtClean="0"/>
              <a:t> </a:t>
            </a:r>
            <a:r>
              <a:rPr lang="ru-RU" dirty="0" err="1" smtClean="0"/>
              <a:t>почуття</a:t>
            </a:r>
            <a:r>
              <a:rPr lang="ru-RU" dirty="0" smtClean="0"/>
              <a:t> </a:t>
            </a:r>
            <a:r>
              <a:rPr lang="ru-RU" dirty="0" err="1" smtClean="0"/>
              <a:t>любові</a:t>
            </a:r>
            <a:r>
              <a:rPr lang="ru-RU" dirty="0" smtClean="0"/>
              <a:t> до </a:t>
            </a:r>
            <a:r>
              <a:rPr lang="ru-RU" dirty="0" err="1" smtClean="0"/>
              <a:t>неї</a:t>
            </a:r>
            <a:r>
              <a:rPr lang="ru-RU" dirty="0" smtClean="0"/>
              <a:t>, тому </a:t>
            </a:r>
            <a:r>
              <a:rPr lang="ru-RU" dirty="0" err="1" smtClean="0"/>
              <a:t>необхідно</a:t>
            </a:r>
            <a:r>
              <a:rPr lang="ru-RU" dirty="0" smtClean="0"/>
              <a:t> </a:t>
            </a:r>
            <a:r>
              <a:rPr lang="ru-RU" dirty="0" err="1" smtClean="0"/>
              <a:t>пам’ятати</a:t>
            </a:r>
            <a:r>
              <a:rPr lang="ru-RU" dirty="0" smtClean="0"/>
              <a:t> про </a:t>
            </a:r>
            <a:r>
              <a:rPr lang="ru-RU" dirty="0" err="1" smtClean="0"/>
              <a:t>значення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властивості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7044"/>
            <a:ext cx="2448272" cy="345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36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174</TotalTime>
  <Words>876</Words>
  <Application>Microsoft Office PowerPoint</Application>
  <PresentationFormat>Экран (4:3)</PresentationFormat>
  <Paragraphs>40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Arial</vt:lpstr>
      <vt:lpstr>Ясность</vt:lpstr>
      <vt:lpstr>Система роботи класного керівника  Радушинської т.в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Пізнавальною основою виховання в учнів основної і старшої школи дбайливого ставлення до природи є формування уявлення про природу як необхідне оточуюче середовище з нескінченним розмаїттям його форм; усвідомлення себе невід'ємною часткою природи; розуміння того, що будь-яка форма життя є такою ж невід'ємною складовою природи, як і людина, та існує на рівних правах з нею.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роботи класного керівника  радушинської т.в</dc:title>
  <dc:creator>1</dc:creator>
  <cp:lastModifiedBy>vvv</cp:lastModifiedBy>
  <cp:revision>18</cp:revision>
  <dcterms:created xsi:type="dcterms:W3CDTF">2018-02-15T11:25:09Z</dcterms:created>
  <dcterms:modified xsi:type="dcterms:W3CDTF">2018-02-21T11:06:50Z</dcterms:modified>
</cp:coreProperties>
</file>