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A6C993-94BF-43BC-8849-9993D13A39E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05C9B1-4A41-4087-9A6A-6E41956A6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овая папка\_rjyc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868" y="357166"/>
            <a:ext cx="5286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Конюхівська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загальноосвітня школа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І-ІІ ступенів </a:t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Козівського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району </a:t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Тернопільської  області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Могила\IMG_3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786874" cy="5156907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42976" y="714356"/>
            <a:ext cx="7246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Могила воїнів УПА на цвинтарі на Куті с. Конюхи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642918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</a:rPr>
              <a:t>ПРОЕКТ</a:t>
            </a:r>
            <a:b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</a:rPr>
              <a:t>“ НЕПОБОРНІ “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643182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 група: </a:t>
            </a:r>
          </a:p>
          <a:p>
            <a:pPr algn="r"/>
            <a: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7 класу</a:t>
            </a:r>
            <a:b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Солодка Діана</a:t>
            </a:r>
            <a:b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Яциків</a:t>
            </a:r>
            <a: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Юлія</a:t>
            </a:r>
            <a:b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Любовіцька</a:t>
            </a:r>
            <a: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Юлія</a:t>
            </a:r>
            <a:b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Гуриш</a:t>
            </a:r>
            <a: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</a:t>
            </a:r>
            <a:b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Меліш</a:t>
            </a:r>
            <a:r>
              <a:rPr lang="uk-UA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Іван</a:t>
            </a:r>
          </a:p>
          <a:p>
            <a:pPr algn="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групи:</a:t>
            </a:r>
            <a:b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 </a:t>
            </a:r>
            <a:b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Любінецька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 Богданівна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62865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uk-UA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660525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 </a:t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endParaRPr lang="ru-RU" sz="4000" dirty="0">
              <a:solidFill>
                <a:srgbClr val="CC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28670"/>
            <a:ext cx="8358246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4000" b="1" i="1" dirty="0" smtClean="0">
                <a:latin typeface="Times New Roman" pitchFamily="18" charset="0"/>
              </a:rPr>
              <a:t>МЕТА ПРОЕКТУ “ </a:t>
            </a:r>
            <a:r>
              <a:rPr lang="uk-UA" sz="4000" b="1" i="1" dirty="0" smtClean="0">
                <a:solidFill>
                  <a:srgbClr val="FFC000"/>
                </a:solidFill>
                <a:latin typeface="Times New Roman" pitchFamily="18" charset="0"/>
              </a:rPr>
              <a:t>НЕПОБОРНІ</a:t>
            </a:r>
            <a:r>
              <a:rPr lang="uk-UA" sz="4000" b="1" i="1" dirty="0" smtClean="0">
                <a:latin typeface="Times New Roman" pitchFamily="18" charset="0"/>
              </a:rPr>
              <a:t> “: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uk-UA" sz="2000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Залучити широкий загал школярів до вивчення історії боротьби УПА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Формувати в учнівської молоді єдину національну пам’ять та ідентичність ;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i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Набувати </a:t>
            </a:r>
            <a:r>
              <a:rPr lang="uk-UA" i="1" dirty="0" err="1">
                <a:solidFill>
                  <a:srgbClr val="FFC000"/>
                </a:solidFill>
                <a:latin typeface="Times New Roman" pitchFamily="18" charset="0"/>
              </a:rPr>
              <a:t>компетентностей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громадянина і патріота долучаючись до суспільно корисних справ 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uk-UA" i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Виховувати ініціативних, мислячих і свідомих громадянина і патріота долучаючись до суспільно корисних  справ 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uk-UA" i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Виховувати ініціативних, мислячих і свідомих  громадян сучасної України шляхом реалізації спільних з місцевою громадою волонтерських проектів щодо наведення обліку </a:t>
            </a:r>
            <a:r>
              <a:rPr lang="uk-UA" i="1" dirty="0" err="1">
                <a:solidFill>
                  <a:srgbClr val="FFC000"/>
                </a:solidFill>
                <a:latin typeface="Times New Roman" pitchFamily="18" charset="0"/>
              </a:rPr>
              <a:t>пам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</a:rPr>
              <a:t>’</a:t>
            </a:r>
            <a:r>
              <a:rPr lang="uk-UA" i="1" dirty="0" err="1">
                <a:solidFill>
                  <a:srgbClr val="FFC000"/>
                </a:solidFill>
                <a:latin typeface="Times New Roman" pitchFamily="18" charset="0"/>
              </a:rPr>
              <a:t>ятників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, захоронень та належного догляду за ними.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05096"/>
            <a:ext cx="835824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i="1" dirty="0" smtClean="0"/>
              <a:t>ЗАВДАННЯ ПРОЕКТУ </a:t>
            </a:r>
            <a:r>
              <a:rPr lang="uk-UA" b="1" i="1" dirty="0" smtClean="0">
                <a:solidFill>
                  <a:srgbClr val="FFC000"/>
                </a:solidFill>
              </a:rPr>
              <a:t>“НЕПОБОРНІ “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 i="1" dirty="0" smtClean="0">
                <a:solidFill>
                  <a:srgbClr val="FFC000"/>
                </a:solidFill>
              </a:rPr>
              <a:t> </a:t>
            </a:r>
            <a:r>
              <a:rPr lang="uk-UA" sz="3200" i="1" dirty="0" smtClean="0">
                <a:solidFill>
                  <a:srgbClr val="FFC000"/>
                </a:solidFill>
              </a:rPr>
              <a:t>-</a:t>
            </a:r>
            <a:r>
              <a:rPr lang="uk-UA" sz="3200" b="1" i="1" dirty="0" smtClean="0">
                <a:solidFill>
                  <a:srgbClr val="FFC000"/>
                </a:solidFill>
              </a:rPr>
              <a:t>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Виховувати  учнів</a:t>
            </a:r>
            <a:r>
              <a:rPr lang="uk-UA" sz="1600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в дусі патріотизму, толерантності, утвердження ідеалів демократії,висвітлити правду та вшанувати пам’ять про славних героїв національно-визвольного руху 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sz="3200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 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Розвивати вміння збирати і аналізувати інформацію з різних джерел,систематизувати знання , сприяти розвитку історичної свідомості </a:t>
            </a: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uk-UA" i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uk-UA" i="1" dirty="0" smtClean="0">
                <a:solidFill>
                  <a:srgbClr val="FFC000"/>
                </a:solidFill>
                <a:latin typeface="Times New Roman" pitchFamily="18" charset="0"/>
              </a:rPr>
              <a:t>учнів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  Формувати в учнів повагу до тих часів, викликати в учнів почуття патріотизму , національної гордості , самосвідомості , любові до рідного краю 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Розвивати почуття відповідальності до своїх </a:t>
            </a:r>
            <a:r>
              <a:rPr lang="uk-UA" i="1" dirty="0" err="1">
                <a:solidFill>
                  <a:srgbClr val="FFC000"/>
                </a:solidFill>
                <a:latin typeface="Times New Roman" pitchFamily="18" charset="0"/>
              </a:rPr>
              <a:t>обов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</a:rPr>
              <a:t>’</a:t>
            </a:r>
            <a:r>
              <a:rPr lang="uk-UA" i="1" dirty="0" err="1">
                <a:solidFill>
                  <a:srgbClr val="FFC000"/>
                </a:solidFill>
                <a:latin typeface="Times New Roman" pitchFamily="18" charset="0"/>
              </a:rPr>
              <a:t>язків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перед державою , робити висновки на основі історичного матеріалу, об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</a:rPr>
              <a:t>’</a:t>
            </a:r>
            <a:r>
              <a:rPr lang="uk-UA" i="1" dirty="0" err="1">
                <a:solidFill>
                  <a:srgbClr val="FFC000"/>
                </a:solidFill>
                <a:latin typeface="Times New Roman" pitchFamily="18" charset="0"/>
              </a:rPr>
              <a:t>єктивно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оцінювати історичні події 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</a:rPr>
              <a:t>-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</a:rPr>
              <a:t>Виховувати в учнів активну громадську позицію.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Могила\IMG_3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43373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0298" y="357166"/>
            <a:ext cx="3437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Могила воїнів УПА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Могила\IMG_3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80" cy="507209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8596" y="5857892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Конюхівської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 ступенів,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доглядають могилу воїнів УПА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rgbClr val="FFC000"/>
                </a:solidFill>
              </a:rPr>
              <a:t>      </a:t>
            </a:r>
            <a:endParaRPr lang="ru-RU" sz="2000" i="1" dirty="0">
              <a:solidFill>
                <a:srgbClr val="FFC000"/>
              </a:solidFill>
            </a:endParaRPr>
          </a:p>
          <a:p>
            <a:r>
              <a:rPr lang="uk-UA" sz="2000" i="1" dirty="0" smtClean="0">
                <a:solidFill>
                  <a:srgbClr val="FFC000"/>
                </a:solidFill>
              </a:rPr>
              <a:t/>
            </a:r>
            <a:br>
              <a:rPr lang="uk-UA" sz="2000" i="1" dirty="0" smtClean="0">
                <a:solidFill>
                  <a:srgbClr val="FFC000"/>
                </a:solidFill>
              </a:rPr>
            </a:br>
            <a:r>
              <a:rPr lang="uk-UA" sz="2000" i="1" dirty="0" smtClean="0">
                <a:solidFill>
                  <a:srgbClr val="FFC000"/>
                </a:solidFill>
              </a:rPr>
              <a:t>        </a:t>
            </a:r>
            <a:br>
              <a:rPr lang="uk-UA" sz="2000" i="1" dirty="0" smtClean="0">
                <a:solidFill>
                  <a:srgbClr val="FFC000"/>
                </a:solidFill>
              </a:rPr>
            </a:br>
            <a:r>
              <a:rPr lang="uk-UA" sz="2000" i="1" dirty="0" smtClean="0">
                <a:solidFill>
                  <a:srgbClr val="FFC000"/>
                </a:solidFill>
              </a:rPr>
              <a:t>       </a:t>
            </a:r>
            <a:endParaRPr lang="ru-RU" sz="2000" i="1" dirty="0">
              <a:solidFill>
                <a:srgbClr val="FFC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214290"/>
            <a:ext cx="90011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Могила воїнів УПА знаходиться на цвинтарі за церквою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Зіслання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Святого Духа  на Куті. 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У могилі поховано 16 воїнів УПА, які загинули в бою з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енкаведистами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20 квітня 1945 року.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Сотня «Риболовці» (сотенний «Меч»), яка із Львівської області перебиралась на Східну Україну у ніч на 20 квітня 1945 року прийшла  відпочити в урочище 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Клебанівка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с. Конюхи. 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Воїни були вимучені і сподівалися в безпечному місці відпочити. Тільки почало розвиднятися, як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енкаведисти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наскочили із засідки. Довго тривав нерівний бій, у якому загинуло 16 воїнів УПА. 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Енкаведисти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звезли їх під будинок сільради, привезли дрова, солому мали спалювати, але в сусідньому селі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зав′язався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бій і вони змушені їхати туди.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Селяни вночі поховали тіла воїнів у спільній могилі на цвинтарі на Куті.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У 1990 році на місці де поховані воїни УПА селяни висипали могилу, поставили хрест і в червні урочисто при велелюдному зібранні народу її посвятили.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00232" y="214290"/>
            <a:ext cx="460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Імена загиблих воїнів УПА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57224" y="1142984"/>
            <a:ext cx="592935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Вільчик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Микола - 1921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Луців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1922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Москаль Андрій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1916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Цап Михайло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1914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Травінський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Іван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1925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Цап Богдан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1926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Гривнак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Іван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1926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Кулеба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Василь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1927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Гогра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1925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Вишневецький Михайло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1925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Соколдовський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Іван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1924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Гураль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1925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Каськів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1922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Романів Василь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1923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Якубівський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Володимир 23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Горбачевський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Петро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1922 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Могила\IMG_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857625" cy="5715040"/>
          </a:xfrm>
          <a:prstGeom prst="rect">
            <a:avLst/>
          </a:prstGeom>
          <a:noFill/>
        </p:spPr>
      </p:pic>
      <p:pic>
        <p:nvPicPr>
          <p:cNvPr id="33795" name="Picture 3" descr="C:\Users\Admin\Desktop\Могила\IMG_3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85762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277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Слайд 2</vt:lpstr>
      <vt:lpstr>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2017-11-01T10:05:56Z</dcterms:created>
  <dcterms:modified xsi:type="dcterms:W3CDTF">2017-11-07T21:45:29Z</dcterms:modified>
</cp:coreProperties>
</file>