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0"/>
  </p:notesMasterIdLst>
  <p:sldIdLst>
    <p:sldId id="257" r:id="rId2"/>
    <p:sldId id="259" r:id="rId3"/>
    <p:sldId id="261" r:id="rId4"/>
    <p:sldId id="263" r:id="rId5"/>
    <p:sldId id="265" r:id="rId6"/>
    <p:sldId id="267" r:id="rId7"/>
    <p:sldId id="269" r:id="rId8"/>
    <p:sldId id="271" r:id="rId9"/>
    <p:sldId id="303" r:id="rId10"/>
    <p:sldId id="273" r:id="rId11"/>
    <p:sldId id="275" r:id="rId12"/>
    <p:sldId id="304" r:id="rId13"/>
    <p:sldId id="305" r:id="rId14"/>
    <p:sldId id="306" r:id="rId15"/>
    <p:sldId id="281" r:id="rId16"/>
    <p:sldId id="283" r:id="rId17"/>
    <p:sldId id="279" r:id="rId18"/>
    <p:sldId id="277" r:id="rId19"/>
    <p:sldId id="287" r:id="rId20"/>
    <p:sldId id="289" r:id="rId21"/>
    <p:sldId id="291" r:id="rId22"/>
    <p:sldId id="293" r:id="rId23"/>
    <p:sldId id="295" r:id="rId24"/>
    <p:sldId id="297" r:id="rId25"/>
    <p:sldId id="300" r:id="rId26"/>
    <p:sldId id="301" r:id="rId27"/>
    <p:sldId id="302" r:id="rId28"/>
    <p:sldId id="29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86F66-5668-404B-BD0C-E0C93523A53E}" type="datetimeFigureOut">
              <a:rPr lang="ru-RU" smtClean="0"/>
              <a:pPr/>
              <a:t>15.05.2015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CE24F-FFFC-46AC-AD4E-6DAE3B105D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813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CE24F-FFFC-46AC-AD4E-6DAE3B105D1E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277A7-C99A-420E-8AAF-DFA05E5919BB}" type="datetimeFigureOut">
              <a:rPr lang="ru-RU" smtClean="0"/>
              <a:pPr/>
              <a:t>15.05.2015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3001-5495-43A1-8CEB-FEAF35B8D28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277A7-C99A-420E-8AAF-DFA05E5919BB}" type="datetimeFigureOut">
              <a:rPr lang="ru-RU" smtClean="0"/>
              <a:pPr/>
              <a:t>15.05.2015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3001-5495-43A1-8CEB-FEAF35B8D2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277A7-C99A-420E-8AAF-DFA05E5919BB}" type="datetimeFigureOut">
              <a:rPr lang="ru-RU" smtClean="0"/>
              <a:pPr/>
              <a:t>15.05.2015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3001-5495-43A1-8CEB-FEAF35B8D2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277A7-C99A-420E-8AAF-DFA05E5919BB}" type="datetimeFigureOut">
              <a:rPr lang="ru-RU" smtClean="0"/>
              <a:pPr/>
              <a:t>15.05.2015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3001-5495-43A1-8CEB-FEAF35B8D28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277A7-C99A-420E-8AAF-DFA05E5919BB}" type="datetimeFigureOut">
              <a:rPr lang="ru-RU" smtClean="0"/>
              <a:pPr/>
              <a:t>15.05.2015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3001-5495-43A1-8CEB-FEAF35B8D2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277A7-C99A-420E-8AAF-DFA05E5919BB}" type="datetimeFigureOut">
              <a:rPr lang="ru-RU" smtClean="0"/>
              <a:pPr/>
              <a:t>15.05.2015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3001-5495-43A1-8CEB-FEAF35B8D28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277A7-C99A-420E-8AAF-DFA05E5919BB}" type="datetimeFigureOut">
              <a:rPr lang="ru-RU" smtClean="0"/>
              <a:pPr/>
              <a:t>15.05.2015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3001-5495-43A1-8CEB-FEAF35B8D28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277A7-C99A-420E-8AAF-DFA05E5919BB}" type="datetimeFigureOut">
              <a:rPr lang="ru-RU" smtClean="0"/>
              <a:pPr/>
              <a:t>15.05.2015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3001-5495-43A1-8CEB-FEAF35B8D2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277A7-C99A-420E-8AAF-DFA05E5919BB}" type="datetimeFigureOut">
              <a:rPr lang="ru-RU" smtClean="0"/>
              <a:pPr/>
              <a:t>15.05.2015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3001-5495-43A1-8CEB-FEAF35B8D2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277A7-C99A-420E-8AAF-DFA05E5919BB}" type="datetimeFigureOut">
              <a:rPr lang="ru-RU" smtClean="0"/>
              <a:pPr/>
              <a:t>15.05.2015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3001-5495-43A1-8CEB-FEAF35B8D2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277A7-C99A-420E-8AAF-DFA05E5919BB}" type="datetimeFigureOut">
              <a:rPr lang="ru-RU" smtClean="0"/>
              <a:pPr/>
              <a:t>15.05.2015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3001-5495-43A1-8CEB-FEAF35B8D28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00277A7-C99A-420E-8AAF-DFA05E5919BB}" type="datetimeFigureOut">
              <a:rPr lang="ru-RU" smtClean="0"/>
              <a:pPr/>
              <a:t>15.05.2015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0263001-5495-43A1-8CEB-FEAF35B8D28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6600" y="0"/>
            <a:ext cx="2097088" cy="63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1484784"/>
            <a:ext cx="5324128" cy="2160240"/>
          </a:xfr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Науково-теоретичний і прикладний аспекти використання елементів народознавства на уроках української мови та літератури та в позакласні роботі</a:t>
            </a:r>
            <a:endParaRPr lang="uk-UA" sz="20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28660" y="0"/>
            <a:ext cx="2703513" cy="678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5013176" cy="3474720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Імітаційний тренінг доцільно використовувати як найнижчий ступінь імітаційних методів; доцільно використовувати літературні сценки.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96952"/>
            <a:ext cx="6718300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Admin\Desktop\image (2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 bwMode="auto">
          <a:xfrm>
            <a:off x="467544" y="2564904"/>
            <a:ext cx="3769286" cy="282696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979712" y="548680"/>
            <a:ext cx="5472608" cy="15696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Імітаційні вправи. Такий вид роботи доцільно використовувати під час гри «Вгадай персонаж» (мова героя, образно-виражальна система твору»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44" y="2564904"/>
            <a:ext cx="42862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3608" y="332656"/>
            <a:ext cx="6904856" cy="252028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algn="ctr"/>
            <a:r>
              <a:rPr lang="uk-UA" dirty="0" smtClean="0"/>
              <a:t>Вправа «Персональна адаптація» </a:t>
            </a:r>
          </a:p>
          <a:p>
            <a:pPr algn="ctr"/>
            <a:r>
              <a:rPr lang="uk-UA" dirty="0" smtClean="0"/>
              <a:t>Завдання: знайдіть і застосуйте мовні засоби, що відповідають конкретній ситуації,</a:t>
            </a:r>
          </a:p>
          <a:p>
            <a:pPr algn="ctr"/>
            <a:r>
              <a:rPr lang="uk-UA" dirty="0" smtClean="0"/>
              <a:t>Наприклад, Ви працюєте волонтером на </a:t>
            </a:r>
          </a:p>
          <a:p>
            <a:pPr algn="ctr"/>
            <a:r>
              <a:rPr lang="uk-UA" dirty="0" smtClean="0"/>
              <a:t>«Євро 2012», ви маєте розповісти волонтерам про звичаї та традиції України.</a:t>
            </a:r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034785"/>
            <a:ext cx="6000750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2423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620688"/>
            <a:ext cx="6912768" cy="332398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Мовний колаж: «Народ скаже як зав'яже»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Заговори щоб я тебе побачив;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Пізнай себе і ти пізнаєш весь світ (молодіжний сленг, вербальні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невербальні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засоби навчання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Люди схож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 слова: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поставити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своє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вони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втрачають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своє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значення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Складіть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памятку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Мовний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етикет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виходячи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канонів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народної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моралі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717032"/>
            <a:ext cx="2857500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676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124744"/>
            <a:ext cx="6696744" cy="390876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Конструктивні завдання: «Красне слово – золотий ключик»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Пригадайте народні прислів'я, приказки, оберіть ті, що можна використовувати, як тему публічного виступу.  </a:t>
            </a:r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588325"/>
            <a:ext cx="5148456" cy="289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944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14290"/>
            <a:ext cx="8135937" cy="610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 descr="C:\Users\Admin\Desktop\getImage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428736"/>
            <a:ext cx="4143404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39713"/>
            <a:ext cx="8208962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uk-UA" dirty="0" smtClean="0"/>
              <a:t>Як уроки, так і виховні заходи з використанням елементів народознавства завжди сприймаються учнями з великою увагою та інтересом. Адже народні звичаї з нами в біді і щасті, радості й горі, в будень і свято. Вони нас вчать працювати, любити, думати, перемагати, викорінювати зло, примножувати добро та землі, бути справжніми людьми.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7375" y="3500438"/>
            <a:ext cx="3146425" cy="30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87350"/>
            <a:ext cx="9036050" cy="724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2413"/>
            <a:ext cx="4624388" cy="659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C:\Documents and Settings\Admin\Рабочий стол\Презентація ШКОЛА НАША\Екологія\Изображение 0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214290"/>
            <a:ext cx="3664775" cy="300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Documents and Settings\Admin\Рабочий стол\Презентація ШКОЛА НАША\Екологія\Изображение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3286124"/>
            <a:ext cx="3571900" cy="338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2838" y="2924175"/>
            <a:ext cx="4240212" cy="428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3825" y="333375"/>
            <a:ext cx="6400800" cy="3475038"/>
          </a:xfrm>
          <a:prstGeom prst="rect">
            <a:avLst/>
          </a:prstGeom>
          <a:solidFill>
            <a:schemeClr val="bg2"/>
          </a:solidFill>
        </p:spPr>
        <p:txBody>
          <a:bodyPr rtlCol="0">
            <a:normAutofit/>
          </a:bodyPr>
          <a:lstStyle/>
          <a:p>
            <a:pPr marL="45720" indent="0" algn="just" eaLnBrk="1" fontAlgn="auto" hangingPunct="1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Відомий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учитель-новатор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Валентина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Стрілько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стверджує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що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народознавство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– 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це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бальзам,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який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треба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прикладати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до ран 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нашої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духовності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бо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вона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вкрай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занепала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рани наших душ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глибокі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й 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криваві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Вони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відкрилися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внаслідок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деформації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духовних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цінностей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історичного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безпам'ятства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морального й духовного 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зубожіння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спричинених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відходом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від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природного народного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кореня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духовності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знищенням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цілющих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народних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джерел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Admin\Рабочий стол\uuuuuuu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2"/>
            <a:ext cx="4357718" cy="328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 rot="10800000" flipV="1">
            <a:off x="5357818" y="411034"/>
            <a:ext cx="3786182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Участь учнів школи у щорічному районному </a:t>
            </a:r>
            <a:b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</a:b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      фестивалі   «На хвилях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Корси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»</a:t>
            </a: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</a:b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</a:b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857364"/>
            <a:ext cx="4305310" cy="3228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9572660" y="5643578"/>
            <a:ext cx="428621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Фольклорний ансамбль </a:t>
            </a:r>
            <a:b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</a:b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            «</a:t>
            </a:r>
            <a:r>
              <a:rPr kumimoji="0" lang="uk-UA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Корса</a:t>
            </a: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»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857752" y="5357826"/>
            <a:ext cx="35718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Фольклорний ансамбль </a:t>
            </a:r>
            <a:b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</a:b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 «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Корса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»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c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.</a:t>
            </a:r>
            <a:r>
              <a:rPr kumimoji="0" lang="uk-UA" sz="16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Конюхи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35845" name="Picture 5" descr="C:\Users\Admin\Desktop\фото 1111\image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571876"/>
            <a:ext cx="4349752" cy="292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Admin\Desktop\фото 1111\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4643438" cy="3482579"/>
          </a:xfrm>
          <a:prstGeom prst="rect">
            <a:avLst/>
          </a:prstGeom>
          <a:noFill/>
        </p:spPr>
      </p:pic>
      <p:pic>
        <p:nvPicPr>
          <p:cNvPr id="48131" name="Picture 3" descr="C:\Users\Admin\Desktop\фото 1111\getImage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214554"/>
            <a:ext cx="3978408" cy="3097156"/>
          </a:xfrm>
          <a:prstGeom prst="rect">
            <a:avLst/>
          </a:prstGeom>
          <a:noFill/>
        </p:spPr>
      </p:pic>
      <p:pic>
        <p:nvPicPr>
          <p:cNvPr id="48132" name="Picture 4" descr="C:\Users\Admin\Desktop\image (6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857628"/>
            <a:ext cx="4572032" cy="2714644"/>
          </a:xfrm>
          <a:prstGeom prst="rect">
            <a:avLst/>
          </a:prstGeom>
          <a:noFill/>
        </p:spPr>
      </p:pic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5500694" y="5500702"/>
            <a:ext cx="32861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   «Ми ходили в гай, гайочок…»</a:t>
            </a:r>
            <a:b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</a:b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               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Конюхівська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гаївка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Admin\Рабочий стол\Презентація ШКОЛА НАША\Дозвілля школярів\миколай2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428604"/>
            <a:ext cx="385765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Documents and Settings\Admin\Рабочий стол\888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357562"/>
            <a:ext cx="3996276" cy="286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2" name="Picture 2" descr="C:\Users\Admin\Desktop\getImage (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2285992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Admin\Desktop\фото 1111\image 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4190997" cy="3143248"/>
          </a:xfrm>
          <a:prstGeom prst="rect">
            <a:avLst/>
          </a:prstGeom>
          <a:noFill/>
        </p:spPr>
      </p:pic>
      <p:pic>
        <p:nvPicPr>
          <p:cNvPr id="49155" name="Picture 3" descr="C:\Users\Admin\Desktop\фото 1111\getImage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357562"/>
            <a:ext cx="4214842" cy="3089668"/>
          </a:xfrm>
          <a:prstGeom prst="rect">
            <a:avLst/>
          </a:prstGeom>
          <a:noFill/>
        </p:spPr>
      </p:pic>
      <p:pic>
        <p:nvPicPr>
          <p:cNvPr id="4" name="Рисунок 3" descr="C:\Users\Admin\Desktop\Новая папка (2)\Україна\IMG_62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714488"/>
            <a:ext cx="392909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4572000" y="214290"/>
            <a:ext cx="42148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    Участь школярів у різдвяних дійствах (Вертеп, Новий-Старий рік, Маланка, Коза,</a:t>
            </a:r>
            <a:r>
              <a:rPr kumimoji="0" lang="uk-UA" sz="1600" b="1" i="0" u="none" strike="noStrike" cap="none" normalizeH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</a:t>
            </a:r>
            <a:br>
              <a:rPr kumimoji="0" lang="uk-UA" sz="1600" b="1" i="0" u="none" strike="noStrike" cap="none" normalizeH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</a:br>
            <a:r>
              <a:rPr kumimoji="0" lang="uk-UA" sz="1600" b="1" i="0" u="none" strike="noStrike" cap="none" normalizeH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колядки та щедрівки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)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Admin\Desktop\фото 1111\getImage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42853"/>
            <a:ext cx="4333873" cy="2857519"/>
          </a:xfrm>
          <a:prstGeom prst="rect">
            <a:avLst/>
          </a:prstGeom>
          <a:noFill/>
        </p:spPr>
      </p:pic>
      <p:pic>
        <p:nvPicPr>
          <p:cNvPr id="50179" name="Picture 3" descr="C:\Users\Admin\Desktop\фото 1111\getImage (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286124"/>
            <a:ext cx="4357686" cy="3268265"/>
          </a:xfrm>
          <a:prstGeom prst="rect">
            <a:avLst/>
          </a:prstGeom>
          <a:noFill/>
        </p:spPr>
      </p:pic>
      <p:pic>
        <p:nvPicPr>
          <p:cNvPr id="4" name="Рисунок 3" descr="C:\Documents and Settings\Admin\Рабочий стол\Презентація ШКОЛА НАША\шевченко\IMG_087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4357718" cy="287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286124"/>
            <a:ext cx="435771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Admin\Рабочий стол\Презентація ШКОЛА НАША\Татір пришкільний\Копия Изображение 0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52"/>
            <a:ext cx="5000628" cy="294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image (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86124"/>
            <a:ext cx="5000628" cy="3049494"/>
          </a:xfrm>
          <a:prstGeom prst="rect">
            <a:avLst/>
          </a:prstGeom>
          <a:noFill/>
        </p:spPr>
      </p:pic>
      <p:pic>
        <p:nvPicPr>
          <p:cNvPr id="4" name="Picture 3" descr="C:\Documents and Settings\Admin\Рабочий стол\Презентація ШКОЛА НАША\Татір пришкільний\річка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876" y="2214555"/>
            <a:ext cx="3941280" cy="30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357818" y="571480"/>
            <a:ext cx="36433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Екскурсії до цілющих джерел</a:t>
            </a: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Admin\Desktop\Новая папка\IMG_08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2928958" cy="3429024"/>
          </a:xfrm>
          <a:prstGeom prst="rect">
            <a:avLst/>
          </a:prstGeom>
          <a:noFill/>
        </p:spPr>
      </p:pic>
      <p:pic>
        <p:nvPicPr>
          <p:cNvPr id="38915" name="Picture 3" descr="C:\Users\Admin\Desktop\Укр. мова\IMG_52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14290"/>
            <a:ext cx="2661048" cy="3429024"/>
          </a:xfrm>
          <a:prstGeom prst="rect">
            <a:avLst/>
          </a:prstGeom>
          <a:noFill/>
        </p:spPr>
      </p:pic>
      <p:pic>
        <p:nvPicPr>
          <p:cNvPr id="38916" name="Picture 4" descr="C:\Users\Admin\Desktop\Укр. мова\IMG_83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14752"/>
            <a:ext cx="2732486" cy="3000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dmin\Рабочий стол\Презентація ШКОЛА НАША\Ліс\190420110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85728"/>
            <a:ext cx="3768570" cy="282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C:\Users\Admin\Desktop\Документція школи\Посади калину\Фото\6vkcEveqdSs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3429000"/>
            <a:ext cx="3786214" cy="3071810"/>
          </a:xfrm>
          <a:prstGeom prst="rect">
            <a:avLst/>
          </a:prstGeom>
          <a:noFill/>
        </p:spPr>
      </p:pic>
      <p:pic>
        <p:nvPicPr>
          <p:cNvPr id="39939" name="Picture 3" descr="C:\Users\Admin\Desktop\Документція школи\Посади калину\Фото\II_X0E88-7o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500438"/>
            <a:ext cx="4262436" cy="3000396"/>
          </a:xfrm>
          <a:prstGeom prst="rect">
            <a:avLst/>
          </a:prstGeom>
          <a:noFill/>
        </p:spPr>
      </p:pic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357686" y="2571744"/>
            <a:ext cx="414337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Калина – народний символ України.</a:t>
            </a:r>
            <a:b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Участь учнів у щорічному 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туристсько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–             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краєзнавчому   конкурсі  </a:t>
            </a:r>
            <a:b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Посади калину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</a:t>
            </a:r>
            <a:endParaRPr kumimoji="0" lang="uk-UA" sz="1400" b="1" i="0" u="none" strike="noStrike" cap="none" normalizeH="0" baseline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41" name="Picture 5" descr="C:\Users\Admin\Desktop\91294_html_388401c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214290"/>
            <a:ext cx="3357586" cy="23041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1268760"/>
            <a:ext cx="3384376" cy="4174400"/>
          </a:xfrm>
        </p:spPr>
        <p:txBody>
          <a:bodyPr/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БАЖАЄМО ТВОРЧИХ УСПІХІВ ТА НАТХНЕННЯ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/>
          <a:srcRect r="8788"/>
          <a:stretch>
            <a:fillRect/>
          </a:stretch>
        </p:blipFill>
        <p:spPr bwMode="auto">
          <a:xfrm>
            <a:off x="0" y="0"/>
            <a:ext cx="59436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508625" y="731838"/>
            <a:ext cx="3455988" cy="579278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rtlCol="0">
            <a:normAutofit fontScale="77500" lnSpcReduction="20000"/>
          </a:bodyPr>
          <a:lstStyle/>
          <a:p>
            <a:pPr indent="-182880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Народознавчий підхід у навчально-виховному процесі сприяє формуванню загальнолюдської моралі, готовності виконувати заповіти батьків. Використання досвіду, накопиченого попередніми поколіннями, допомагає впроваджувати в навчально-виховний процес все цінне з народної мудрості, активно залучати школярів до засвоєння спадщини свого народу, адже дитина, позбавлена можливості спиратися на досвід людства, не може розвиватись повноцінно. Засобом фіксування та акумуляції соціально-ціннісного досвіду старших поколінь є фольклор.</a:t>
            </a:r>
            <a:endParaRPr lang="uk-UA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75" y="765175"/>
            <a:ext cx="52482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2" name="TextBox 1"/>
          <p:cNvSpPr txBox="1">
            <a:spLocks noChangeArrowheads="1"/>
          </p:cNvSpPr>
          <p:nvPr/>
        </p:nvSpPr>
        <p:spPr bwMode="auto">
          <a:xfrm>
            <a:off x="301625" y="4149725"/>
            <a:ext cx="48339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Конюхівська ЗОШ І-ІІ ступенів </a:t>
            </a:r>
          </a:p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Козівського району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843809" y="2852937"/>
            <a:ext cx="3024336" cy="2437854"/>
          </a:xfrm>
          <a:solidFill>
            <a:schemeClr val="bg2">
              <a:lumMod val="90000"/>
            </a:schemeClr>
          </a:solidFill>
        </p:spPr>
        <p:txBody>
          <a:bodyPr rtlCol="0">
            <a:normAutofit fontScale="70000" lnSpcReduction="20000"/>
          </a:bodyPr>
          <a:lstStyle/>
          <a:p>
            <a:pPr algn="just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uk-UA" dirty="0"/>
              <a:t>На своїх уроках </a:t>
            </a:r>
            <a:r>
              <a:rPr lang="uk-UA" dirty="0" smtClean="0"/>
              <a:t>використовують </a:t>
            </a:r>
            <a:r>
              <a:rPr lang="uk-UA" dirty="0"/>
              <a:t>фольклорний матеріал, твори образотворчого мистецтва і художньої літератури з багатим наочним матеріалом, тому що діти повинні одержати найяскравіші враження. На цих уроках кожна дитина може проявити себе, відчути свою значимість.</a:t>
            </a:r>
          </a:p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2123728" y="153553"/>
            <a:ext cx="5176837" cy="120173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uk-UA" dirty="0"/>
              <a:t>Елементи народознавства на уроках української мови та літератури та позакласній роботі презентують:</a:t>
            </a:r>
          </a:p>
          <a:p>
            <a:pPr>
              <a:defRPr/>
            </a:pPr>
            <a:endParaRPr lang="uk-UA" dirty="0"/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0" y="3318570"/>
            <a:ext cx="2580033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1600" i="1" dirty="0" smtClean="0">
                <a:latin typeface="Times New Roman" pitchFamily="18" charset="0"/>
                <a:cs typeface="Times New Roman" pitchFamily="18" charset="0"/>
              </a:rPr>
              <a:t>Борецька Віра Петрівна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учителя української мови та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літератури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Педагог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чна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проблема:</a:t>
            </a:r>
          </a:p>
          <a:p>
            <a:pPr algn="ctr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Інтерактивні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методи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 уроках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літератури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Педагогічне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кредо: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«Правильно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навчає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той -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навчає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цікаво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А.Ейнштейн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2"/>
          <a:srcRect l="6664" r="12135"/>
          <a:stretch>
            <a:fillRect/>
          </a:stretch>
        </p:blipFill>
        <p:spPr bwMode="auto">
          <a:xfrm>
            <a:off x="477129" y="980728"/>
            <a:ext cx="2103437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8" name="TextBox 4"/>
          <p:cNvSpPr txBox="1">
            <a:spLocks noChangeArrowheads="1"/>
          </p:cNvSpPr>
          <p:nvPr/>
        </p:nvSpPr>
        <p:spPr bwMode="auto">
          <a:xfrm>
            <a:off x="6084169" y="3410445"/>
            <a:ext cx="273630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1600" i="1" dirty="0" err="1">
                <a:latin typeface="Times New Roman" pitchFamily="18" charset="0"/>
                <a:cs typeface="Times New Roman" pitchFamily="18" charset="0"/>
              </a:rPr>
              <a:t>Потурняк</a:t>
            </a:r>
            <a:r>
              <a:rPr lang="uk-UA" sz="1600" i="1" dirty="0">
                <a:latin typeface="Times New Roman" pitchFamily="18" charset="0"/>
                <a:cs typeface="Times New Roman" pitchFamily="18" charset="0"/>
              </a:rPr>
              <a:t> Ольга Семенівна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, учитель української мови та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літератури</a:t>
            </a:r>
          </a:p>
          <a:p>
            <a:pPr algn="ctr"/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Педагогічна проблема:</a:t>
            </a:r>
          </a:p>
          <a:p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Ігрові технології навчання на уроках української мови та літератури</a:t>
            </a:r>
          </a:p>
          <a:p>
            <a:pPr algn="ctr"/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Педагогічне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кредо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Творити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пробувати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шукати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розвиватися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9" name="Picture 8" descr="C:\Users\Богдана\Downloads\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6962" y="980728"/>
            <a:ext cx="2001838" cy="2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088" y="731838"/>
            <a:ext cx="7561262" cy="42100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rtlCol="0">
            <a:normAutofit/>
          </a:bodyPr>
          <a:lstStyle/>
          <a:p>
            <a:pPr indent="-182880" algn="just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uk-U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Мета використання засобів народознавства 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 уроках української 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мови та літератури 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полягає в 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тому, 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щоб збагатити мовлення 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учнів, 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розширити коло їхніх інтересів, залучати молоде покоління до витоків народних 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традицій, 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збагачувати духовний світ молодої людини. Саме фольклор допомагає зберігати нагромаджений упродовж віків досвід, прищеплює почуття 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патріотизму, 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любові до праці, 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природи, 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 також служить для кращого засвоєння мовного матеріалу під час навчання у школі та самоосвіті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4941888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25" y="1484313"/>
            <a:ext cx="340677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388" y="836613"/>
            <a:ext cx="5400675" cy="4795837"/>
          </a:xfrm>
          <a:solidFill>
            <a:schemeClr val="bg2">
              <a:lumMod val="90000"/>
            </a:schemeClr>
          </a:solidFill>
        </p:spPr>
        <p:txBody>
          <a:bodyPr rtlCol="0">
            <a:normAutofit fontScale="92500" lnSpcReduction="20000"/>
          </a:bodyPr>
          <a:lstStyle/>
          <a:p>
            <a:pPr algn="ctr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uk-UA" dirty="0" smtClean="0"/>
              <a:t>Фольклор і етнографія мають прийти саме на урок, бо жоден факультатив, гурток не дасть учням того, що запам'ятовується на звичайному робочому уроці, не замінить повсякденної копіткої праці.</a:t>
            </a:r>
          </a:p>
          <a:p>
            <a:pPr marL="342900" indent="-342900" algn="ctr" eaLnBrk="1" fontAlgn="auto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uk-UA" dirty="0" smtClean="0"/>
              <a:t>Народні прислів'я та приказки;</a:t>
            </a:r>
          </a:p>
          <a:p>
            <a:pPr marL="342900" indent="-342900" algn="ctr" eaLnBrk="1" fontAlgn="auto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uk-UA" dirty="0" smtClean="0"/>
              <a:t>Прикмети;</a:t>
            </a:r>
          </a:p>
          <a:p>
            <a:pPr marL="342900" indent="-342900" algn="ctr" eaLnBrk="1" fontAlgn="auto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uk-UA" dirty="0" smtClean="0"/>
              <a:t>Загадки-жарти;</a:t>
            </a:r>
          </a:p>
          <a:p>
            <a:pPr marL="342900" indent="-342900" algn="ctr" eaLnBrk="1" fontAlgn="auto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uk-UA" dirty="0" smtClean="0"/>
              <a:t>Народні повір'я;</a:t>
            </a:r>
          </a:p>
          <a:p>
            <a:pPr marL="342900" indent="-342900" algn="ctr" eaLnBrk="1" fontAlgn="auto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uk-UA" dirty="0" smtClean="0"/>
              <a:t>Легенди та перекази;</a:t>
            </a:r>
          </a:p>
          <a:p>
            <a:pPr marL="342900" indent="-342900" algn="ctr" eaLnBrk="1" fontAlgn="auto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uk-UA" dirty="0" smtClean="0"/>
              <a:t>Звичаї та обряди;</a:t>
            </a:r>
          </a:p>
          <a:p>
            <a:pPr marL="342900" indent="-342900" algn="ctr" eaLnBrk="1" fontAlgn="auto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uk-UA" dirty="0" smtClean="0"/>
              <a:t>Побажання, віншування, примовляння, пісні.</a:t>
            </a:r>
          </a:p>
          <a:p>
            <a:pPr marL="342900" indent="-342900" algn="ctr" eaLnBrk="1" fontAlgn="auto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endParaRPr lang="uk-UA" dirty="0" smtClean="0"/>
          </a:p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uk-UA" dirty="0" smtClean="0"/>
              <a:t> 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468313" y="1028700"/>
            <a:ext cx="4464050" cy="4800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На уроках часто </a:t>
            </a:r>
            <a:r>
              <a:rPr lang="ru-RU" dirty="0" err="1"/>
              <a:t>пропонуємо</a:t>
            </a:r>
            <a:r>
              <a:rPr lang="ru-RU" dirty="0"/>
              <a:t> </a:t>
            </a:r>
            <a:r>
              <a:rPr lang="ru-RU" dirty="0" err="1"/>
              <a:t>учням</a:t>
            </a:r>
            <a:r>
              <a:rPr lang="ru-RU" dirty="0"/>
              <a:t> </a:t>
            </a:r>
            <a:r>
              <a:rPr lang="ru-RU" dirty="0" err="1"/>
              <a:t>відгадати</a:t>
            </a:r>
            <a:r>
              <a:rPr lang="ru-RU" dirty="0"/>
              <a:t> </a:t>
            </a:r>
            <a:r>
              <a:rPr lang="ru-RU" dirty="0" err="1"/>
              <a:t>народні</a:t>
            </a:r>
            <a:r>
              <a:rPr lang="ru-RU" dirty="0"/>
              <a:t> загадки,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націлюють</a:t>
            </a:r>
            <a:r>
              <a:rPr lang="ru-RU" dirty="0"/>
              <a:t> на </a:t>
            </a:r>
            <a:r>
              <a:rPr lang="ru-RU" dirty="0" err="1"/>
              <a:t>знання</a:t>
            </a:r>
            <a:r>
              <a:rPr lang="ru-RU" dirty="0"/>
              <a:t> </a:t>
            </a:r>
            <a:r>
              <a:rPr lang="ru-RU" dirty="0" err="1"/>
              <a:t>шкільної</a:t>
            </a:r>
            <a:r>
              <a:rPr lang="ru-RU" dirty="0"/>
              <a:t> атрибутики і </a:t>
            </a:r>
            <a:r>
              <a:rPr lang="ru-RU" dirty="0" err="1"/>
              <a:t>свідчать</a:t>
            </a:r>
            <a:r>
              <a:rPr lang="ru-RU" dirty="0"/>
              <a:t> про </a:t>
            </a:r>
            <a:r>
              <a:rPr lang="ru-RU" dirty="0" err="1"/>
              <a:t>велику</a:t>
            </a:r>
            <a:r>
              <a:rPr lang="ru-RU" dirty="0"/>
              <a:t> </a:t>
            </a:r>
            <a:r>
              <a:rPr lang="ru-RU" dirty="0" err="1"/>
              <a:t>повагу</a:t>
            </a:r>
            <a:r>
              <a:rPr lang="ru-RU" dirty="0"/>
              <a:t> до </a:t>
            </a:r>
            <a:r>
              <a:rPr lang="ru-RU" dirty="0" err="1"/>
              <a:t>школи</a:t>
            </a:r>
            <a:r>
              <a:rPr lang="ru-RU" dirty="0"/>
              <a:t>. Загадки </a:t>
            </a:r>
            <a:r>
              <a:rPr lang="ru-RU" dirty="0" err="1"/>
              <a:t>застосовую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у </a:t>
            </a:r>
            <a:r>
              <a:rPr lang="ru-RU" dirty="0" err="1"/>
              <a:t>вправах</a:t>
            </a:r>
            <a:r>
              <a:rPr lang="ru-RU" dirty="0"/>
              <a:t> і </a:t>
            </a:r>
            <a:r>
              <a:rPr lang="ru-RU" dirty="0" err="1"/>
              <a:t>завданнях</a:t>
            </a:r>
            <a:r>
              <a:rPr lang="ru-RU" dirty="0"/>
              <a:t> для </a:t>
            </a:r>
            <a:r>
              <a:rPr lang="ru-RU" dirty="0" err="1"/>
              <a:t>учнів</a:t>
            </a:r>
            <a:r>
              <a:rPr lang="ru-RU" dirty="0"/>
              <a:t>. На мою думку, </a:t>
            </a:r>
            <a:r>
              <a:rPr lang="ru-RU" dirty="0" err="1"/>
              <a:t>навчання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 </a:t>
            </a:r>
            <a:r>
              <a:rPr lang="ru-RU" dirty="0" err="1"/>
              <a:t>проходити</a:t>
            </a:r>
            <a:r>
              <a:rPr lang="ru-RU" dirty="0"/>
              <a:t> у </a:t>
            </a:r>
            <a:r>
              <a:rPr lang="ru-RU" dirty="0" err="1"/>
              <a:t>школі</a:t>
            </a:r>
            <a:r>
              <a:rPr lang="ru-RU" dirty="0"/>
              <a:t> </a:t>
            </a:r>
            <a:r>
              <a:rPr lang="ru-RU" dirty="0" err="1"/>
              <a:t>успішно</a:t>
            </a:r>
            <a:r>
              <a:rPr lang="ru-RU" dirty="0"/>
              <a:t> </a:t>
            </a:r>
            <a:r>
              <a:rPr lang="ru-RU" dirty="0" err="1"/>
              <a:t>тоді</a:t>
            </a:r>
            <a:r>
              <a:rPr lang="ru-RU" dirty="0"/>
              <a:t>, коли на </a:t>
            </a:r>
            <a:r>
              <a:rPr lang="ru-RU" dirty="0" err="1"/>
              <a:t>чільному</a:t>
            </a:r>
            <a:r>
              <a:rPr lang="ru-RU" dirty="0"/>
              <a:t> </a:t>
            </a:r>
            <a:r>
              <a:rPr lang="ru-RU" dirty="0" err="1"/>
              <a:t>місці</a:t>
            </a:r>
            <a:r>
              <a:rPr lang="ru-RU" dirty="0"/>
              <a:t> </a:t>
            </a:r>
            <a:r>
              <a:rPr lang="ru-RU" dirty="0" err="1"/>
              <a:t>стоїть</a:t>
            </a:r>
            <a:r>
              <a:rPr lang="ru-RU" dirty="0"/>
              <a:t> система </a:t>
            </a:r>
            <a:r>
              <a:rPr lang="ru-RU" dirty="0" err="1"/>
              <a:t>вправ</a:t>
            </a:r>
            <a:r>
              <a:rPr lang="ru-RU" dirty="0"/>
              <a:t>, </a:t>
            </a:r>
            <a:r>
              <a:rPr lang="ru-RU" dirty="0" err="1"/>
              <a:t>побудованих</a:t>
            </a:r>
            <a:r>
              <a:rPr lang="ru-RU" dirty="0"/>
              <a:t> на фольклорному </a:t>
            </a:r>
            <a:r>
              <a:rPr lang="ru-RU" dirty="0" err="1"/>
              <a:t>матеріалі</a:t>
            </a:r>
            <a:r>
              <a:rPr lang="ru-RU" dirty="0"/>
              <a:t>. </a:t>
            </a:r>
            <a:r>
              <a:rPr lang="ru-RU" dirty="0" err="1"/>
              <a:t>Адже</a:t>
            </a:r>
            <a:r>
              <a:rPr lang="ru-RU" dirty="0"/>
              <a:t> народна </a:t>
            </a:r>
            <a:r>
              <a:rPr lang="ru-RU" dirty="0" err="1"/>
              <a:t>пісня</a:t>
            </a:r>
            <a:r>
              <a:rPr lang="ru-RU" dirty="0"/>
              <a:t> на уроках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 та </a:t>
            </a:r>
            <a:r>
              <a:rPr lang="ru-RU" dirty="0" err="1"/>
              <a:t>літератури</a:t>
            </a:r>
            <a:r>
              <a:rPr lang="ru-RU" dirty="0"/>
              <a:t> при </a:t>
            </a:r>
            <a:r>
              <a:rPr lang="ru-RU" dirty="0" err="1"/>
              <a:t>вивченні</a:t>
            </a:r>
            <a:r>
              <a:rPr lang="ru-RU" dirty="0"/>
              <a:t> </a:t>
            </a:r>
            <a:r>
              <a:rPr lang="ru-RU" dirty="0" err="1"/>
              <a:t>народної</a:t>
            </a:r>
            <a:r>
              <a:rPr lang="ru-RU" dirty="0"/>
              <a:t> </a:t>
            </a:r>
            <a:r>
              <a:rPr lang="ru-RU" dirty="0" err="1"/>
              <a:t>творчості</a:t>
            </a:r>
            <a:r>
              <a:rPr lang="ru-RU" dirty="0"/>
              <a:t> є </a:t>
            </a:r>
            <a:r>
              <a:rPr lang="ru-RU" dirty="0" err="1"/>
              <a:t>обов’язковим</a:t>
            </a:r>
            <a:r>
              <a:rPr lang="ru-RU" dirty="0"/>
              <a:t> </a:t>
            </a:r>
            <a:r>
              <a:rPr lang="ru-RU" dirty="0" err="1"/>
              <a:t>складником</a:t>
            </a:r>
            <a:r>
              <a:rPr lang="ru-RU" dirty="0"/>
              <a:t> уроку. Як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використовувати</a:t>
            </a:r>
            <a:r>
              <a:rPr lang="ru-RU" dirty="0"/>
              <a:t> </a:t>
            </a:r>
            <a:r>
              <a:rPr lang="ru-RU" dirty="0" err="1"/>
              <a:t>елементи</a:t>
            </a:r>
            <a:r>
              <a:rPr lang="ru-RU" dirty="0"/>
              <a:t> </a:t>
            </a:r>
            <a:r>
              <a:rPr lang="ru-RU" dirty="0" err="1"/>
              <a:t>вишивання</a:t>
            </a:r>
            <a:r>
              <a:rPr lang="ru-RU" dirty="0"/>
              <a:t> рушника, не </a:t>
            </a:r>
            <a:r>
              <a:rPr lang="ru-RU" dirty="0" err="1"/>
              <a:t>згадавши</a:t>
            </a:r>
            <a:r>
              <a:rPr lang="ru-RU" dirty="0"/>
              <a:t> </a:t>
            </a:r>
            <a:r>
              <a:rPr lang="ru-RU" dirty="0" err="1"/>
              <a:t>пісню</a:t>
            </a:r>
            <a:r>
              <a:rPr lang="ru-RU" dirty="0"/>
              <a:t> про </a:t>
            </a:r>
            <a:r>
              <a:rPr lang="ru-RU" dirty="0" err="1"/>
              <a:t>нього</a:t>
            </a:r>
            <a:r>
              <a:rPr lang="ru-RU" dirty="0"/>
              <a:t>?!</a:t>
            </a:r>
            <a:endParaRPr lang="uk-UA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1196975"/>
            <a:ext cx="3670300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27730"/>
            <a:ext cx="5918200" cy="313932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  <a:cs typeface="+mn-cs"/>
              </a:rPr>
              <a:t>На уроках досліджували разом з учнями наступні проблеми: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>
                <a:latin typeface="+mn-lt"/>
                <a:cs typeface="+mn-cs"/>
              </a:rPr>
              <a:t>Мораль, етика, народознавство у творах Т. Шевченка;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>
                <a:latin typeface="+mn-lt"/>
                <a:cs typeface="+mn-cs"/>
              </a:rPr>
              <a:t>Вартості  та види українського національного характеру (за повістю «</a:t>
            </a:r>
            <a:r>
              <a:rPr lang="uk-UA" dirty="0" err="1">
                <a:latin typeface="+mn-lt"/>
                <a:cs typeface="+mn-cs"/>
              </a:rPr>
              <a:t>Кайдашева</a:t>
            </a:r>
            <a:r>
              <a:rPr lang="uk-UA" dirty="0">
                <a:latin typeface="+mn-lt"/>
                <a:cs typeface="+mn-cs"/>
              </a:rPr>
              <a:t> сім я</a:t>
            </a:r>
            <a:r>
              <a:rPr lang="uk-UA" dirty="0" smtClean="0">
                <a:latin typeface="+mn-lt"/>
                <a:cs typeface="+mn-cs"/>
              </a:rPr>
              <a:t>»);</a:t>
            </a:r>
            <a:endParaRPr lang="uk-UA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>
                <a:latin typeface="+mn-lt"/>
                <a:cs typeface="+mn-cs"/>
              </a:rPr>
              <a:t>Народнопісенна  творчість І. Я. Франка</a:t>
            </a:r>
            <a:r>
              <a:rPr lang="uk-UA" dirty="0" smtClean="0">
                <a:latin typeface="+mn-lt"/>
                <a:cs typeface="+mn-cs"/>
              </a:rPr>
              <a:t>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 smtClean="0"/>
              <a:t>Декламування «лісова пісня» Л. Українка;</a:t>
            </a:r>
            <a:endParaRPr lang="uk-UA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>
                <a:latin typeface="+mn-lt"/>
                <a:cs typeface="+mn-cs"/>
              </a:rPr>
              <a:t>Народознавство на уроках української мови.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dirty="0">
              <a:latin typeface="+mn-lt"/>
              <a:cs typeface="+mn-cs"/>
            </a:endParaRPr>
          </a:p>
        </p:txBody>
      </p:sp>
      <p:pic>
        <p:nvPicPr>
          <p:cNvPr id="1229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944" y="2996952"/>
            <a:ext cx="4860032" cy="3536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1346" y="476673"/>
            <a:ext cx="5229957" cy="369331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 уроках української мови та літератури використовуємо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імітаційні методи навчання: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Імітаційний тренінг;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Рольова гра;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Ігрове проектування;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Імітаційні вправи.</a:t>
            </a:r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06291"/>
            <a:ext cx="44624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" y="3219067"/>
            <a:ext cx="4358842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484231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168</TotalTime>
  <Words>855</Words>
  <Application>Microsoft Office PowerPoint</Application>
  <PresentationFormat>Экран (4:3)</PresentationFormat>
  <Paragraphs>73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Воздушный поток</vt:lpstr>
      <vt:lpstr>Науково-теоретичний і прикладний аспекти використання елементів народознавства на уроках української мови та літератури та в позакласні роботі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БАЖАЄМО ТВОРЧИХ УСПІХІВ ТА НАТХНЕННЯ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Науково-теоретичний і прикладний аспекти використання елементів народознавства на уроках української мови та літератури та в позакласні роботі</dc:title>
  <dc:creator>Admin</dc:creator>
  <cp:lastModifiedBy>MAN</cp:lastModifiedBy>
  <cp:revision>18</cp:revision>
  <dcterms:created xsi:type="dcterms:W3CDTF">2015-05-14T11:07:42Z</dcterms:created>
  <dcterms:modified xsi:type="dcterms:W3CDTF">2015-05-15T08:50:18Z</dcterms:modified>
</cp:coreProperties>
</file>