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5"/>
  </p:notesMasterIdLst>
  <p:sldIdLst>
    <p:sldId id="285" r:id="rId2"/>
    <p:sldId id="259" r:id="rId3"/>
    <p:sldId id="286" r:id="rId4"/>
    <p:sldId id="287" r:id="rId5"/>
    <p:sldId id="288" r:id="rId6"/>
    <p:sldId id="289" r:id="rId7"/>
    <p:sldId id="258" r:id="rId8"/>
    <p:sldId id="263" r:id="rId9"/>
    <p:sldId id="310" r:id="rId10"/>
    <p:sldId id="320" r:id="rId11"/>
    <p:sldId id="311" r:id="rId12"/>
    <p:sldId id="309" r:id="rId13"/>
    <p:sldId id="293" r:id="rId14"/>
    <p:sldId id="294" r:id="rId15"/>
    <p:sldId id="318" r:id="rId16"/>
    <p:sldId id="321" r:id="rId17"/>
    <p:sldId id="315" r:id="rId18"/>
    <p:sldId id="316" r:id="rId19"/>
    <p:sldId id="292" r:id="rId20"/>
    <p:sldId id="295" r:id="rId21"/>
    <p:sldId id="304" r:id="rId22"/>
    <p:sldId id="305" r:id="rId23"/>
    <p:sldId id="306" r:id="rId24"/>
    <p:sldId id="307" r:id="rId25"/>
    <p:sldId id="308" r:id="rId26"/>
    <p:sldId id="317" r:id="rId27"/>
    <p:sldId id="298" r:id="rId28"/>
    <p:sldId id="319" r:id="rId29"/>
    <p:sldId id="299" r:id="rId30"/>
    <p:sldId id="300" r:id="rId31"/>
    <p:sldId id="301" r:id="rId32"/>
    <p:sldId id="302" r:id="rId33"/>
    <p:sldId id="303" r:id="rId34"/>
    <p:sldId id="312" r:id="rId35"/>
    <p:sldId id="296" r:id="rId36"/>
    <p:sldId id="297" r:id="rId37"/>
    <p:sldId id="261" r:id="rId38"/>
    <p:sldId id="280" r:id="rId39"/>
    <p:sldId id="290" r:id="rId40"/>
    <p:sldId id="291" r:id="rId41"/>
    <p:sldId id="313" r:id="rId42"/>
    <p:sldId id="314" r:id="rId43"/>
    <p:sldId id="32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>
        <p:scale>
          <a:sx n="64" d="100"/>
          <a:sy n="64" d="100"/>
        </p:scale>
        <p:origin x="-1350" y="-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1E844-9609-4F23-A080-80295E524A77}" type="doc">
      <dgm:prSet loTypeId="urn:microsoft.com/office/officeart/2005/8/layout/vList2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DC9906E-5960-44F8-B7A2-1657CEA5B4EE}">
      <dgm:prSet custT="1"/>
      <dgm:spPr/>
      <dgm:t>
        <a:bodyPr/>
        <a:lstStyle/>
        <a:p>
          <a:pPr rtl="0"/>
          <a:r>
            <a:rPr lang="ru-RU" sz="3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Проблема, над </a:t>
          </a:r>
          <a:r>
            <a:rPr lang="ru-RU" sz="3800" b="1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якою</a:t>
          </a:r>
          <a:r>
            <a:rPr lang="ru-RU" sz="3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800" b="1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працю</a:t>
          </a:r>
          <a:r>
            <a:rPr lang="uk-UA" sz="3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</a:t>
          </a:r>
          <a:r>
            <a:rPr lang="ru-RU" sz="3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школа</a:t>
          </a:r>
          <a:endParaRPr lang="ru-RU" sz="38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81BDDE-5CE5-4E9D-BDE2-846665159CAA}" type="parTrans" cxnId="{577C4D21-08BB-4822-88C4-7CE8C853C4F7}">
      <dgm:prSet/>
      <dgm:spPr/>
      <dgm:t>
        <a:bodyPr/>
        <a:lstStyle/>
        <a:p>
          <a:endParaRPr lang="ru-RU"/>
        </a:p>
      </dgm:t>
    </dgm:pt>
    <dgm:pt modelId="{54CD12FE-1C9C-4B87-89FF-7706C820230F}" type="sibTrans" cxnId="{577C4D21-08BB-4822-88C4-7CE8C853C4F7}">
      <dgm:prSet/>
      <dgm:spPr/>
      <dgm:t>
        <a:bodyPr/>
        <a:lstStyle/>
        <a:p>
          <a:endParaRPr lang="ru-RU"/>
        </a:p>
      </dgm:t>
    </dgm:pt>
    <dgm:pt modelId="{3589F8B3-E259-4060-BD98-0587E887A4E4}" type="pres">
      <dgm:prSet presAssocID="{FA31E844-9609-4F23-A080-80295E524A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00BE97-667A-477A-9D81-A048F06C256A}" type="pres">
      <dgm:prSet presAssocID="{6DC9906E-5960-44F8-B7A2-1657CEA5B4EE}" presName="parentText" presStyleLbl="node1" presStyleIdx="0" presStyleCnt="1" custLinFactNeighborX="2487" custLinFactNeighborY="-71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2DCD52-E467-45D1-9133-5BA34705232B}" type="presOf" srcId="{FA31E844-9609-4F23-A080-80295E524A77}" destId="{3589F8B3-E259-4060-BD98-0587E887A4E4}" srcOrd="0" destOrd="0" presId="urn:microsoft.com/office/officeart/2005/8/layout/vList2"/>
    <dgm:cxn modelId="{577C4D21-08BB-4822-88C4-7CE8C853C4F7}" srcId="{FA31E844-9609-4F23-A080-80295E524A77}" destId="{6DC9906E-5960-44F8-B7A2-1657CEA5B4EE}" srcOrd="0" destOrd="0" parTransId="{9681BDDE-5CE5-4E9D-BDE2-846665159CAA}" sibTransId="{54CD12FE-1C9C-4B87-89FF-7706C820230F}"/>
    <dgm:cxn modelId="{BFE2C733-3EFA-4E65-89A6-22C92018DEFF}" type="presOf" srcId="{6DC9906E-5960-44F8-B7A2-1657CEA5B4EE}" destId="{7700BE97-667A-477A-9D81-A048F06C256A}" srcOrd="0" destOrd="0" presId="urn:microsoft.com/office/officeart/2005/8/layout/vList2"/>
    <dgm:cxn modelId="{9F7D1931-14E2-4D12-B7AD-A5D3B8B99280}" type="presParOf" srcId="{3589F8B3-E259-4060-BD98-0587E887A4E4}" destId="{7700BE97-667A-477A-9D81-A048F06C25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DE3661-3737-4945-AA99-5A5C8EAC2549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FF3C0AD-B985-41B1-BA82-89D21FC22416}">
      <dgm:prSet phldrT="[Текст]" custT="1"/>
      <dgm:spPr/>
      <dgm:t>
        <a:bodyPr/>
        <a:lstStyle/>
        <a:p>
          <a:r>
            <a: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Нестандартні уроки</a:t>
          </a:r>
          <a:endParaRPr lang="ru-RU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CF68BB-59C4-48F1-998B-C1B6B4B463C5}" type="parTrans" cxnId="{87966CE7-A2FF-4A27-B28D-1CF974E6EB30}">
      <dgm:prSet/>
      <dgm:spPr/>
      <dgm:t>
        <a:bodyPr/>
        <a:lstStyle/>
        <a:p>
          <a:endParaRPr lang="ru-RU"/>
        </a:p>
      </dgm:t>
    </dgm:pt>
    <dgm:pt modelId="{22980405-999D-4C2B-AFFC-50E2A1C02195}" type="sibTrans" cxnId="{87966CE7-A2FF-4A27-B28D-1CF974E6EB30}">
      <dgm:prSet/>
      <dgm:spPr/>
      <dgm:t>
        <a:bodyPr/>
        <a:lstStyle/>
        <a:p>
          <a:endParaRPr lang="ru-RU"/>
        </a:p>
      </dgm:t>
    </dgm:pt>
    <dgm:pt modelId="{2826A821-6ADE-4FEA-B425-3924125AE17A}">
      <dgm:prSet custT="1"/>
      <dgm:spPr/>
      <dgm:t>
        <a:bodyPr/>
        <a:lstStyle/>
        <a:p>
          <a:r>
            <a: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Уроки з використанням ІКТ</a:t>
          </a:r>
          <a:endParaRPr lang="ru-RU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AF6A45-36F9-4A19-8DD6-FB62C8CDAA98}" type="parTrans" cxnId="{B3597EEE-5536-4C84-A091-1CE08A839CA7}">
      <dgm:prSet/>
      <dgm:spPr/>
      <dgm:t>
        <a:bodyPr/>
        <a:lstStyle/>
        <a:p>
          <a:endParaRPr lang="ru-RU"/>
        </a:p>
      </dgm:t>
    </dgm:pt>
    <dgm:pt modelId="{D4D3F3C1-3038-4F26-A2E1-12BBD059CA5A}" type="sibTrans" cxnId="{B3597EEE-5536-4C84-A091-1CE08A839CA7}">
      <dgm:prSet/>
      <dgm:spPr/>
      <dgm:t>
        <a:bodyPr/>
        <a:lstStyle/>
        <a:p>
          <a:endParaRPr lang="ru-RU"/>
        </a:p>
      </dgm:t>
    </dgm:pt>
    <dgm:pt modelId="{33852670-6811-4B6C-BF48-A12BF2F452C3}">
      <dgm:prSet custT="1"/>
      <dgm:spPr/>
      <dgm:t>
        <a:bodyPr/>
        <a:lstStyle/>
        <a:p>
          <a:r>
            <a: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Виховна робота</a:t>
          </a:r>
          <a:endParaRPr lang="ru-RU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7C01E7-7A77-4388-9730-AA67CBF59677}" type="parTrans" cxnId="{41D8194C-9A9C-43CA-8304-9A2D1702AA09}">
      <dgm:prSet/>
      <dgm:spPr/>
      <dgm:t>
        <a:bodyPr/>
        <a:lstStyle/>
        <a:p>
          <a:endParaRPr lang="ru-RU"/>
        </a:p>
      </dgm:t>
    </dgm:pt>
    <dgm:pt modelId="{162BF282-84C6-4437-BDA1-F292A887BC6A}" type="sibTrans" cxnId="{41D8194C-9A9C-43CA-8304-9A2D1702AA09}">
      <dgm:prSet/>
      <dgm:spPr/>
      <dgm:t>
        <a:bodyPr/>
        <a:lstStyle/>
        <a:p>
          <a:endParaRPr lang="ru-RU"/>
        </a:p>
      </dgm:t>
    </dgm:pt>
    <dgm:pt modelId="{A9750486-4B3F-4594-B1CB-95A2CFE90F79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Робота 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батьками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66E29-8016-44D6-A25F-4E691A72A71C}" type="parTrans" cxnId="{9E61BC17-C061-4BE8-89D7-F804E44D75BF}">
      <dgm:prSet/>
      <dgm:spPr/>
      <dgm:t>
        <a:bodyPr/>
        <a:lstStyle/>
        <a:p>
          <a:endParaRPr lang="ru-RU"/>
        </a:p>
      </dgm:t>
    </dgm:pt>
    <dgm:pt modelId="{F0BDF6E6-7B33-4EAF-A63C-980C1F6EEC44}" type="sibTrans" cxnId="{9E61BC17-C061-4BE8-89D7-F804E44D75BF}">
      <dgm:prSet custFlipVert="1" custFlipHor="1" custScaleX="57257" custScaleY="32375" custLinFactNeighborX="-76155" custLinFactNeighborY="-25930"/>
      <dgm:spPr/>
      <dgm:t>
        <a:bodyPr/>
        <a:lstStyle/>
        <a:p>
          <a:endParaRPr lang="ru-RU"/>
        </a:p>
      </dgm:t>
    </dgm:pt>
    <dgm:pt modelId="{449F486B-0A21-4DBC-9AF9-796777B147E4}">
      <dgm:prSet phldrT="[Текст]" custT="1"/>
      <dgm:spPr/>
      <dgm:t>
        <a:bodyPr/>
        <a:lstStyle/>
        <a:p>
          <a:r>
            <a: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Уроки з використанням елементів інноваційних технологій</a:t>
          </a:r>
          <a:endParaRPr lang="ru-RU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6892193-BE75-4899-AAFE-41260A96B89B}" type="sibTrans" cxnId="{C53D28B3-03A0-4F96-BA0A-A388632DD634}">
      <dgm:prSet/>
      <dgm:spPr/>
      <dgm:t>
        <a:bodyPr/>
        <a:lstStyle/>
        <a:p>
          <a:endParaRPr lang="ru-RU"/>
        </a:p>
      </dgm:t>
    </dgm:pt>
    <dgm:pt modelId="{005ED95C-3759-4B5D-9AF9-D12F5CED6326}" type="parTrans" cxnId="{C53D28B3-03A0-4F96-BA0A-A388632DD634}">
      <dgm:prSet/>
      <dgm:spPr/>
      <dgm:t>
        <a:bodyPr/>
        <a:lstStyle/>
        <a:p>
          <a:endParaRPr lang="ru-RU"/>
        </a:p>
      </dgm:t>
    </dgm:pt>
    <dgm:pt modelId="{D305FBCF-E53F-4AEF-ADE5-BC6E02E01AFC}" type="pres">
      <dgm:prSet presAssocID="{3BDE3661-3737-4945-AA99-5A5C8EAC254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161BE11-6FBF-44B6-A26B-2BE8F5B4DA92}" type="pres">
      <dgm:prSet presAssocID="{3BDE3661-3737-4945-AA99-5A5C8EAC2549}" presName="Name1" presStyleCnt="0"/>
      <dgm:spPr/>
    </dgm:pt>
    <dgm:pt modelId="{A6764059-18F3-4AD5-973E-EE75731DA369}" type="pres">
      <dgm:prSet presAssocID="{3BDE3661-3737-4945-AA99-5A5C8EAC2549}" presName="cycle" presStyleCnt="0"/>
      <dgm:spPr/>
    </dgm:pt>
    <dgm:pt modelId="{7AEF30D4-C37D-464E-A0C2-AF64E7607D74}" type="pres">
      <dgm:prSet presAssocID="{3BDE3661-3737-4945-AA99-5A5C8EAC2549}" presName="srcNode" presStyleLbl="node1" presStyleIdx="0" presStyleCnt="5"/>
      <dgm:spPr/>
    </dgm:pt>
    <dgm:pt modelId="{C1079880-4098-466F-A615-949063D53E32}" type="pres">
      <dgm:prSet presAssocID="{3BDE3661-3737-4945-AA99-5A5C8EAC2549}" presName="conn" presStyleLbl="parChTrans1D2" presStyleIdx="0" presStyleCnt="1"/>
      <dgm:spPr/>
      <dgm:t>
        <a:bodyPr/>
        <a:lstStyle/>
        <a:p>
          <a:endParaRPr lang="ru-RU"/>
        </a:p>
      </dgm:t>
    </dgm:pt>
    <dgm:pt modelId="{423DA773-57FB-4C2A-BF9A-ADD5C6BA4D95}" type="pres">
      <dgm:prSet presAssocID="{3BDE3661-3737-4945-AA99-5A5C8EAC2549}" presName="extraNode" presStyleLbl="node1" presStyleIdx="0" presStyleCnt="5"/>
      <dgm:spPr/>
    </dgm:pt>
    <dgm:pt modelId="{A51A1FC0-C2B0-4C78-8791-5A1E256498B6}" type="pres">
      <dgm:prSet presAssocID="{3BDE3661-3737-4945-AA99-5A5C8EAC2549}" presName="dstNode" presStyleLbl="node1" presStyleIdx="0" presStyleCnt="5"/>
      <dgm:spPr/>
    </dgm:pt>
    <dgm:pt modelId="{671006BA-3E7E-41D0-B64A-846B202FB08E}" type="pres">
      <dgm:prSet presAssocID="{449F486B-0A21-4DBC-9AF9-796777B147E4}" presName="text_1" presStyleLbl="node1" presStyleIdx="0" presStyleCnt="5" custScaleY="118326" custLinFactY="14783" custLinFactNeighborX="118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77716-BEAB-4BFB-921A-434DB8E5C921}" type="pres">
      <dgm:prSet presAssocID="{449F486B-0A21-4DBC-9AF9-796777B147E4}" presName="accent_1" presStyleCnt="0"/>
      <dgm:spPr/>
    </dgm:pt>
    <dgm:pt modelId="{60923E45-D6D9-4617-9484-32D988F5D936}" type="pres">
      <dgm:prSet presAssocID="{449F486B-0A21-4DBC-9AF9-796777B147E4}" presName="accentRepeatNode" presStyleLbl="solidFgAcc1" presStyleIdx="0" presStyleCnt="5" custLinFactNeighborX="20222" custLinFactNeighborY="8839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2"/>
        </a:solidFill>
      </dgm:spPr>
      <dgm:t>
        <a:bodyPr/>
        <a:lstStyle/>
        <a:p>
          <a:endParaRPr lang="ru-RU"/>
        </a:p>
      </dgm:t>
    </dgm:pt>
    <dgm:pt modelId="{30C721A5-8C99-4367-98D6-01E7639F2CFD}" type="pres">
      <dgm:prSet presAssocID="{6FF3C0AD-B985-41B1-BA82-89D21FC22416}" presName="text_2" presStyleLbl="node1" presStyleIdx="1" presStyleCnt="5" custLinFactNeighborX="428" custLinFactNeighborY="97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4952C-3E26-49E0-83CE-9E7B87489C23}" type="pres">
      <dgm:prSet presAssocID="{6FF3C0AD-B985-41B1-BA82-89D21FC22416}" presName="accent_2" presStyleCnt="0"/>
      <dgm:spPr/>
    </dgm:pt>
    <dgm:pt modelId="{840EEF7E-D025-46B7-AD9C-460147110FD8}" type="pres">
      <dgm:prSet presAssocID="{6FF3C0AD-B985-41B1-BA82-89D21FC22416}" presName="accentRepeatNode" presStyleLbl="solidFgAcc1" presStyleIdx="1" presStyleCnt="5" custLinFactNeighborX="-3515" custLinFactNeighborY="68787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2"/>
        </a:solidFill>
      </dgm:spPr>
      <dgm:t>
        <a:bodyPr/>
        <a:lstStyle/>
        <a:p>
          <a:endParaRPr lang="ru-RU"/>
        </a:p>
      </dgm:t>
    </dgm:pt>
    <dgm:pt modelId="{06EACC0D-9FF2-4808-82BF-33897C1D9D4A}" type="pres">
      <dgm:prSet presAssocID="{2826A821-6ADE-4FEA-B425-3924125AE17A}" presName="text_3" presStyleLbl="node1" presStyleIdx="2" presStyleCnt="5" custLinFactNeighborX="1090" custLinFactNeighborY="75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F3B79-B02C-46D1-BB62-516ABC98C18F}" type="pres">
      <dgm:prSet presAssocID="{2826A821-6ADE-4FEA-B425-3924125AE17A}" presName="accent_3" presStyleCnt="0"/>
      <dgm:spPr/>
    </dgm:pt>
    <dgm:pt modelId="{6CA456A3-0FCE-4436-A1F4-31DCC0A74B9D}" type="pres">
      <dgm:prSet presAssocID="{2826A821-6ADE-4FEA-B425-3924125AE17A}" presName="accentRepeatNode" presStyleLbl="solidFgAcc1" presStyleIdx="2" presStyleCnt="5" custLinFactNeighborX="-7674" custLinFactNeighborY="50000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2"/>
        </a:solidFill>
      </dgm:spPr>
      <dgm:t>
        <a:bodyPr/>
        <a:lstStyle/>
        <a:p>
          <a:endParaRPr lang="ru-RU"/>
        </a:p>
      </dgm:t>
    </dgm:pt>
    <dgm:pt modelId="{65120303-0390-49A2-AA63-CCCEFC446485}" type="pres">
      <dgm:prSet presAssocID="{33852670-6811-4B6C-BF48-A12BF2F452C3}" presName="text_4" presStyleLbl="node1" presStyleIdx="3" presStyleCnt="5" custLinFactNeighborX="5" custLinFactNeighborY="59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AA346-8631-4104-8FB7-79720648B841}" type="pres">
      <dgm:prSet presAssocID="{33852670-6811-4B6C-BF48-A12BF2F452C3}" presName="accent_4" presStyleCnt="0"/>
      <dgm:spPr/>
    </dgm:pt>
    <dgm:pt modelId="{73CB8492-6BA4-44BF-9B78-DC1B7FD878A3}" type="pres">
      <dgm:prSet presAssocID="{33852670-6811-4B6C-BF48-A12BF2F452C3}" presName="accentRepeatNode" presStyleLbl="solidFgAcc1" presStyleIdx="3" presStyleCnt="5" custAng="880647" custLinFactNeighborX="3203" custLinFactNeighborY="37523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2"/>
        </a:solidFill>
      </dgm:spPr>
      <dgm:t>
        <a:bodyPr/>
        <a:lstStyle/>
        <a:p>
          <a:endParaRPr lang="ru-RU"/>
        </a:p>
      </dgm:t>
    </dgm:pt>
    <dgm:pt modelId="{784A8E9E-03F0-4556-BE41-F86634897FCC}" type="pres">
      <dgm:prSet presAssocID="{A9750486-4B3F-4594-B1CB-95A2CFE90F79}" presName="text_5" presStyleLbl="node1" presStyleIdx="4" presStyleCnt="5" custScaleY="88762" custLinFactNeighborX="139" custLinFactNeighborY="29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F9CD9-4CE1-420F-94C7-96E727071D8D}" type="pres">
      <dgm:prSet presAssocID="{A9750486-4B3F-4594-B1CB-95A2CFE90F79}" presName="accent_5" presStyleCnt="0"/>
      <dgm:spPr/>
    </dgm:pt>
    <dgm:pt modelId="{78A105E2-EFB3-46AA-B7F7-D3158D182E7D}" type="pres">
      <dgm:prSet presAssocID="{A9750486-4B3F-4594-B1CB-95A2CFE90F79}" presName="accentRepeatNode" presStyleLbl="solidFgAcc1" presStyleIdx="4" presStyleCnt="5" custLinFactNeighborX="-20085" custLinFactNeighborY="11610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2"/>
        </a:solidFill>
      </dgm:spPr>
      <dgm:t>
        <a:bodyPr/>
        <a:lstStyle/>
        <a:p>
          <a:endParaRPr lang="ru-RU"/>
        </a:p>
      </dgm:t>
    </dgm:pt>
  </dgm:ptLst>
  <dgm:cxnLst>
    <dgm:cxn modelId="{0DD4C24A-A0E2-4898-8264-EB147D9A81AD}" type="presOf" srcId="{6FF3C0AD-B985-41B1-BA82-89D21FC22416}" destId="{30C721A5-8C99-4367-98D6-01E7639F2CFD}" srcOrd="0" destOrd="0" presId="urn:microsoft.com/office/officeart/2008/layout/VerticalCurvedList"/>
    <dgm:cxn modelId="{3ECD2F74-7B6B-41B3-BB64-B7C8076B18D1}" type="presOf" srcId="{449F486B-0A21-4DBC-9AF9-796777B147E4}" destId="{671006BA-3E7E-41D0-B64A-846B202FB08E}" srcOrd="0" destOrd="0" presId="urn:microsoft.com/office/officeart/2008/layout/VerticalCurvedList"/>
    <dgm:cxn modelId="{87966CE7-A2FF-4A27-B28D-1CF974E6EB30}" srcId="{3BDE3661-3737-4945-AA99-5A5C8EAC2549}" destId="{6FF3C0AD-B985-41B1-BA82-89D21FC22416}" srcOrd="1" destOrd="0" parTransId="{F9CF68BB-59C4-48F1-998B-C1B6B4B463C5}" sibTransId="{22980405-999D-4C2B-AFFC-50E2A1C02195}"/>
    <dgm:cxn modelId="{0B336B97-E746-470D-A58A-E4A31294CF3C}" type="presOf" srcId="{A9750486-4B3F-4594-B1CB-95A2CFE90F79}" destId="{784A8E9E-03F0-4556-BE41-F86634897FCC}" srcOrd="0" destOrd="0" presId="urn:microsoft.com/office/officeart/2008/layout/VerticalCurvedList"/>
    <dgm:cxn modelId="{CC5EF801-A637-49CB-8FC8-3431D4DEA610}" type="presOf" srcId="{3BDE3661-3737-4945-AA99-5A5C8EAC2549}" destId="{D305FBCF-E53F-4AEF-ADE5-BC6E02E01AFC}" srcOrd="0" destOrd="0" presId="urn:microsoft.com/office/officeart/2008/layout/VerticalCurvedList"/>
    <dgm:cxn modelId="{C53D28B3-03A0-4F96-BA0A-A388632DD634}" srcId="{3BDE3661-3737-4945-AA99-5A5C8EAC2549}" destId="{449F486B-0A21-4DBC-9AF9-796777B147E4}" srcOrd="0" destOrd="0" parTransId="{005ED95C-3759-4B5D-9AF9-D12F5CED6326}" sibTransId="{F6892193-BE75-4899-AAFE-41260A96B89B}"/>
    <dgm:cxn modelId="{9E61BC17-C061-4BE8-89D7-F804E44D75BF}" srcId="{3BDE3661-3737-4945-AA99-5A5C8EAC2549}" destId="{A9750486-4B3F-4594-B1CB-95A2CFE90F79}" srcOrd="4" destOrd="0" parTransId="{F7C66E29-8016-44D6-A25F-4E691A72A71C}" sibTransId="{F0BDF6E6-7B33-4EAF-A63C-980C1F6EEC44}"/>
    <dgm:cxn modelId="{41D8194C-9A9C-43CA-8304-9A2D1702AA09}" srcId="{3BDE3661-3737-4945-AA99-5A5C8EAC2549}" destId="{33852670-6811-4B6C-BF48-A12BF2F452C3}" srcOrd="3" destOrd="0" parTransId="{017C01E7-7A77-4388-9730-AA67CBF59677}" sibTransId="{162BF282-84C6-4437-BDA1-F292A887BC6A}"/>
    <dgm:cxn modelId="{EA045219-49E5-4E7D-BE20-7B96ACEA7FCF}" type="presOf" srcId="{2826A821-6ADE-4FEA-B425-3924125AE17A}" destId="{06EACC0D-9FF2-4808-82BF-33897C1D9D4A}" srcOrd="0" destOrd="0" presId="urn:microsoft.com/office/officeart/2008/layout/VerticalCurvedList"/>
    <dgm:cxn modelId="{524116FC-3609-494F-A9AC-2FCF7CD292AE}" type="presOf" srcId="{33852670-6811-4B6C-BF48-A12BF2F452C3}" destId="{65120303-0390-49A2-AA63-CCCEFC446485}" srcOrd="0" destOrd="0" presId="urn:microsoft.com/office/officeart/2008/layout/VerticalCurvedList"/>
    <dgm:cxn modelId="{B3597EEE-5536-4C84-A091-1CE08A839CA7}" srcId="{3BDE3661-3737-4945-AA99-5A5C8EAC2549}" destId="{2826A821-6ADE-4FEA-B425-3924125AE17A}" srcOrd="2" destOrd="0" parTransId="{EDAF6A45-36F9-4A19-8DD6-FB62C8CDAA98}" sibTransId="{D4D3F3C1-3038-4F26-A2E1-12BBD059CA5A}"/>
    <dgm:cxn modelId="{5180F40A-2407-45C4-8325-6A80E96F4C7D}" type="presOf" srcId="{F6892193-BE75-4899-AAFE-41260A96B89B}" destId="{C1079880-4098-466F-A615-949063D53E32}" srcOrd="0" destOrd="0" presId="urn:microsoft.com/office/officeart/2008/layout/VerticalCurvedList"/>
    <dgm:cxn modelId="{C93F89F7-FBFF-4125-AE78-F24565868145}" type="presParOf" srcId="{D305FBCF-E53F-4AEF-ADE5-BC6E02E01AFC}" destId="{E161BE11-6FBF-44B6-A26B-2BE8F5B4DA92}" srcOrd="0" destOrd="0" presId="urn:microsoft.com/office/officeart/2008/layout/VerticalCurvedList"/>
    <dgm:cxn modelId="{00DDDE23-944A-41DD-8576-89BA431C965F}" type="presParOf" srcId="{E161BE11-6FBF-44B6-A26B-2BE8F5B4DA92}" destId="{A6764059-18F3-4AD5-973E-EE75731DA369}" srcOrd="0" destOrd="0" presId="urn:microsoft.com/office/officeart/2008/layout/VerticalCurvedList"/>
    <dgm:cxn modelId="{7B7BFB41-329B-437E-B1F0-0381F2C468D3}" type="presParOf" srcId="{A6764059-18F3-4AD5-973E-EE75731DA369}" destId="{7AEF30D4-C37D-464E-A0C2-AF64E7607D74}" srcOrd="0" destOrd="0" presId="urn:microsoft.com/office/officeart/2008/layout/VerticalCurvedList"/>
    <dgm:cxn modelId="{FB8515D8-916E-412C-97B6-9608B5F63FB3}" type="presParOf" srcId="{A6764059-18F3-4AD5-973E-EE75731DA369}" destId="{C1079880-4098-466F-A615-949063D53E32}" srcOrd="1" destOrd="0" presId="urn:microsoft.com/office/officeart/2008/layout/VerticalCurvedList"/>
    <dgm:cxn modelId="{03DDC4D9-BF6B-4F43-9467-1559BB16E65A}" type="presParOf" srcId="{A6764059-18F3-4AD5-973E-EE75731DA369}" destId="{423DA773-57FB-4C2A-BF9A-ADD5C6BA4D95}" srcOrd="2" destOrd="0" presId="urn:microsoft.com/office/officeart/2008/layout/VerticalCurvedList"/>
    <dgm:cxn modelId="{694701F2-B37B-42BB-B743-620F8E8134C3}" type="presParOf" srcId="{A6764059-18F3-4AD5-973E-EE75731DA369}" destId="{A51A1FC0-C2B0-4C78-8791-5A1E256498B6}" srcOrd="3" destOrd="0" presId="urn:microsoft.com/office/officeart/2008/layout/VerticalCurvedList"/>
    <dgm:cxn modelId="{8593F51F-9E25-42EF-A7FB-7EA062EEEF8C}" type="presParOf" srcId="{E161BE11-6FBF-44B6-A26B-2BE8F5B4DA92}" destId="{671006BA-3E7E-41D0-B64A-846B202FB08E}" srcOrd="1" destOrd="0" presId="urn:microsoft.com/office/officeart/2008/layout/VerticalCurvedList"/>
    <dgm:cxn modelId="{6860A349-2916-4BFD-8089-AABF694FF281}" type="presParOf" srcId="{E161BE11-6FBF-44B6-A26B-2BE8F5B4DA92}" destId="{67077716-BEAB-4BFB-921A-434DB8E5C921}" srcOrd="2" destOrd="0" presId="urn:microsoft.com/office/officeart/2008/layout/VerticalCurvedList"/>
    <dgm:cxn modelId="{31B9ED3E-6A2A-4727-B3F5-7084252C2F5D}" type="presParOf" srcId="{67077716-BEAB-4BFB-921A-434DB8E5C921}" destId="{60923E45-D6D9-4617-9484-32D988F5D936}" srcOrd="0" destOrd="0" presId="urn:microsoft.com/office/officeart/2008/layout/VerticalCurvedList"/>
    <dgm:cxn modelId="{13DACD09-A264-4B4D-906F-C2A2BB9B775D}" type="presParOf" srcId="{E161BE11-6FBF-44B6-A26B-2BE8F5B4DA92}" destId="{30C721A5-8C99-4367-98D6-01E7639F2CFD}" srcOrd="3" destOrd="0" presId="urn:microsoft.com/office/officeart/2008/layout/VerticalCurvedList"/>
    <dgm:cxn modelId="{0AB53AB0-C384-42AB-BD63-C04856ACC460}" type="presParOf" srcId="{E161BE11-6FBF-44B6-A26B-2BE8F5B4DA92}" destId="{1F44952C-3E26-49E0-83CE-9E7B87489C23}" srcOrd="4" destOrd="0" presId="urn:microsoft.com/office/officeart/2008/layout/VerticalCurvedList"/>
    <dgm:cxn modelId="{D96EE3E7-17B5-482C-BD69-A01B97B20657}" type="presParOf" srcId="{1F44952C-3E26-49E0-83CE-9E7B87489C23}" destId="{840EEF7E-D025-46B7-AD9C-460147110FD8}" srcOrd="0" destOrd="0" presId="urn:microsoft.com/office/officeart/2008/layout/VerticalCurvedList"/>
    <dgm:cxn modelId="{5A33CAD0-C182-499D-838B-B09AFCBE6C60}" type="presParOf" srcId="{E161BE11-6FBF-44B6-A26B-2BE8F5B4DA92}" destId="{06EACC0D-9FF2-4808-82BF-33897C1D9D4A}" srcOrd="5" destOrd="0" presId="urn:microsoft.com/office/officeart/2008/layout/VerticalCurvedList"/>
    <dgm:cxn modelId="{4094F4E6-7D6F-41C2-B8FC-0A80712D9BE6}" type="presParOf" srcId="{E161BE11-6FBF-44B6-A26B-2BE8F5B4DA92}" destId="{CFEF3B79-B02C-46D1-BB62-516ABC98C18F}" srcOrd="6" destOrd="0" presId="urn:microsoft.com/office/officeart/2008/layout/VerticalCurvedList"/>
    <dgm:cxn modelId="{5E773000-7029-4818-8B8D-7F47541C1D1C}" type="presParOf" srcId="{CFEF3B79-B02C-46D1-BB62-516ABC98C18F}" destId="{6CA456A3-0FCE-4436-A1F4-31DCC0A74B9D}" srcOrd="0" destOrd="0" presId="urn:microsoft.com/office/officeart/2008/layout/VerticalCurvedList"/>
    <dgm:cxn modelId="{28DD4D15-4188-46F4-BA20-1008C811CF1F}" type="presParOf" srcId="{E161BE11-6FBF-44B6-A26B-2BE8F5B4DA92}" destId="{65120303-0390-49A2-AA63-CCCEFC446485}" srcOrd="7" destOrd="0" presId="urn:microsoft.com/office/officeart/2008/layout/VerticalCurvedList"/>
    <dgm:cxn modelId="{CBD0C5CA-43C8-40CC-AE3D-4188F6651C44}" type="presParOf" srcId="{E161BE11-6FBF-44B6-A26B-2BE8F5B4DA92}" destId="{AF5AA346-8631-4104-8FB7-79720648B841}" srcOrd="8" destOrd="0" presId="urn:microsoft.com/office/officeart/2008/layout/VerticalCurvedList"/>
    <dgm:cxn modelId="{85A7530D-1F52-4580-BF33-72F581927DEE}" type="presParOf" srcId="{AF5AA346-8631-4104-8FB7-79720648B841}" destId="{73CB8492-6BA4-44BF-9B78-DC1B7FD878A3}" srcOrd="0" destOrd="0" presId="urn:microsoft.com/office/officeart/2008/layout/VerticalCurvedList"/>
    <dgm:cxn modelId="{ADE7A16B-3492-4103-8861-D0F05DE3FFA7}" type="presParOf" srcId="{E161BE11-6FBF-44B6-A26B-2BE8F5B4DA92}" destId="{784A8E9E-03F0-4556-BE41-F86634897FCC}" srcOrd="9" destOrd="0" presId="urn:microsoft.com/office/officeart/2008/layout/VerticalCurvedList"/>
    <dgm:cxn modelId="{15DBA212-52A6-460D-A57A-6731E34450E4}" type="presParOf" srcId="{E161BE11-6FBF-44B6-A26B-2BE8F5B4DA92}" destId="{AD4F9CD9-4CE1-420F-94C7-96E727071D8D}" srcOrd="10" destOrd="0" presId="urn:microsoft.com/office/officeart/2008/layout/VerticalCurvedList"/>
    <dgm:cxn modelId="{1BED786F-3861-403A-84A4-0E0E4AC1A244}" type="presParOf" srcId="{AD4F9CD9-4CE1-420F-94C7-96E727071D8D}" destId="{78A105E2-EFB3-46AA-B7F7-D3158D182E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93D851-0A6A-437E-9DDA-1582A479FEA1}" type="doc">
      <dgm:prSet loTypeId="urn:microsoft.com/office/officeart/2005/8/layout/vList2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7B23F07-91C5-4983-9098-AD102872A1B0}" type="pres">
      <dgm:prSet presAssocID="{9A93D851-0A6A-437E-9DDA-1582A479FE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E10797E-5541-41F9-8938-2DD8F4B3C3D0}" type="presOf" srcId="{9A93D851-0A6A-437E-9DDA-1582A479FEA1}" destId="{17B23F07-91C5-4983-9098-AD102872A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0BE97-667A-477A-9D81-A048F06C256A}">
      <dsp:nvSpPr>
        <dsp:cNvPr id="0" name=""/>
        <dsp:cNvSpPr/>
      </dsp:nvSpPr>
      <dsp:spPr>
        <a:xfrm>
          <a:off x="0" y="0"/>
          <a:ext cx="8784976" cy="70771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Проблема, над </a:t>
          </a:r>
          <a:r>
            <a:rPr lang="ru-RU" sz="3800" b="1" kern="1200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якою</a:t>
          </a:r>
          <a:r>
            <a:rPr lang="ru-RU" sz="38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800" b="1" kern="1200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працю</a:t>
          </a:r>
          <a:r>
            <a:rPr lang="uk-UA" sz="38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</a:t>
          </a:r>
          <a:r>
            <a:rPr lang="ru-RU" sz="38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школа</a:t>
          </a:r>
          <a:endParaRPr lang="ru-RU" sz="3800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48" y="34548"/>
        <a:ext cx="8715880" cy="6386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79880-4098-466F-A615-949063D53E32}">
      <dsp:nvSpPr>
        <dsp:cNvPr id="0" name=""/>
        <dsp:cNvSpPr/>
      </dsp:nvSpPr>
      <dsp:spPr>
        <a:xfrm>
          <a:off x="-7755416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006BA-3E7E-41D0-B64A-846B202FB08E}">
      <dsp:nvSpPr>
        <dsp:cNvPr id="0" name=""/>
        <dsp:cNvSpPr/>
      </dsp:nvSpPr>
      <dsp:spPr>
        <a:xfrm>
          <a:off x="742031" y="1334205"/>
          <a:ext cx="8401964" cy="101467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l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66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Уроки з використанням елементів інноваційних технологій</a:t>
          </a:r>
          <a:endParaRPr lang="ru-RU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742031" y="1334205"/>
        <a:ext cx="8401964" cy="1014674"/>
      </dsp:txXfrm>
    </dsp:sp>
    <dsp:sp modelId="{60923E45-D6D9-4617-9484-32D988F5D936}">
      <dsp:nvSpPr>
        <dsp:cNvPr id="0" name=""/>
        <dsp:cNvSpPr/>
      </dsp:nvSpPr>
      <dsp:spPr>
        <a:xfrm>
          <a:off x="323528" y="1268765"/>
          <a:ext cx="1071905" cy="1071905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>
          <a:bevelT w="50800" h="508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30C721A5-8C99-4367-98D6-01E7639F2CFD}">
      <dsp:nvSpPr>
        <dsp:cNvPr id="0" name=""/>
        <dsp:cNvSpPr/>
      </dsp:nvSpPr>
      <dsp:spPr>
        <a:xfrm>
          <a:off x="1290528" y="2547602"/>
          <a:ext cx="7787487" cy="8575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l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660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Нестандартні уроки</a:t>
          </a:r>
          <a:endParaRPr lang="ru-RU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90528" y="2547602"/>
        <a:ext cx="7787487" cy="857524"/>
      </dsp:txXfrm>
    </dsp:sp>
    <dsp:sp modelId="{840EEF7E-D025-46B7-AD9C-460147110FD8}">
      <dsp:nvSpPr>
        <dsp:cNvPr id="0" name=""/>
        <dsp:cNvSpPr/>
      </dsp:nvSpPr>
      <dsp:spPr>
        <a:xfrm>
          <a:off x="683567" y="2344503"/>
          <a:ext cx="1071905" cy="1071905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>
          <a:bevelT w="50800" h="508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06EACC0D-9FF2-4808-82BF-33897C1D9D4A}">
      <dsp:nvSpPr>
        <dsp:cNvPr id="0" name=""/>
        <dsp:cNvSpPr/>
      </dsp:nvSpPr>
      <dsp:spPr>
        <a:xfrm>
          <a:off x="1528620" y="3645027"/>
          <a:ext cx="7598892" cy="8575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l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660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Уроки з використанням ІКТ</a:t>
          </a:r>
          <a:endParaRPr lang="ru-RU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8620" y="3645027"/>
        <a:ext cx="7598892" cy="857524"/>
      </dsp:txXfrm>
    </dsp:sp>
    <dsp:sp modelId="{6CA456A3-0FCE-4436-A1F4-31DCC0A74B9D}">
      <dsp:nvSpPr>
        <dsp:cNvPr id="0" name=""/>
        <dsp:cNvSpPr/>
      </dsp:nvSpPr>
      <dsp:spPr>
        <a:xfrm>
          <a:off x="827581" y="3429000"/>
          <a:ext cx="1071905" cy="1071905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>
          <a:bevelT w="50800" h="508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65120303-0390-49A2-AA63-CCCEFC446485}">
      <dsp:nvSpPr>
        <dsp:cNvPr id="0" name=""/>
        <dsp:cNvSpPr/>
      </dsp:nvSpPr>
      <dsp:spPr>
        <a:xfrm>
          <a:off x="1257586" y="4797154"/>
          <a:ext cx="7787487" cy="8575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l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660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Виховна робота</a:t>
          </a:r>
          <a:endParaRPr lang="ru-RU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57586" y="4797154"/>
        <a:ext cx="7787487" cy="857524"/>
      </dsp:txXfrm>
    </dsp:sp>
    <dsp:sp modelId="{73CB8492-6BA4-44BF-9B78-DC1B7FD878A3}">
      <dsp:nvSpPr>
        <dsp:cNvPr id="0" name=""/>
        <dsp:cNvSpPr/>
      </dsp:nvSpPr>
      <dsp:spPr>
        <a:xfrm rot="880647">
          <a:off x="755577" y="4581133"/>
          <a:ext cx="1071905" cy="1071905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>
          <a:bevelT w="50800" h="508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784A8E9E-03F0-4556-BE41-F86634897FCC}">
      <dsp:nvSpPr>
        <dsp:cNvPr id="0" name=""/>
        <dsp:cNvSpPr/>
      </dsp:nvSpPr>
      <dsp:spPr>
        <a:xfrm>
          <a:off x="654399" y="5877275"/>
          <a:ext cx="8401964" cy="7611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l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l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660" tIns="104140" rIns="104140" bIns="10414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Робота </a:t>
          </a:r>
          <a:r>
            <a:rPr lang="ru-RU" sz="41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</a:t>
          </a:r>
          <a:r>
            <a:rPr lang="ru-RU" sz="4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батьками</a:t>
          </a:r>
          <a:endParaRPr lang="ru-RU" sz="4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4399" y="5877275"/>
        <a:ext cx="8401964" cy="761155"/>
      </dsp:txXfrm>
    </dsp:sp>
    <dsp:sp modelId="{78A105E2-EFB3-46AA-B7F7-D3158D182E7D}">
      <dsp:nvSpPr>
        <dsp:cNvPr id="0" name=""/>
        <dsp:cNvSpPr/>
      </dsp:nvSpPr>
      <dsp:spPr>
        <a:xfrm>
          <a:off x="0" y="5589245"/>
          <a:ext cx="1071905" cy="1071905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>
          <a:bevelT w="50800" h="508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5E671-3D54-4375-9192-91C466F55913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59934-A6E7-496A-ABFF-60FB98B072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8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59934-A6E7-496A-ABFF-60FB98B0722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38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174E7B-87D1-488D-B0B4-32238DD45873}" type="slidenum">
              <a:rPr lang="ru-RU" smtClean="0"/>
              <a:pPr eaLnBrk="1" hangingPunct="1"/>
              <a:t>2</a:t>
            </a:fld>
            <a:endParaRPr lang="ru-RU" dirty="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9F93530-CFA6-459B-9E5D-47B3EAA08BF6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38FD967-9D7E-4FC9-8CED-AB6910EED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dmin\Рабочий стол\фотографії\Фото до презинтації\Копия Изображ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48445"/>
            <a:ext cx="3357669" cy="2101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Рабочий стол\фотографії\Фото до презинтації\мова9 кл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04864"/>
            <a:ext cx="2664296" cy="2071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7" y="5445224"/>
            <a:ext cx="8460681" cy="1224136"/>
          </a:xfrm>
        </p:spPr>
        <p:txBody>
          <a:bodyPr>
            <a:normAutofit/>
          </a:bodyPr>
          <a:lstStyle/>
          <a:p>
            <a:pPr algn="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</a:rPr>
              <a:t>Конюхівська загальноосвітня школа І-ІІ ступенів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C:\Documents and Settings\Admin\Рабочий стол\фотографії\милосердя\школа\кккккккккккк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03" y="2564904"/>
            <a:ext cx="2551157" cy="210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фотографії\милосердя\школа\HPIM23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2486358" cy="1864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Міністерство освіти і науки України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Відділ освіти Козівської райдержадмістрації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Козівський районний методичний кабінет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SAM_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5" y="883821"/>
            <a:ext cx="42907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SAM_0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45" y="2780928"/>
            <a:ext cx="4476775" cy="382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40603" y="4738896"/>
            <a:ext cx="4290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Урок  іноземної мови 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у 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3 класі</a:t>
            </a:r>
            <a:br>
              <a:rPr lang="uk-UA" sz="24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Вчитель –Урманець Г.Б.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uk-UA" sz="4800" dirty="0" smtClean="0"/>
              <a:t>Нестандартні уроки</a:t>
            </a:r>
            <a:endParaRPr lang="ru-RU" sz="4800" dirty="0"/>
          </a:p>
        </p:txBody>
      </p:sp>
      <p:pic>
        <p:nvPicPr>
          <p:cNvPr id="3" name="Picture 2" descr="C:\Documents and Settings\Admin\Рабочий стол\ссссс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3"/>
          <a:stretch/>
        </p:blipFill>
        <p:spPr bwMode="auto">
          <a:xfrm>
            <a:off x="467545" y="1662622"/>
            <a:ext cx="3816424" cy="2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3" y="4149080"/>
            <a:ext cx="4199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2"/>
                </a:solidFill>
              </a:rPr>
              <a:t>Урок української мови у 5 класі.</a:t>
            </a:r>
          </a:p>
          <a:p>
            <a:r>
              <a:rPr lang="uk-UA" b="1" dirty="0" smtClean="0">
                <a:solidFill>
                  <a:schemeClr val="bg2"/>
                </a:solidFill>
              </a:rPr>
              <a:t>Лексикологія (узагальнення).</a:t>
            </a:r>
          </a:p>
          <a:p>
            <a:r>
              <a:rPr lang="uk-UA" b="1" dirty="0" smtClean="0">
                <a:solidFill>
                  <a:schemeClr val="bg2"/>
                </a:solidFill>
              </a:rPr>
              <a:t>Вчитель – Потурняк О.С.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764704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2"/>
                </a:solidFill>
              </a:rPr>
              <a:t>Урок-казка.</a:t>
            </a:r>
            <a:endParaRPr lang="ru-RU" sz="4000" dirty="0">
              <a:solidFill>
                <a:schemeClr val="bg2"/>
              </a:solidFill>
            </a:endParaRPr>
          </a:p>
        </p:txBody>
      </p:sp>
      <p:pic>
        <p:nvPicPr>
          <p:cNvPr id="1026" name="Picture 2" descr="C:\Documents and Settings\Admin\Рабочий стол\мандрі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323" y="1662622"/>
            <a:ext cx="3616117" cy="2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DSCN3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323" y="4377218"/>
            <a:ext cx="3760133" cy="234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843387"/>
            <a:ext cx="4942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2">
                    <a:lumMod val="75000"/>
                  </a:schemeClr>
                </a:solidFill>
              </a:rPr>
              <a:t>               Урок-мандрівка </a:t>
            </a:r>
            <a:r>
              <a:rPr lang="uk-UA" sz="20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sz="2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bg2">
                    <a:lumMod val="75000"/>
                  </a:schemeClr>
                </a:solidFill>
              </a:rPr>
              <a:t>           Вчитель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</a:rPr>
              <a:t> - </a:t>
            </a:r>
            <a:r>
              <a:rPr lang="uk-UA" sz="2000" b="1" dirty="0" smtClean="0">
                <a:solidFill>
                  <a:schemeClr val="bg2">
                    <a:lumMod val="75000"/>
                  </a:schemeClr>
                </a:solidFill>
              </a:rPr>
              <a:t>Парубоча </a:t>
            </a:r>
            <a:r>
              <a:rPr lang="uk-UA" sz="2000" b="1" dirty="0">
                <a:solidFill>
                  <a:schemeClr val="bg2">
                    <a:lumMod val="75000"/>
                  </a:schemeClr>
                </a:solidFill>
              </a:rPr>
              <a:t>О.Г</a:t>
            </a:r>
            <a:r>
              <a:rPr lang="uk-UA" sz="2000" b="1" dirty="0" smtClean="0">
                <a:solidFill>
                  <a:schemeClr val="bg2">
                    <a:lumMod val="75000"/>
                  </a:schemeClr>
                </a:solidFill>
              </a:rPr>
              <a:t>.  4 клас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5551804"/>
            <a:ext cx="4878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Урок-проект у 8 класі</a:t>
            </a:r>
            <a:b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     «Охорона птахів»</a:t>
            </a:r>
            <a:b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   Вчитель Цідило Г.С. 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Admin\Рабочий стол\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1663"/>
            <a:ext cx="3672408" cy="43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\Рабочий стол\Шпитко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3" y="3702545"/>
            <a:ext cx="3971299" cy="29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uk-UA" dirty="0" smtClean="0"/>
              <a:t>Використання ІКТ</a:t>
            </a:r>
            <a:endParaRPr lang="ru-RU" dirty="0"/>
          </a:p>
        </p:txBody>
      </p:sp>
      <p:pic>
        <p:nvPicPr>
          <p:cNvPr id="2051" name="Picture 3" descr="C:\Documents and Settings\Admin\Рабочий стол\IMG_41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6"/>
          <a:stretch/>
        </p:blipFill>
        <p:spPr bwMode="auto">
          <a:xfrm>
            <a:off x="417203" y="921667"/>
            <a:ext cx="3971299" cy="25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uk-UA" u="sng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Виховна робота</a:t>
            </a:r>
            <a:endParaRPr lang="ru-RU" u="sng" dirty="0">
              <a:solidFill>
                <a:schemeClr val="bg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9218" name="Picture 2" descr="C:\Documents and Settings\Admin\Рабочий стол\Презентація ШКОЛА НАША\Дозвілля школярів\миколай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2595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Documents and Settings\Admin\Рабочий стол\Презентація ШКОЛА НАША\Дозвілля школярів\танець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27032"/>
            <a:ext cx="3619515" cy="25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Documents and Settings\Admin\Рабочий стол\Презентація ШКОЛА НАША\Дозвілля школярів\танці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6" y="4121446"/>
            <a:ext cx="3471912" cy="2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Admin\Рабочий стол\Презентація ШКОЛА НАША\Дозвілля школярів\новий рік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619515" cy="263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35" y="271548"/>
            <a:ext cx="4143549" cy="294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Admin\Рабочий стол\55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645024"/>
            <a:ext cx="4176464" cy="29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Documents and Settings\Admin\Рабочий стол\7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14" y="271549"/>
            <a:ext cx="3921902" cy="29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Documents and Settings\Admin\Рабочий стол\88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717031"/>
            <a:ext cx="3996276" cy="28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ві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980728"/>
            <a:ext cx="4032447" cy="295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фіз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33" y="980728"/>
            <a:ext cx="41044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ігри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993868"/>
            <a:ext cx="4032447" cy="267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Admin\Рабочий стол\Рухливі ігр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41" y="3993868"/>
            <a:ext cx="4046839" cy="267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8623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здоровому тілі – здоровий дух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3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лучка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653" r="12573" b="-110"/>
          <a:stretch/>
        </p:blipFill>
        <p:spPr bwMode="auto">
          <a:xfrm>
            <a:off x="179512" y="1196752"/>
            <a:ext cx="439248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луч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26379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5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Шкільне самоврядування</a:t>
            </a:r>
            <a:br>
              <a:rPr lang="uk-UA" dirty="0" smtClean="0"/>
            </a:br>
            <a:endParaRPr lang="ru-RU" dirty="0"/>
          </a:p>
        </p:txBody>
      </p:sp>
      <p:pic>
        <p:nvPicPr>
          <p:cNvPr id="9218" name="Picture 2" descr="C:\Documents and Settings\Admin\Рабочий стол\учк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7"/>
            <a:ext cx="4066886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052736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Учнівське самоврядування – </a:t>
            </a:r>
            <a:r>
              <a:rPr lang="uk-UA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 спосіб та принципи організації учнівського колективу, що забезпечують комплексний підхід до виховання учнів шляхом залучення до усвідомленої систематичної участі в справах </a:t>
            </a:r>
            <a:r>
              <a:rPr lang="uk-UA" sz="2000" noProof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щколи</a:t>
            </a:r>
            <a:r>
              <a:rPr lang="uk-UA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класу, до вирішення важливих питань життя колективу.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C:\Documents and Settings\Admin\Рабочий стол\DSCN3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15058"/>
            <a:ext cx="4066886" cy="250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Фото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2" y="3915058"/>
            <a:ext cx="4175040" cy="250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Молодіжні об</a:t>
            </a:r>
            <a:r>
              <a:rPr lang="en-US" dirty="0" smtClean="0"/>
              <a:t>’</a:t>
            </a:r>
            <a:r>
              <a:rPr lang="uk-UA" dirty="0" smtClean="0"/>
              <a:t>єднання</a:t>
            </a:r>
            <a:endParaRPr lang="ru-RU" dirty="0"/>
          </a:p>
        </p:txBody>
      </p:sp>
      <p:pic>
        <p:nvPicPr>
          <p:cNvPr id="8194" name="Picture 2" descr="C:\Documents and Settings\Admin\Рабочий стол\Презентація ШКОЛА НАША\соколята\Изображение 00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7857"/>
            <a:ext cx="4216878" cy="287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\Рабочий стол\фотографії\милосердя\школа\йфці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66" y="4293096"/>
            <a:ext cx="4176464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Презентація ШКОЛА НАША\шевченко\IMG_08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59" y="1417857"/>
            <a:ext cx="4536504" cy="287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Documents and Settings\Admin\Рабочий стол\Презентація ШКОЛА НАША\Дозвілля школярів\ккк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11261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Documents and Settings\Admin\Рабочий стол\Презентація ШКОЛА НАША\Дозвілля школярів\тим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221088"/>
            <a:ext cx="3633145" cy="257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nts and Settings\Admin\Рабочий стол\Презентація ШКОЛА НАША\Дозвілля школярів\про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" y="1111261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Admin\Рабочий стол\Презентація ШКОЛА НАША\Дозвілля школярів\иии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528392" cy="257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Дозвілля школярів</a:t>
            </a:r>
            <a:endParaRPr lang="ru-RU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 descr="C:\Documents and Settings\Admin\Рабочий стол\Презентація ШКОЛА НАША\Дозвілля школярів\бісер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87425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0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6" descr="rabotn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08686"/>
            <a:ext cx="3960440" cy="25726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784602"/>
            <a:ext cx="8064896" cy="4525963"/>
          </a:xfrm>
        </p:spPr>
        <p:txBody>
          <a:bodyPr/>
          <a:lstStyle/>
          <a:p>
            <a:pPr algn="just">
              <a:lnSpc>
                <a:spcPct val="90000"/>
              </a:lnSpc>
              <a:buNone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       Школа –це  майстерня, де формується думка підростаючого покоління, треба міцно тримати її в руках, якщо не хочеш випустити з рук майбутнє.      </a:t>
            </a:r>
            <a:r>
              <a:rPr lang="ru-RU" sz="3600" b="1" dirty="0" smtClean="0">
                <a:solidFill>
                  <a:srgbClr val="0070C0"/>
                </a:solidFill>
              </a:rPr>
              <a:t>  </a:t>
            </a:r>
            <a:r>
              <a:rPr lang="ru-RU" b="1" dirty="0" smtClean="0">
                <a:solidFill>
                  <a:srgbClr val="0070C0"/>
                </a:solidFill>
              </a:rPr>
              <a:t>                                                                    </a:t>
            </a:r>
          </a:p>
        </p:txBody>
      </p:sp>
      <p:pic>
        <p:nvPicPr>
          <p:cNvPr id="2050" name="Picture 2" descr="C:\Documents and Settings\Admin\Рабочий стол\фотографії\Фото до презинтації\Копия 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3" y="3710202"/>
            <a:ext cx="4183565" cy="25991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193658" y="4003794"/>
            <a:ext cx="2482798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uk-UA" sz="2000" b="1" dirty="0" smtClean="0">
                <a:solidFill>
                  <a:srgbClr val="FF0066"/>
                </a:solidFill>
              </a:rPr>
              <a:t>Д.І.Менделєєв</a:t>
            </a:r>
            <a:endParaRPr lang="ru-RU" sz="2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0809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717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Documents and Settings\Admin\Рабочий стол\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63" y="3645024"/>
            <a:ext cx="3891026" cy="304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Documents and Settings\Admin\Рабочий стол\iiii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3772937" cy="304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Documents and Settings\Admin\Рабочий стол\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50" y="188640"/>
            <a:ext cx="4378896" cy="328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Районні конкурси та фестивалі</a:t>
            </a:r>
            <a:endParaRPr lang="ru-RU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482" name="Picture 2" descr="C:\Documents and Settings\Admin\Рабочий стол\uuuuuu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" y="1139069"/>
            <a:ext cx="3917337" cy="29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Documents and Settings\Admin\Рабочий стол\tftfft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309" y="3158369"/>
            <a:ext cx="875564" cy="87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Documents and Settings\Admin\Рабочий стол\ttttttt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" y="834209"/>
            <a:ext cx="4323817" cy="32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Documents and Settings\Admin\Рабочий стол\uuuuuu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59936"/>
            <a:ext cx="4959309" cy="37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Documents and Settings\Admin\Рабочий стол\tftfft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77318"/>
            <a:ext cx="1714500" cy="1714500"/>
          </a:xfrm>
          <a:prstGeom prst="round2DiagRect">
            <a:avLst>
              <a:gd name="adj1" fmla="val 16667"/>
              <a:gd name="adj2" fmla="val 1385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9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Autofit/>
          </a:bodyPr>
          <a:lstStyle/>
          <a:p>
            <a:r>
              <a:rPr lang="uk-UA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Туристсько-краєзнавчий конкурс </a:t>
            </a:r>
            <a:br>
              <a:rPr lang="uk-UA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uk-UA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«Посади калину»</a:t>
            </a:r>
            <a:endParaRPr lang="ru-RU" sz="28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506" name="Picture 2" descr="C:\Documents and Settings\Admin\Рабочий стол\Презентація ШКОЛА НАША\Ліс\19042011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1" y="3861048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Documents and Settings\Admin\Рабочий стол\Презентація ШКОЛА НАША\Ліс\19042011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25" y="982314"/>
            <a:ext cx="4089648" cy="54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Documents and Settings\Admin\Рабочий стол\Презентація ШКОЛА НАША\Екологія\Изображение 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81" y="980728"/>
            <a:ext cx="3664775" cy="268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\Рабочий стол\Презентація ШКОЛА НАША\Екологія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510530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Documents and Settings\Admin\Рабочий стол\Презентація ШКОЛА НАША\Екологія\1\Копия Изображение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16" y="188641"/>
            <a:ext cx="4522787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Documents and Settings\Admin\Рабочий стол\Презентація ШКОЛА НАША\Екологія\1\Копия 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10" y="3789040"/>
            <a:ext cx="4494093" cy="29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E:\Допомога лісництву\Фото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789040"/>
            <a:ext cx="3510530" cy="29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0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Історико-географічна експедиція</a:t>
            </a:r>
            <a:br>
              <a:rPr lang="uk-UA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itchFamily="18" charset="0"/>
              </a:rPr>
            </a:br>
            <a:r>
              <a:rPr lang="uk-UA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«</a:t>
            </a:r>
            <a:r>
              <a:rPr lang="uk-UA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Історія міст і </a:t>
            </a:r>
            <a:r>
              <a:rPr lang="uk-UA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сіл України»</a:t>
            </a:r>
            <a:r>
              <a:rPr lang="uk-UA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/>
            </a:r>
            <a:br>
              <a:rPr lang="uk-UA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itchFamily="18" charset="0"/>
              </a:rPr>
            </a:b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3554" name="Picture 2" descr="C:\Documents and Settings\Admin\Рабочий стол\фотографії\милосердя\село\99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4" y="944570"/>
            <a:ext cx="3494599" cy="26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Admin\Рабочий стол\фотографії\милосердя\село\1000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61882"/>
            <a:ext cx="3158108" cy="260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Documents and Settings\Admin\Рабочий стол\фотографії\милосердя\село\юддюл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23688"/>
            <a:ext cx="3962461" cy="3034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Admin\Рабочий стол\фотографії\милосердя\село\ььь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3" y="3284984"/>
            <a:ext cx="4995599" cy="345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C:\Documents and Settings\Admin\Рабочий стол\фотографії\милосердя\школа\bbbbbb\Копия (6) Изображение 0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3" y="188640"/>
            <a:ext cx="2590800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Documents and Settings\Admin\Рабочий стол\фотографії\милосердя\школа\bbbbbb\Копия Копия Изображение 00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45024"/>
            <a:ext cx="2733675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Documents and Settings\Admin\Рабочий стол\фотографії\милосердя\село\ббб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538737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31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то0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104456" cy="30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тттт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92334"/>
            <a:ext cx="4032448" cy="313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04664"/>
            <a:ext cx="5382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2">
                    <a:lumMod val="75000"/>
                  </a:schemeClr>
                </a:solidFill>
              </a:rPr>
              <a:t>    Міжнародний </a:t>
            </a:r>
            <a:r>
              <a:rPr lang="uk-UA" sz="2800" b="1" dirty="0">
                <a:solidFill>
                  <a:schemeClr val="bg2">
                    <a:lumMod val="75000"/>
                  </a:schemeClr>
                </a:solidFill>
              </a:rPr>
              <a:t>природничий інтерактивний конкурс</a:t>
            </a:r>
            <a:br>
              <a:rPr lang="uk-UA" sz="28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2800" b="1" dirty="0">
                <a:solidFill>
                  <a:schemeClr val="bg2">
                    <a:lumMod val="75000"/>
                  </a:schemeClr>
                </a:solidFill>
              </a:rPr>
              <a:t>«КОЛОСОК – осінній - 2013»</a:t>
            </a:r>
            <a:endParaRPr lang="ru-RU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Організація літнього оздоровлення</a:t>
            </a:r>
            <a:endParaRPr lang="ru-RU" sz="3200" dirty="0"/>
          </a:p>
        </p:txBody>
      </p:sp>
      <p:pic>
        <p:nvPicPr>
          <p:cNvPr id="14338" name="Picture 2" descr="C:\Documents and Settings\Admin\Рабочий стол\Презентація ШКОЛА НАША\Татір пришкільний\getImage.jpg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1215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ocuments and Settings\Admin\Рабочий стол\Презентація ШКОЛА НАША\Татір пришкільний\став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32871" cy="30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Documents and Settings\Admin\Рабочий стол\Презентація ШКОЛА НАША\Татір пришкільний\став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403244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Documents and Settings\Admin\Рабочий стол\Презентація ШКОЛА НАША\Татір пришкільний\getImage.jpg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4032871" cy="24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ставок\ст6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06013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ставок\ст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13271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Рабочий стол\ставок\ст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95682"/>
            <a:ext cx="4060130" cy="274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Admin\Рабочий стол\ставок\ст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56" y="3995682"/>
            <a:ext cx="4155877" cy="274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5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Рабочий стол\Презентація ШКОЛА НАША\Татір пришкільний\Копия Изображение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468812" cy="294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Admin\Рабочий стол\Презентація ШКОЛА НАША\Татір пришкільний\річка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4084124" cy="33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Admin\Рабочий стол\Презентація ШКОЛА НАША\Пікнік\NU9s4slKe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4" y="177381"/>
            <a:ext cx="4204894" cy="295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Admin\Рабочий стол\Презентація ШКОЛА НАША\Пікнік\qI8n_HZREv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1" y="3278899"/>
            <a:ext cx="4474195" cy="339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1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5976664" cy="576064"/>
          </a:xfrm>
        </p:spPr>
        <p:txBody>
          <a:bodyPr/>
          <a:lstStyle/>
          <a:p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Школа сьогодні</a:t>
            </a:r>
            <a:endParaRPr lang="ru-RU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2" y="4869160"/>
            <a:ext cx="4546848" cy="1656184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Школа відкрита: 1 вересня 1960 р. Розрахована на 2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0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0 учнівських місць. Зараз у школі навчається 52 учні. </a:t>
            </a:r>
          </a:p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1-4 класи – 18 учнів</a:t>
            </a:r>
          </a:p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5-9 класи – 34 учні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Documents and Settings\Admin\Рабочий стол\фотографії\діти1вер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17555"/>
            <a:ext cx="4798126" cy="37086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фотографії\Фото до презинтації\сссс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520158"/>
            <a:ext cx="3824175" cy="22212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11396"/>
            <a:ext cx="432048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Гімн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школи</a:t>
            </a:r>
          </a:p>
          <a:p>
            <a:endParaRPr lang="ru-RU" sz="20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uk-UA" sz="1200" b="1" dirty="0">
                <a:solidFill>
                  <a:schemeClr val="bg2"/>
                </a:solidFill>
              </a:rPr>
              <a:t>1.Школа наш, як другий дім.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Тепло і затишно жити нам у нім.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Ти найкраща за усе, 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Ти про діток дбай, бо у тебе є.</a:t>
            </a:r>
            <a:endParaRPr lang="ru-RU" sz="1200" dirty="0">
              <a:solidFill>
                <a:schemeClr val="bg2"/>
              </a:solidFill>
            </a:endParaRPr>
          </a:p>
          <a:p>
            <a:pPr algn="ctr"/>
            <a:r>
              <a:rPr lang="uk-UA" sz="1200" b="1" dirty="0">
                <a:solidFill>
                  <a:schemeClr val="bg2"/>
                </a:solidFill>
              </a:rPr>
              <a:t>Приспів</a:t>
            </a:r>
            <a:endParaRPr lang="ru-RU" sz="1200" dirty="0">
              <a:solidFill>
                <a:schemeClr val="bg2"/>
              </a:solidFill>
            </a:endParaRPr>
          </a:p>
          <a:p>
            <a:pPr algn="ctr"/>
            <a:r>
              <a:rPr lang="uk-UA" sz="1200" b="1" dirty="0">
                <a:solidFill>
                  <a:schemeClr val="bg2"/>
                </a:solidFill>
              </a:rPr>
              <a:t>І наш директор дорогий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І завуч вічно молодий,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І вчитель чуйний милий,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рідний, золотий.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Любов до школи неземна.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Стремління учнів до знання,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І ти, єдина бо в нас іншої  нема.</a:t>
            </a:r>
            <a:endParaRPr lang="ru-RU" sz="1200" dirty="0">
              <a:solidFill>
                <a:schemeClr val="bg2"/>
              </a:solidFill>
            </a:endParaRPr>
          </a:p>
          <a:p>
            <a:pPr algn="ctr"/>
            <a:r>
              <a:rPr lang="uk-UA" sz="1200" b="1" dirty="0">
                <a:solidFill>
                  <a:schemeClr val="bg2"/>
                </a:solidFill>
              </a:rPr>
              <a:t>2. Школу дуже любим ми.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Ввічливими всі зростаємо людьми.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 Ти – одна на пів села.</a:t>
            </a:r>
            <a:br>
              <a:rPr lang="uk-UA" sz="1200" b="1" dirty="0">
                <a:solidFill>
                  <a:schemeClr val="bg2"/>
                </a:solidFill>
              </a:rPr>
            </a:br>
            <a:r>
              <a:rPr lang="uk-UA" sz="1200" b="1" dirty="0">
                <a:solidFill>
                  <a:schemeClr val="bg2"/>
                </a:solidFill>
              </a:rPr>
              <a:t>Кращої  від тебе й жодної нема.</a:t>
            </a:r>
            <a:endParaRPr lang="ru-RU" sz="1200" dirty="0">
              <a:solidFill>
                <a:schemeClr val="bg2"/>
              </a:solidFill>
            </a:endParaRPr>
          </a:p>
          <a:p>
            <a:pPr algn="ctr"/>
            <a:r>
              <a:rPr lang="uk-UA" sz="1200" b="1" dirty="0">
                <a:solidFill>
                  <a:schemeClr val="bg2"/>
                </a:solidFill>
              </a:rPr>
              <a:t> </a:t>
            </a:r>
            <a:endParaRPr lang="ru-RU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2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gggh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10"/>
            <a:ext cx="4423578" cy="33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ocuments and Settings\Admin\Рабочий стол\bbb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836712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Documents and Settings\Admin\Рабочий стол\Презентація ШКОЛА НАША\Татір пришкільний\став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423578" cy="320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Презентація ШКОЛА НАША\літнє оздоровлення\Изображение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148139" cy="284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Documents and Settings\Admin\Рабочий стол\Презентація ШКОЛА НАША\літнє оздоровлення\Копия Изображение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13" y="404664"/>
            <a:ext cx="4329623" cy="284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Documents and Settings\Admin\Рабочий стол\Презентація ШКОЛА НАША\літнє оздоровлення\yt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501008"/>
            <a:ext cx="4176464" cy="32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Documents and Settings\Admin\Рабочий стол\Презентація ШКОЛА НАША\літнє оздоровлення\dd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4" y="3486869"/>
            <a:ext cx="4329623" cy="32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13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Documents and Settings\Admin\Рабочий стол\Презентація ШКОЛА НАША\літнє оздоровлення\Копия (2) Изображение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13081"/>
            <a:ext cx="5294313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Documents and Settings\Admin\Рабочий стол\Презентація ШКОЛА НАША\літнє оздоровлення\hh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46085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Documents and Settings\Admin\Рабочий стол\Презентація ШКОЛА НАША\літнє оздоровлення\Копия (3) Изображение 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4" y="3356992"/>
            <a:ext cx="451502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Admin\Рабочий стол\clip_image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64904"/>
            <a:ext cx="3600400" cy="408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C:\Documents and Settings\Admin\Рабочий стол\Презентація ШКОЛА НАША\Екологія\1\Изображение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3452"/>
            <a:ext cx="3672408" cy="268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E:\Допомога лісництву\Фото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29" y="3884318"/>
            <a:ext cx="3740943" cy="28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:\Допомога лісництву\Фото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923452"/>
            <a:ext cx="3384377" cy="25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3781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 Black" pitchFamily="34" charset="0"/>
              </a:rPr>
              <a:t>Робота з громадськістю</a:t>
            </a:r>
            <a:endParaRPr lang="ru-RU" dirty="0">
              <a:solidFill>
                <a:schemeClr val="bg2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9459" name="Picture 3" descr="C:\Documents and Settings\Admin\Рабочий стол\Презентація ШКОЛА НАША\Ліс\190420110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90643"/>
            <a:ext cx="3768570" cy="28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ocuments and Settings\Admin\Рабочий стол\Презентація ШКОЛА НАША\Лісництво\лллл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94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апрор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20" y="404664"/>
            <a:ext cx="4045762" cy="541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Admin\Рабочий стол\кро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58" y="1124744"/>
            <a:ext cx="3906306" cy="521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r>
              <a:rPr lang="uk-UA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Створення безпечних та нешкідливих умов навчання учнів</a:t>
            </a:r>
            <a:endParaRPr lang="ru-RU" sz="28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 descr="C:\Documents and Settings\Admin\Рабочий стол\Презентація ШКОЛА НАША\Матеріальна база\clip_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5018"/>
            <a:ext cx="4320480" cy="271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Admin\Рабочий стол\фотографії\милосердя\школа\кккк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268760"/>
            <a:ext cx="4066474" cy="254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uments and Settings\Admin\Рабочий стол\фотографії\милосердя\школа\трнек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975019"/>
            <a:ext cx="4066473" cy="271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Documents and Settings\Admin\Рабочий стол\фотографії\1кл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68759"/>
            <a:ext cx="4320480" cy="254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4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фотографії\2кл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2" y="3681028"/>
            <a:ext cx="4393247" cy="29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Admin\Рабочий стол\фотографії\3кл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81028"/>
            <a:ext cx="3922332" cy="29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Documents and Settings\Admin\Рабочий стол\,,,,kkkk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4797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dmin\Рабочий стол\clip_image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2" y="286178"/>
            <a:ext cx="4381933" cy="294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273836918_podcolnu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2612" y="2182505"/>
            <a:ext cx="3744416" cy="2492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Система  методичної роботи школи</a:t>
            </a:r>
            <a:endParaRPr lang="ru-RU" sz="5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038976" y="150852"/>
            <a:ext cx="1656184" cy="1440160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2"/>
                </a:solidFill>
                <a:latin typeface="Monotype Corsiva" pitchFamily="66" charset="0"/>
              </a:rPr>
              <a:t>Педагогічні проекти</a:t>
            </a:r>
            <a:endParaRPr lang="ru-RU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620687"/>
            <a:ext cx="1872208" cy="1440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bg2"/>
                </a:solidFill>
                <a:latin typeface="Monotype Corsiva" pitchFamily="66" charset="0"/>
              </a:rPr>
              <a:t>МО класних керівників</a:t>
            </a:r>
            <a:endParaRPr lang="ru-RU" sz="2200" b="1" dirty="0">
              <a:solidFill>
                <a:schemeClr val="bg2"/>
              </a:solidFill>
              <a:latin typeface="Monotype Corsiva" pitchFamily="66" charset="0"/>
            </a:endParaRPr>
          </a:p>
          <a:p>
            <a:pPr algn="ctr"/>
            <a:endParaRPr lang="ru-RU" sz="2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747028" y="4725144"/>
            <a:ext cx="2073444" cy="165618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chemeClr val="bg2"/>
                </a:solidFill>
                <a:latin typeface="Monotype Corsiva" pitchFamily="66" charset="0"/>
              </a:rPr>
              <a:t>МО вчителів початкових класів</a:t>
            </a:r>
            <a:endParaRPr lang="ru-RU" sz="2200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357554" y="116632"/>
            <a:ext cx="2143140" cy="14549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chemeClr val="bg2"/>
                </a:solidFill>
                <a:latin typeface="Monotype Corsiva" pitchFamily="66" charset="0"/>
              </a:rPr>
              <a:t>Педагогічна рада</a:t>
            </a:r>
            <a:endParaRPr lang="ru-RU" sz="2200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71600" y="2934052"/>
            <a:ext cx="1872208" cy="15750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chemeClr val="bg2"/>
                </a:solidFill>
                <a:latin typeface="Monotype Corsiva" pitchFamily="66" charset="0"/>
              </a:rPr>
              <a:t>Інструктивно-методичні наради</a:t>
            </a:r>
            <a:endParaRPr lang="ru-RU" sz="2200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1520" y="4509120"/>
            <a:ext cx="1512168" cy="127378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chemeClr val="bg2"/>
                </a:solidFill>
                <a:latin typeface="Monotype Corsiva" pitchFamily="66" charset="0"/>
              </a:rPr>
              <a:t>Наставництво</a:t>
            </a:r>
            <a:endParaRPr lang="ru-RU" sz="2200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20254" y="2632053"/>
            <a:ext cx="2023746" cy="122413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chemeClr val="bg2"/>
                </a:solidFill>
                <a:latin typeface="Monotype Corsiva" pitchFamily="66" charset="0"/>
              </a:rPr>
              <a:t>Предметні тижні</a:t>
            </a:r>
            <a:endParaRPr lang="ru-RU" sz="2200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5958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  <p:bldP spid="5" grpId="0" build="p" animBg="1"/>
      <p:bldP spid="6" grpId="0" build="allAtOnce" animBg="1"/>
      <p:bldP spid="7" grpId="0" build="p" animBg="1"/>
      <p:bldP spid="8" grpId="0" build="p" animBg="1"/>
      <p:bldP spid="9" grpId="0" build="p" animBg="1"/>
      <p:bldP spid="10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3489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Завдання методичної роботи</a:t>
            </a:r>
            <a:endParaRPr lang="ru-RU" sz="4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657916348"/>
              </p:ext>
            </p:extLst>
          </p:nvPr>
        </p:nvGraphicFramePr>
        <p:xfrm>
          <a:off x="2417719" y="5204506"/>
          <a:ext cx="6768752" cy="1392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4-конечная звезда 11"/>
          <p:cNvSpPr/>
          <p:nvPr/>
        </p:nvSpPr>
        <p:spPr>
          <a:xfrm>
            <a:off x="-76198" y="567503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2" y="2636089"/>
            <a:ext cx="457200" cy="457200"/>
          </a:xfrm>
          <a:prstGeom prst="star4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4-конечная звезда 14"/>
          <p:cNvSpPr/>
          <p:nvPr/>
        </p:nvSpPr>
        <p:spPr>
          <a:xfrm>
            <a:off x="-2456" y="2186264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-98319" y="3386593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2555776" y="5445224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" y="642599"/>
            <a:ext cx="57864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організаційних умов для безперервного вдосконалення фахової освіти, кваліфікації й професійної майстерності педагогів;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2456" y="2186264"/>
            <a:ext cx="5788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/>
              <a:t>    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мотивація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членів педагогічного колективу, формування готовності вчителів до  інноваційної діяльності</a:t>
            </a:r>
            <a:r>
              <a:rPr lang="uk-UA" dirty="0"/>
              <a:t>;</a:t>
            </a:r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" y="2186264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" y="3386593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43481" y="689038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338659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/>
              <a:t>   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апробація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впровадження інноваційних освітніх технологій;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" y="3891883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4-конечная звезда 25"/>
          <p:cNvSpPr/>
          <p:nvPr/>
        </p:nvSpPr>
        <p:spPr>
          <a:xfrm>
            <a:off x="15987" y="4768173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4-конечная звезда 26"/>
          <p:cNvSpPr/>
          <p:nvPr/>
        </p:nvSpPr>
        <p:spPr>
          <a:xfrm>
            <a:off x="-76198" y="3887181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-2456" y="3934107"/>
            <a:ext cx="896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/>
              <a:t>    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переходу на особистісно орієнтоване управління педколективом  та навчально-виховним процесом;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3637" y="4765104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7298" y="4798893"/>
            <a:ext cx="8947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/>
              <a:t>    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умов для самоосвітньої діяльності педагогів;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92334" y="5319026"/>
            <a:ext cx="6588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створення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умов для гармонійного розвитку особистісного педагога, учня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виявлення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підтримка обдарованого вчителя, школяра, стимулювання їхнього творчого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потенціалу.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893224" y="5301208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 build="p"/>
      <p:bldP spid="18" grpId="0" build="p"/>
      <p:bldP spid="21" grpId="0" build="p"/>
      <p:bldP spid="24" grpId="0" build="p"/>
      <p:bldP spid="28" grpId="0" build="p"/>
      <p:bldP spid="3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Обмін  передовим педагогічним досвідом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C:\Documents and Settings\Admin\Рабочий стол\Презентація ШКОЛА НАША\семінари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7"/>
            <a:ext cx="3384376" cy="22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Admin\Рабочий стол\Презентація ШКОЛА НАША\семінари\33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76" y="4221087"/>
            <a:ext cx="3638109" cy="231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Documents and Settings\Admin\Рабочий стол\Презентація ШКОЛА НАША\семінари\мо пед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319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Documents and Settings\Admin\Рабочий стол\Презентація ШКОЛА НАША\семінари\м о пед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76" y="1406552"/>
            <a:ext cx="368716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6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792088"/>
          </a:xfrm>
        </p:spPr>
        <p:txBody>
          <a:bodyPr/>
          <a:lstStyle/>
          <a:p>
            <a:r>
              <a:rPr lang="uk-UA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Педагогічний колектив школи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uk-UA" sz="5600" dirty="0">
                <a:solidFill>
                  <a:schemeClr val="tx2">
                    <a:lumMod val="75000"/>
                  </a:schemeClr>
                </a:solidFill>
              </a:rPr>
              <a:t>У школі працює 18 педагогічних  працівників. </a:t>
            </a:r>
          </a:p>
          <a:p>
            <a:r>
              <a:rPr lang="uk-UA" sz="5600" dirty="0">
                <a:solidFill>
                  <a:schemeClr val="tx2">
                    <a:lumMod val="75000"/>
                  </a:schemeClr>
                </a:solidFill>
              </a:rPr>
              <a:t>З них:</a:t>
            </a:r>
          </a:p>
          <a:p>
            <a:r>
              <a:rPr lang="uk-UA" sz="5600" dirty="0">
                <a:solidFill>
                  <a:schemeClr val="tx2">
                    <a:lumMod val="75000"/>
                  </a:schemeClr>
                </a:solidFill>
              </a:rPr>
              <a:t>«спеціаліст вищої категорії» – 1;</a:t>
            </a:r>
          </a:p>
          <a:p>
            <a:r>
              <a:rPr lang="uk-UA" sz="5600" dirty="0">
                <a:solidFill>
                  <a:schemeClr val="tx2">
                    <a:lumMod val="75000"/>
                  </a:schemeClr>
                </a:solidFill>
              </a:rPr>
              <a:t>«спеціаліст  І  категорії» – 11;</a:t>
            </a:r>
          </a:p>
          <a:p>
            <a:r>
              <a:rPr lang="uk-UA" sz="5600" dirty="0">
                <a:solidFill>
                  <a:schemeClr val="tx2">
                    <a:lumMod val="75000"/>
                  </a:schemeClr>
                </a:solidFill>
              </a:rPr>
              <a:t>«спеціаліст» – 6.</a:t>
            </a:r>
            <a:endParaRPr lang="ru-RU" sz="56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67544" y="3789040"/>
            <a:ext cx="4029844" cy="2808312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Директор школи – Борецька Віра Петрівна</a:t>
            </a:r>
          </a:p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Заступник директора з НВР – Колісник Марія Петрівна</a:t>
            </a:r>
          </a:p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Педагог-організатор – Любінецька Марія Богданівна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2" descr="C:\Documents and Settings\Admin\Рабочий стол\IMG_41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2852936"/>
            <a:ext cx="466611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\Рабочий стол\6666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25922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8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Admin\Рабочий стол\Презентація ШКОЛА НАША\семінари\2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36062"/>
            <a:ext cx="4032448" cy="3605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Admin\Рабочий стол\Презентація ШКОЛА НАША\семінари\мо2пед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1"/>
            <a:ext cx="4176464" cy="3744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Рабочий стол\Презентація ШКОЛА НАША\семінари\мо педагогів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" y="332656"/>
            <a:ext cx="4022306" cy="2703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Admin\Рабочий стол\Презентація ШКОЛА НАША\семінари\Копия (2) Изображение 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104456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0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Наші досягнення і здобутки</a:t>
            </a:r>
            <a:endParaRPr lang="ru-RU" dirty="0"/>
          </a:p>
        </p:txBody>
      </p:sp>
      <p:pic>
        <p:nvPicPr>
          <p:cNvPr id="6146" name="Picture 2" descr="C:\Documents and Settings\Admin\Рабочий стол\Презентація ШКОЛА НАША\Екологія\Громоти\Изображение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0701"/>
            <a:ext cx="2864675" cy="40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Admin\Рабочий стол\Презентація ШКОЛА НАША\Екологія\Громоти\Изображение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76872"/>
            <a:ext cx="3096911" cy="447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Documents and Settings\Admin\Рабочий стол\Презентація ШКОЛА НАША\Екологія\Громоти\Изображение 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38982"/>
            <a:ext cx="3156593" cy="442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Презентація ШКОЛА НАША\Екологія\Громоти\Изображение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4" y="188640"/>
            <a:ext cx="2838179" cy="42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Admin\Рабочий стол\Презентація ШКОЛА НАША\Екологія\Громоти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48231"/>
            <a:ext cx="3501517" cy="492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Admin\Рабочий стол\Презентація ШКОЛА НАША\Екологія\Громоти\Копия Изображение 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82" y="2141532"/>
            <a:ext cx="3223713" cy="451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>
            <a:noAutofit/>
          </a:bodyPr>
          <a:lstStyle/>
          <a:p>
            <a:r>
              <a:rPr lang="uk-UA" sz="8000" dirty="0" smtClean="0"/>
              <a:t>Дякую</a:t>
            </a:r>
            <a:br>
              <a:rPr lang="uk-UA" sz="8000" dirty="0" smtClean="0"/>
            </a:br>
            <a:r>
              <a:rPr lang="uk-UA" sz="8000" dirty="0" smtClean="0"/>
              <a:t>за увагу!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1225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uk-UA" u="sng" dirty="0" smtClean="0">
                <a:solidFill>
                  <a:schemeClr val="accent2"/>
                </a:solidFill>
                <a:latin typeface="+mn-lt"/>
              </a:rPr>
              <a:t>Модель вчителя школи</a:t>
            </a:r>
            <a:endParaRPr lang="ru-RU" u="sng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Округлений прямокутник 25"/>
          <p:cNvSpPr/>
          <p:nvPr/>
        </p:nvSpPr>
        <p:spPr>
          <a:xfrm flipH="1">
            <a:off x="3929061" y="1196753"/>
            <a:ext cx="5000625" cy="43204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ЛЮБИТЬ ДІТЕЙ, ОРГАНІЗОВАНИЙ, КОМУНІКАБЕЛЬНИЙ, ТВОРЧИЙ, ВИСОКОДУХОВНИЙ, АРТИСТИЧНИЙ</a:t>
            </a:r>
            <a:endParaRPr lang="uk-UA" sz="1200" dirty="0">
              <a:solidFill>
                <a:srgbClr val="000099"/>
              </a:solidFill>
            </a:endParaRPr>
          </a:p>
        </p:txBody>
      </p:sp>
      <p:sp>
        <p:nvSpPr>
          <p:cNvPr id="5" name="Округлений прямокутник 15"/>
          <p:cNvSpPr/>
          <p:nvPr/>
        </p:nvSpPr>
        <p:spPr>
          <a:xfrm flipH="1">
            <a:off x="3500438" y="1844825"/>
            <a:ext cx="5143500" cy="43204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ВОЛОДІЄ НАВЧАЛЬНИМИ ПРОГРАМАМИ І </a:t>
            </a:r>
          </a:p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МЕТОДИКАМИ ЇХ РЕАЛІЗАЦІЇ  </a:t>
            </a:r>
            <a:endParaRPr lang="uk-UA" sz="1200" dirty="0">
              <a:solidFill>
                <a:srgbClr val="000099"/>
              </a:solidFill>
            </a:endParaRPr>
          </a:p>
        </p:txBody>
      </p:sp>
      <p:sp>
        <p:nvSpPr>
          <p:cNvPr id="6" name="Округлений прямокутник 14"/>
          <p:cNvSpPr/>
          <p:nvPr/>
        </p:nvSpPr>
        <p:spPr>
          <a:xfrm flipH="1">
            <a:off x="3071813" y="2420888"/>
            <a:ext cx="5143500" cy="44613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УМІЄ ДІАГНОСТУВАТИ, МОДЕЛЮВАТИ І ПРОГНОЗУВАТИ СИСТЕМУ ПЕДАГОГІЧНОЇ ДІЯЛЬНОСТІ</a:t>
            </a:r>
            <a:endParaRPr lang="uk-UA" sz="1200" dirty="0">
              <a:solidFill>
                <a:srgbClr val="000099"/>
              </a:solidFill>
            </a:endParaRPr>
          </a:p>
        </p:txBody>
      </p:sp>
      <p:sp>
        <p:nvSpPr>
          <p:cNvPr id="7" name="Округлений прямокутник 13"/>
          <p:cNvSpPr/>
          <p:nvPr/>
        </p:nvSpPr>
        <p:spPr>
          <a:xfrm flipH="1">
            <a:off x="2643188" y="2996953"/>
            <a:ext cx="5143500" cy="43204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ВОЛОДІЄ МЕТОДИКОЮ ПЕДАГОГІЧНИХ ДОСЛІДЖЕНЬ</a:t>
            </a:r>
            <a:endParaRPr lang="uk-UA" sz="1200" dirty="0">
              <a:solidFill>
                <a:srgbClr val="000099"/>
              </a:solidFill>
            </a:endParaRPr>
          </a:p>
        </p:txBody>
      </p:sp>
      <p:sp>
        <p:nvSpPr>
          <p:cNvPr id="8" name="Округлений прямокутник 12"/>
          <p:cNvSpPr/>
          <p:nvPr/>
        </p:nvSpPr>
        <p:spPr>
          <a:xfrm flipH="1">
            <a:off x="2214563" y="3573017"/>
            <a:ext cx="5143500" cy="43204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ВДОСКОНАЛЮЄТЬСЯ, ПРОГНОЗУЄ ПЕРСПЕКТИВИ ПЕДАГОГІЧНОЇ ДІЯЛЬНОСТІ</a:t>
            </a:r>
            <a:endParaRPr lang="uk-UA" sz="1200" dirty="0">
              <a:solidFill>
                <a:srgbClr val="000099"/>
              </a:solidFill>
            </a:endParaRPr>
          </a:p>
        </p:txBody>
      </p:sp>
      <p:sp>
        <p:nvSpPr>
          <p:cNvPr id="9" name="Округлений прямокутник 11"/>
          <p:cNvSpPr/>
          <p:nvPr/>
        </p:nvSpPr>
        <p:spPr>
          <a:xfrm flipH="1">
            <a:off x="1857375" y="4149080"/>
            <a:ext cx="5143500" cy="50405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БЕРЕ АКТИВНУ УЧАСТЬ В РІЗНИХ ФОРМАХ </a:t>
            </a:r>
          </a:p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МЕТОДИЧНОЇ РОБОТИ</a:t>
            </a:r>
            <a:endParaRPr lang="uk-UA" sz="1200" dirty="0">
              <a:solidFill>
                <a:srgbClr val="000099"/>
              </a:solidFill>
            </a:endParaRPr>
          </a:p>
        </p:txBody>
      </p:sp>
      <p:sp>
        <p:nvSpPr>
          <p:cNvPr id="10" name="Округлений прямокутник 10"/>
          <p:cNvSpPr/>
          <p:nvPr/>
        </p:nvSpPr>
        <p:spPr>
          <a:xfrm flipH="1">
            <a:off x="1428750" y="4797153"/>
            <a:ext cx="5143500" cy="43204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ПРОПАГУЄ СЕРЕД КОЛЕГ СВОЇ ТВОРЧІ ЗДОБУТКИ</a:t>
            </a:r>
            <a:endParaRPr lang="uk-UA" sz="1200" dirty="0">
              <a:solidFill>
                <a:srgbClr val="000099"/>
              </a:solidFill>
            </a:endParaRPr>
          </a:p>
        </p:txBody>
      </p:sp>
      <p:sp>
        <p:nvSpPr>
          <p:cNvPr id="11" name="Округлений прямокутник 9"/>
          <p:cNvSpPr/>
          <p:nvPr/>
        </p:nvSpPr>
        <p:spPr>
          <a:xfrm flipH="1">
            <a:off x="1000125" y="5350650"/>
            <a:ext cx="5228059" cy="23859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dirty="0">
                <a:solidFill>
                  <a:srgbClr val="000099"/>
                </a:solidFill>
              </a:rPr>
              <a:t>ВОЛОДІЄ НАВИЧКАМИ РОБОТИ В МЕРЕЖІ </a:t>
            </a:r>
            <a:r>
              <a:rPr lang="en-US" sz="1200" dirty="0">
                <a:solidFill>
                  <a:srgbClr val="000099"/>
                </a:solidFill>
              </a:rPr>
              <a:t>INTERNET</a:t>
            </a:r>
            <a:endParaRPr lang="uk-UA" sz="1200" dirty="0">
              <a:solidFill>
                <a:srgbClr val="000099"/>
              </a:solidFill>
            </a:endParaRPr>
          </a:p>
        </p:txBody>
      </p:sp>
      <p:sp>
        <p:nvSpPr>
          <p:cNvPr id="12" name="Округлений прямокутник 8"/>
          <p:cNvSpPr/>
          <p:nvPr/>
        </p:nvSpPr>
        <p:spPr>
          <a:xfrm flipH="1">
            <a:off x="571500" y="5733256"/>
            <a:ext cx="5143500" cy="50405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РОЗВИВАЄ ТВОРЧІ ЗДІБНОСТІ ДІТЕЙ, ЗБАГАЧУЄ ЕМОЦІЙНИЙ ІНТЕЛЕКТ, СПІВПРАЦЮЄ З БАТЬКАМИ, ГРОМАДСЬКІСТЮ</a:t>
            </a:r>
            <a:endParaRPr lang="uk-UA" sz="1200" dirty="0">
              <a:solidFill>
                <a:srgbClr val="000099"/>
              </a:solidFill>
            </a:endParaRPr>
          </a:p>
        </p:txBody>
      </p:sp>
      <p:sp>
        <p:nvSpPr>
          <p:cNvPr id="13" name="Округлений прямокутник 23"/>
          <p:cNvSpPr/>
          <p:nvPr/>
        </p:nvSpPr>
        <p:spPr>
          <a:xfrm flipH="1">
            <a:off x="165062" y="6381328"/>
            <a:ext cx="5271029" cy="4766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</a:rPr>
              <a:t>ВОЛОДІЄ ОСНОВАМИ ПЕДАГОГІКИ </a:t>
            </a:r>
            <a:r>
              <a:rPr lang="ru-RU" sz="1200" dirty="0" err="1">
                <a:solidFill>
                  <a:srgbClr val="000099"/>
                </a:solidFill>
              </a:rPr>
              <a:t>і</a:t>
            </a:r>
            <a:r>
              <a:rPr lang="ru-RU" sz="1200" dirty="0">
                <a:solidFill>
                  <a:srgbClr val="000099"/>
                </a:solidFill>
              </a:rPr>
              <a:t> ПСИХОЛОГІЇ ЦІЛЕСПРЯМОВАНИЙ  ПРОФЕСІОНАЛ</a:t>
            </a:r>
            <a:endParaRPr lang="uk-UA" sz="1200" dirty="0">
              <a:solidFill>
                <a:srgbClr val="000099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951019" y="1628801"/>
            <a:ext cx="197804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3" idx="1"/>
            <a:endCxn id="5" idx="3"/>
          </p:cNvCxnSpPr>
          <p:nvPr/>
        </p:nvCxnSpPr>
        <p:spPr>
          <a:xfrm flipV="1">
            <a:off x="1951019" y="2060849"/>
            <a:ext cx="1549419" cy="909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1951019" y="2687760"/>
            <a:ext cx="989021" cy="1792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7" idx="3"/>
          </p:cNvCxnSpPr>
          <p:nvPr/>
        </p:nvCxnSpPr>
        <p:spPr>
          <a:xfrm>
            <a:off x="1951019" y="3098646"/>
            <a:ext cx="692169" cy="1143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8" idx="3"/>
          </p:cNvCxnSpPr>
          <p:nvPr/>
        </p:nvCxnSpPr>
        <p:spPr>
          <a:xfrm>
            <a:off x="1857375" y="3155811"/>
            <a:ext cx="357188" cy="633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547664" y="3098646"/>
            <a:ext cx="403355" cy="10504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187624" y="3098646"/>
            <a:ext cx="241126" cy="16985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55576" y="3098646"/>
            <a:ext cx="302468" cy="21305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71500" y="3098646"/>
            <a:ext cx="0" cy="2634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23528" y="3155811"/>
            <a:ext cx="0" cy="3225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Округлений прямокутник 5"/>
          <p:cNvSpPr/>
          <p:nvPr/>
        </p:nvSpPr>
        <p:spPr>
          <a:xfrm flipH="1">
            <a:off x="165069" y="2467748"/>
            <a:ext cx="1785950" cy="1004677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</a:t>
            </a: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ЧИТЕЛЬ</a:t>
            </a:r>
            <a:endParaRPr lang="uk-UA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53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125" y="122237"/>
            <a:ext cx="8229600" cy="713953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Black" pitchFamily="34" charset="0"/>
              </a:rPr>
              <a:t>Модель випускника</a:t>
            </a:r>
            <a:r>
              <a:rPr lang="uk-UA" sz="2800" dirty="0">
                <a:solidFill>
                  <a:srgbClr val="FFC000"/>
                </a:solidFill>
                <a:effectLst/>
                <a:latin typeface="Arial Black" pitchFamily="34" charset="0"/>
              </a:rPr>
              <a:t/>
            </a:r>
            <a:br>
              <a:rPr lang="uk-UA" sz="2800" dirty="0">
                <a:solidFill>
                  <a:srgbClr val="FFC000"/>
                </a:solidFill>
                <a:effectLst/>
                <a:latin typeface="Arial Black" pitchFamily="34" charset="0"/>
              </a:rPr>
            </a:b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Капля 3"/>
          <p:cNvSpPr/>
          <p:nvPr/>
        </p:nvSpPr>
        <p:spPr>
          <a:xfrm rot="2303638">
            <a:off x="201340" y="1370821"/>
            <a:ext cx="2260494" cy="1547606"/>
          </a:xfrm>
          <a:prstGeom prst="teardrop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  <a:t>Духовно зрілий </a:t>
            </a:r>
            <a:br>
              <a:rPr lang="uk-UA" sz="14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</a:b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Капля 6"/>
          <p:cNvSpPr/>
          <p:nvPr/>
        </p:nvSpPr>
        <p:spPr>
          <a:xfrm rot="21036981">
            <a:off x="95058" y="3983915"/>
            <a:ext cx="2082800" cy="1454847"/>
          </a:xfrm>
          <a:prstGeom prst="teardrop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2F0AB6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  <a:t>Культурний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Капля 8"/>
          <p:cNvSpPr/>
          <p:nvPr/>
        </p:nvSpPr>
        <p:spPr>
          <a:xfrm rot="18994633">
            <a:off x="6803519" y="4876696"/>
            <a:ext cx="1771650" cy="1391979"/>
          </a:xfrm>
          <a:prstGeom prst="teardrop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B050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  <a:t>творчий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Капля 9"/>
          <p:cNvSpPr/>
          <p:nvPr/>
        </p:nvSpPr>
        <p:spPr>
          <a:xfrm rot="20585881">
            <a:off x="4563230" y="5318920"/>
            <a:ext cx="1771650" cy="1479322"/>
          </a:xfrm>
          <a:prstGeom prst="teardrop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B050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  <a:t>Морально</a:t>
            </a:r>
            <a:br>
              <a:rPr lang="uk-UA" sz="14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B050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</a:br>
            <a:r>
              <a:rPr lang="uk-UA" sz="14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B050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  <a:t>свідомий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Капля 10"/>
          <p:cNvSpPr/>
          <p:nvPr/>
        </p:nvSpPr>
        <p:spPr>
          <a:xfrm rot="20529163">
            <a:off x="1739478" y="5392897"/>
            <a:ext cx="1917065" cy="1331371"/>
          </a:xfrm>
          <a:prstGeom prst="teardrop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2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943634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  <a:t>поважає національні цінності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Капля 11"/>
          <p:cNvSpPr/>
          <p:nvPr/>
        </p:nvSpPr>
        <p:spPr>
          <a:xfrm rot="18993105">
            <a:off x="6827318" y="2430918"/>
            <a:ext cx="1925814" cy="1501248"/>
          </a:xfrm>
          <a:prstGeom prst="teardrop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2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  <a:t>ініціативний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Капля 15"/>
          <p:cNvSpPr/>
          <p:nvPr/>
        </p:nvSpPr>
        <p:spPr>
          <a:xfrm rot="2305173">
            <a:off x="2631098" y="723952"/>
            <a:ext cx="1941854" cy="1262268"/>
          </a:xfrm>
          <a:prstGeom prst="teardrop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92D050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  <a:t>Громадянин - патріот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109" name="Picture 13" descr="C:\Documents and Settings\Admin\Рабочий стол\фотографії\ост дзвінок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73" y="2028304"/>
            <a:ext cx="4526598" cy="31498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Капля 16"/>
          <p:cNvSpPr/>
          <p:nvPr/>
        </p:nvSpPr>
        <p:spPr>
          <a:xfrm rot="20854938">
            <a:off x="5408588" y="1011747"/>
            <a:ext cx="1771650" cy="1276350"/>
          </a:xfrm>
          <a:prstGeom prst="teardrop">
            <a:avLst>
              <a:gd name="adj" fmla="val 106243"/>
            </a:avLst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8064A2"/>
                </a:soli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Times New Roman"/>
              </a:rPr>
              <a:t>гуманний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6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000082"/>
            <a:ext cx="8352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Розвиток здібностей та  інтересу до навчання, виховання творчої особистості через упровадження педагогічних інновацій у практику.</a:t>
            </a:r>
            <a:endParaRPr lang="ru-RU" sz="48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26788854"/>
              </p:ext>
            </p:extLst>
          </p:nvPr>
        </p:nvGraphicFramePr>
        <p:xfrm>
          <a:off x="179512" y="116632"/>
          <a:ext cx="8784976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59046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D:\фоторамки\школьные\27331515_0000784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/>
          </a:p>
          <a:p>
            <a:pPr lvl="1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  <a:p>
            <a:pPr lvl="1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  <a:p>
            <a:pPr lvl="1">
              <a:buChar char="•"/>
            </a:pPr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4939304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1911" y="-130120"/>
            <a:ext cx="9012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42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роботи з реалізації проблеми</a:t>
            </a:r>
            <a:endParaRPr lang="ru-RU" sz="42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8474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079880-4098-466F-A615-949063D53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C1079880-4098-466F-A615-949063D53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C1079880-4098-466F-A615-949063D53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923E45-D6D9-4617-9484-32D988F5D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60923E45-D6D9-4617-9484-32D988F5D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60923E45-D6D9-4617-9484-32D988F5D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1006BA-3E7E-41D0-B64A-846B202FB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671006BA-3E7E-41D0-B64A-846B202FB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671006BA-3E7E-41D0-B64A-846B202FB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0EEF7E-D025-46B7-AD9C-460147110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840EEF7E-D025-46B7-AD9C-460147110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840EEF7E-D025-46B7-AD9C-460147110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C721A5-8C99-4367-98D6-01E7639F2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30C721A5-8C99-4367-98D6-01E7639F2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30C721A5-8C99-4367-98D6-01E7639F2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A456A3-0FCE-4436-A1F4-31DCC0A74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6CA456A3-0FCE-4436-A1F4-31DCC0A74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6CA456A3-0FCE-4436-A1F4-31DCC0A74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EACC0D-9FF2-4808-82BF-33897C1D9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06EACC0D-9FF2-4808-82BF-33897C1D9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06EACC0D-9FF2-4808-82BF-33897C1D9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CB8492-6BA4-44BF-9B78-DC1B7FD87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73CB8492-6BA4-44BF-9B78-DC1B7FD87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73CB8492-6BA4-44BF-9B78-DC1B7FD87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5120303-0390-49A2-AA63-CCCEFC446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graphicEl>
                                              <a:dgm id="{65120303-0390-49A2-AA63-CCCEFC446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graphicEl>
                                              <a:dgm id="{65120303-0390-49A2-AA63-CCCEFC446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A105E2-EFB3-46AA-B7F7-D3158D182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78A105E2-EFB3-46AA-B7F7-D3158D182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78A105E2-EFB3-46AA-B7F7-D3158D182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4A8E9E-03F0-4556-BE41-F86634897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784A8E9E-03F0-4556-BE41-F86634897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84A8E9E-03F0-4556-BE41-F86634897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4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з використанням елементів інноваційних технологій</a:t>
            </a:r>
            <a:br>
              <a:rPr lang="ru-RU" sz="44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5" name="Picture 3" descr="C:\Documents and Settings\Admin\Рабочий стол\о ні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6586"/>
          <a:stretch/>
        </p:blipFill>
        <p:spPr bwMode="auto">
          <a:xfrm>
            <a:off x="107505" y="1083505"/>
            <a:ext cx="3715460" cy="277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Рабочий стол\ммм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3857010" cy="28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Admin\Рабочий стол\ооо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43" y="3531635"/>
            <a:ext cx="4032448" cy="26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5" y="4221088"/>
            <a:ext cx="2232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Урок трудового навчання у 8 класі.</a:t>
            </a:r>
            <a:endParaRPr lang="ru-RU" sz="1600" dirty="0" smtClean="0"/>
          </a:p>
          <a:p>
            <a:r>
              <a:rPr lang="uk-UA" sz="1600" dirty="0" smtClean="0"/>
              <a:t>Вчитель – Лучка Б.Г.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5" y="5529668"/>
            <a:ext cx="2520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Урок математики у 7 класі</a:t>
            </a:r>
            <a:endParaRPr lang="ru-RU" sz="1600" dirty="0"/>
          </a:p>
          <a:p>
            <a:r>
              <a:rPr lang="uk-UA" sz="1600" dirty="0"/>
              <a:t>Вчитель – Колісник М.П.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6171628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Урок інформатики у 5 класі</a:t>
            </a:r>
            <a:endParaRPr lang="ru-RU" dirty="0"/>
          </a:p>
          <a:p>
            <a:r>
              <a:rPr lang="uk-UA" dirty="0"/>
              <a:t>Вчитель – Любінецька М.Б.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2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552</Words>
  <Application>Microsoft Office PowerPoint</Application>
  <PresentationFormat>Экран (4:3)</PresentationFormat>
  <Paragraphs>110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Апекс</vt:lpstr>
      <vt:lpstr>Конюхівська загальноосвітня школа І-ІІ ступенів</vt:lpstr>
      <vt:lpstr>Презентация PowerPoint</vt:lpstr>
      <vt:lpstr>Школа сьогодні</vt:lpstr>
      <vt:lpstr>Педагогічний колектив школи</vt:lpstr>
      <vt:lpstr>Модель вчителя школи</vt:lpstr>
      <vt:lpstr>Модель випускника </vt:lpstr>
      <vt:lpstr>Презентация PowerPoint</vt:lpstr>
      <vt:lpstr>Презентация PowerPoint</vt:lpstr>
      <vt:lpstr>Уроки з використанням елементів інноваційних технологій </vt:lpstr>
      <vt:lpstr>Презентация PowerPoint</vt:lpstr>
      <vt:lpstr>Нестандартні уроки</vt:lpstr>
      <vt:lpstr>Використання ІКТ</vt:lpstr>
      <vt:lpstr>Виховна робота</vt:lpstr>
      <vt:lpstr>Презентация PowerPoint</vt:lpstr>
      <vt:lpstr>Презентация PowerPoint</vt:lpstr>
      <vt:lpstr>Презентация PowerPoint</vt:lpstr>
      <vt:lpstr>Шкільне самоврядування </vt:lpstr>
      <vt:lpstr>Молодіжні об’єднання</vt:lpstr>
      <vt:lpstr>Дозвілля школярів</vt:lpstr>
      <vt:lpstr>Презентация PowerPoint</vt:lpstr>
      <vt:lpstr>Районні конкурси та фестивалі</vt:lpstr>
      <vt:lpstr>Туристсько-краєзнавчий конкурс  «Посади калину»</vt:lpstr>
      <vt:lpstr>Презентация PowerPoint</vt:lpstr>
      <vt:lpstr>Історико-географічна експедиція «Історія міст і сіл України» </vt:lpstr>
      <vt:lpstr>Презентация PowerPoint</vt:lpstr>
      <vt:lpstr>Презентация PowerPoint</vt:lpstr>
      <vt:lpstr>Організація літнього оздоровлення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Робота з громадськістю</vt:lpstr>
      <vt:lpstr>Презентация PowerPoint</vt:lpstr>
      <vt:lpstr>Створення безпечних та нешкідливих умов навчання учнів</vt:lpstr>
      <vt:lpstr>Презентация PowerPoint</vt:lpstr>
      <vt:lpstr>Презентация PowerPoint</vt:lpstr>
      <vt:lpstr>Презентация PowerPoint</vt:lpstr>
      <vt:lpstr>Обмін  передовим педагогічним досвідом</vt:lpstr>
      <vt:lpstr>Презентация PowerPoint</vt:lpstr>
      <vt:lpstr>Наші досягнення і здобутки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162</cp:revision>
  <dcterms:created xsi:type="dcterms:W3CDTF">2012-12-10T18:32:08Z</dcterms:created>
  <dcterms:modified xsi:type="dcterms:W3CDTF">2014-04-09T07:13:55Z</dcterms:modified>
</cp:coreProperties>
</file>