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8" r:id="rId3"/>
    <p:sldId id="257" r:id="rId4"/>
    <p:sldId id="266" r:id="rId5"/>
    <p:sldId id="267" r:id="rId6"/>
    <p:sldId id="268" r:id="rId7"/>
    <p:sldId id="269" r:id="rId8"/>
    <p:sldId id="260" r:id="rId9"/>
    <p:sldId id="270" r:id="rId10"/>
    <p:sldId id="337" r:id="rId11"/>
    <p:sldId id="275" r:id="rId12"/>
    <p:sldId id="277" r:id="rId13"/>
    <p:sldId id="279" r:id="rId14"/>
    <p:sldId id="281" r:id="rId15"/>
    <p:sldId id="283" r:id="rId16"/>
    <p:sldId id="329" r:id="rId17"/>
    <p:sldId id="325" r:id="rId18"/>
    <p:sldId id="327" r:id="rId19"/>
    <p:sldId id="285" r:id="rId20"/>
    <p:sldId id="287" r:id="rId21"/>
    <p:sldId id="314" r:id="rId22"/>
    <p:sldId id="289" r:id="rId23"/>
    <p:sldId id="313" r:id="rId24"/>
    <p:sldId id="293" r:id="rId25"/>
    <p:sldId id="300" r:id="rId26"/>
    <p:sldId id="315" r:id="rId27"/>
    <p:sldId id="311" r:id="rId28"/>
    <p:sldId id="307" r:id="rId29"/>
    <p:sldId id="304" r:id="rId30"/>
    <p:sldId id="296" r:id="rId31"/>
    <p:sldId id="297" r:id="rId32"/>
    <p:sldId id="299" r:id="rId33"/>
    <p:sldId id="316" r:id="rId34"/>
    <p:sldId id="317" r:id="rId35"/>
    <p:sldId id="310" r:id="rId36"/>
    <p:sldId id="319" r:id="rId37"/>
    <p:sldId id="321" r:id="rId38"/>
    <p:sldId id="323" r:id="rId39"/>
    <p:sldId id="331" r:id="rId40"/>
    <p:sldId id="333" r:id="rId41"/>
    <p:sldId id="335" r:id="rId42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  <a:srgbClr val="FB33FB"/>
    <a:srgbClr val="A40C1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961AE-AC27-4F2F-9861-8958352CB480}" type="datetimeFigureOut">
              <a:rPr lang="uk-UA" smtClean="0"/>
              <a:pPr/>
              <a:t>23.03.2017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4853B-268C-411C-AD41-859501007CF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961AE-AC27-4F2F-9861-8958352CB480}" type="datetimeFigureOut">
              <a:rPr lang="uk-UA" smtClean="0"/>
              <a:pPr/>
              <a:t>23.03.2017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4853B-268C-411C-AD41-859501007CF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961AE-AC27-4F2F-9861-8958352CB480}" type="datetimeFigureOut">
              <a:rPr lang="uk-UA" smtClean="0"/>
              <a:pPr/>
              <a:t>23.03.2017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4853B-268C-411C-AD41-859501007CF5}" type="slidenum">
              <a:rPr lang="uk-UA" smtClean="0"/>
              <a:pPr/>
              <a:t>‹#›</a:t>
            </a:fld>
            <a:endParaRPr lang="uk-UA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961AE-AC27-4F2F-9861-8958352CB480}" type="datetimeFigureOut">
              <a:rPr lang="uk-UA" smtClean="0"/>
              <a:pPr/>
              <a:t>23.03.2017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4853B-268C-411C-AD41-859501007CF5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961AE-AC27-4F2F-9861-8958352CB480}" type="datetimeFigureOut">
              <a:rPr lang="uk-UA" smtClean="0"/>
              <a:pPr/>
              <a:t>23.03.2017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4853B-268C-411C-AD41-859501007CF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961AE-AC27-4F2F-9861-8958352CB480}" type="datetimeFigureOut">
              <a:rPr lang="uk-UA" smtClean="0"/>
              <a:pPr/>
              <a:t>23.03.2017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4853B-268C-411C-AD41-859501007CF5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961AE-AC27-4F2F-9861-8958352CB480}" type="datetimeFigureOut">
              <a:rPr lang="uk-UA" smtClean="0"/>
              <a:pPr/>
              <a:t>23.03.2017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4853B-268C-411C-AD41-859501007CF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961AE-AC27-4F2F-9861-8958352CB480}" type="datetimeFigureOut">
              <a:rPr lang="uk-UA" smtClean="0"/>
              <a:pPr/>
              <a:t>23.03.2017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4853B-268C-411C-AD41-859501007CF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961AE-AC27-4F2F-9861-8958352CB480}" type="datetimeFigureOut">
              <a:rPr lang="uk-UA" smtClean="0"/>
              <a:pPr/>
              <a:t>23.03.2017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4853B-268C-411C-AD41-859501007CF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961AE-AC27-4F2F-9861-8958352CB480}" type="datetimeFigureOut">
              <a:rPr lang="uk-UA" smtClean="0"/>
              <a:pPr/>
              <a:t>23.03.2017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4853B-268C-411C-AD41-859501007CF5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961AE-AC27-4F2F-9861-8958352CB480}" type="datetimeFigureOut">
              <a:rPr lang="uk-UA" smtClean="0"/>
              <a:pPr/>
              <a:t>23.03.2017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4853B-268C-411C-AD41-859501007CF5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58961AE-AC27-4F2F-9861-8958352CB480}" type="datetimeFigureOut">
              <a:rPr lang="uk-UA" smtClean="0"/>
              <a:pPr/>
              <a:t>23.03.2017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74853B-268C-411C-AD41-859501007CF5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916832"/>
            <a:ext cx="7772400" cy="446449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Презентація </a:t>
            </a:r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досвіду </a:t>
            </a:r>
            <a:r>
              <a:rPr lang="uk-UA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роботи вчителя української мови та літератури</a:t>
            </a:r>
            <a:br>
              <a:rPr lang="uk-UA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Конюхівської</a:t>
            </a:r>
            <a:r>
              <a:rPr lang="uk-UA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ЗОШ І-ІІ ступенів</a:t>
            </a:r>
            <a:br>
              <a:rPr lang="uk-UA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Козівського</a:t>
            </a:r>
            <a:r>
              <a:rPr lang="uk-UA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району</a:t>
            </a:r>
            <a:br>
              <a:rPr lang="uk-UA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Борецької Віри </a:t>
            </a:r>
            <a:r>
              <a:rPr lang="uk-UA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етрівни</a:t>
            </a:r>
            <a:r>
              <a:rPr lang="uk-UA" i="1" dirty="0" smtClean="0"/>
              <a:t/>
            </a:r>
            <a:br>
              <a:rPr lang="uk-UA" i="1" dirty="0" smtClean="0"/>
            </a:br>
            <a:endParaRPr lang="uk-UA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87700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304800"/>
            <a:ext cx="8077200" cy="5821363"/>
          </a:xfrm>
        </p:spPr>
        <p:txBody>
          <a:bodyPr/>
          <a:lstStyle/>
          <a:p>
            <a:pPr algn="ctr">
              <a:buFont typeface="Wingdings" pitchFamily="2" charset="2"/>
              <a:buNone/>
              <a:defRPr/>
            </a:pPr>
            <a:r>
              <a:rPr lang="uk-UA" sz="3600" b="1" dirty="0" smtClean="0"/>
              <a:t>          </a:t>
            </a:r>
            <a:r>
              <a:rPr lang="uk-UA" sz="3600" b="1" i="1" dirty="0" smtClean="0">
                <a:solidFill>
                  <a:srgbClr val="0070C0"/>
                </a:solidFill>
              </a:rPr>
              <a:t>Якості сучасного педагога:</a:t>
            </a:r>
          </a:p>
          <a:p>
            <a:pPr>
              <a:defRPr/>
            </a:pPr>
            <a:r>
              <a:rPr lang="uk-UA" sz="2800" b="1" dirty="0" smtClean="0">
                <a:solidFill>
                  <a:srgbClr val="0070C0"/>
                </a:solidFill>
              </a:rPr>
              <a:t>креативність;</a:t>
            </a:r>
          </a:p>
          <a:p>
            <a:pPr>
              <a:defRPr/>
            </a:pPr>
            <a:r>
              <a:rPr lang="uk-UA" sz="2800" b="1" dirty="0" smtClean="0">
                <a:solidFill>
                  <a:srgbClr val="0070C0"/>
                </a:solidFill>
              </a:rPr>
              <a:t>винахідливість;</a:t>
            </a:r>
          </a:p>
          <a:p>
            <a:pPr>
              <a:defRPr/>
            </a:pPr>
            <a:r>
              <a:rPr lang="uk-UA" sz="2800" b="1" dirty="0" smtClean="0">
                <a:solidFill>
                  <a:srgbClr val="0070C0"/>
                </a:solidFill>
              </a:rPr>
              <a:t>бажання вдосконалюватись;</a:t>
            </a:r>
          </a:p>
          <a:p>
            <a:pPr>
              <a:defRPr/>
            </a:pPr>
            <a:r>
              <a:rPr lang="uk-UA" sz="2800" b="1" dirty="0" smtClean="0">
                <a:solidFill>
                  <a:srgbClr val="0070C0"/>
                </a:solidFill>
              </a:rPr>
              <a:t>доброзичливість;</a:t>
            </a:r>
          </a:p>
          <a:p>
            <a:pPr>
              <a:defRPr/>
            </a:pPr>
            <a:r>
              <a:rPr lang="uk-UA" sz="2800" b="1" dirty="0" smtClean="0">
                <a:solidFill>
                  <a:srgbClr val="0070C0"/>
                </a:solidFill>
              </a:rPr>
              <a:t>відповідальність;</a:t>
            </a:r>
          </a:p>
          <a:p>
            <a:pPr>
              <a:defRPr/>
            </a:pPr>
            <a:r>
              <a:rPr lang="uk-UA" sz="2800" b="1" dirty="0" smtClean="0">
                <a:solidFill>
                  <a:srgbClr val="0070C0"/>
                </a:solidFill>
              </a:rPr>
              <a:t>самовдосконалення;</a:t>
            </a:r>
          </a:p>
          <a:p>
            <a:pPr>
              <a:defRPr/>
            </a:pPr>
            <a:r>
              <a:rPr lang="uk-UA" sz="2800" b="1" dirty="0" smtClean="0">
                <a:solidFill>
                  <a:srgbClr val="0070C0"/>
                </a:solidFill>
              </a:rPr>
              <a:t>вимогливість;</a:t>
            </a:r>
          </a:p>
          <a:p>
            <a:pPr>
              <a:defRPr/>
            </a:pPr>
            <a:r>
              <a:rPr lang="uk-UA" sz="2800" b="1" dirty="0" smtClean="0">
                <a:solidFill>
                  <a:srgbClr val="0070C0"/>
                </a:solidFill>
              </a:rPr>
              <a:t>стриманість;</a:t>
            </a:r>
          </a:p>
          <a:p>
            <a:pPr>
              <a:defRPr/>
            </a:pPr>
            <a:r>
              <a:rPr lang="uk-UA" sz="2800" b="1" dirty="0" smtClean="0">
                <a:solidFill>
                  <a:srgbClr val="0070C0"/>
                </a:solidFill>
              </a:rPr>
              <a:t>працелюбність…</a:t>
            </a:r>
          </a:p>
          <a:p>
            <a:pPr>
              <a:defRPr/>
            </a:pPr>
            <a:endParaRPr lang="uk-UA" dirty="0" smtClean="0"/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b="1" dirty="0" smtClean="0">
                <a:solidFill>
                  <a:srgbClr val="0070C0"/>
                </a:solidFill>
              </a:rPr>
              <a:t>Інтерактивне навчання</a:t>
            </a:r>
            <a:endParaRPr lang="ru-RU" b="1" dirty="0" smtClean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uk-UA" b="1" dirty="0" smtClean="0">
                <a:solidFill>
                  <a:srgbClr val="0070C0"/>
                </a:solidFill>
              </a:rPr>
              <a:t>ухвалюють важливі рішення щодо процесу навчання;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uk-UA" b="1" dirty="0" smtClean="0">
              <a:solidFill>
                <a:srgbClr val="0070C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uk-UA" b="1" dirty="0" smtClean="0">
                <a:solidFill>
                  <a:srgbClr val="0070C0"/>
                </a:solidFill>
              </a:rPr>
              <a:t>мають можливість спілкуватися і розвивати комунікативні вміння та навички;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uk-UA" b="1" dirty="0" smtClean="0">
              <a:solidFill>
                <a:srgbClr val="0070C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uk-UA" b="1" dirty="0" smtClean="0">
                <a:solidFill>
                  <a:srgbClr val="0070C0"/>
                </a:solidFill>
              </a:rPr>
              <a:t>поєднання різноманітних видів діяльності.</a:t>
            </a:r>
            <a:endParaRPr lang="ru-RU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ru-R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uk-UA" b="1" dirty="0" smtClean="0">
                <a:solidFill>
                  <a:srgbClr val="0070C0"/>
                </a:solidFill>
              </a:rPr>
              <a:t>Особистісно-зорієнтоване навчання</a:t>
            </a:r>
            <a:endParaRPr lang="ru-RU" b="1" dirty="0" smtClean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b="1" dirty="0" smtClean="0">
                <a:solidFill>
                  <a:srgbClr val="0070C0"/>
                </a:solidFill>
              </a:rPr>
              <a:t>розвиває індивідуальні та пізнавальні здібності кожної дитини;</a:t>
            </a:r>
          </a:p>
          <a:p>
            <a:pPr eaLnBrk="1" hangingPunct="1">
              <a:buFontTx/>
              <a:buNone/>
              <a:defRPr/>
            </a:pPr>
            <a:endParaRPr lang="uk-UA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r>
              <a:rPr lang="uk-UA" b="1" dirty="0" smtClean="0">
                <a:solidFill>
                  <a:srgbClr val="0070C0"/>
                </a:solidFill>
              </a:rPr>
              <a:t>максимально виявляє, ініціює індивідуальний досвід дитини;</a:t>
            </a:r>
          </a:p>
          <a:p>
            <a:pPr eaLnBrk="1" hangingPunct="1">
              <a:buFontTx/>
              <a:buNone/>
              <a:defRPr/>
            </a:pPr>
            <a:endParaRPr lang="uk-UA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r>
              <a:rPr lang="uk-UA" b="1" dirty="0" smtClean="0">
                <a:solidFill>
                  <a:srgbClr val="0070C0"/>
                </a:solidFill>
              </a:rPr>
              <a:t>допомагає особистості пізнати себе, самовизначитися і реалізуватися</a:t>
            </a:r>
            <a:endParaRPr lang="ru-RU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000100" y="1071546"/>
            <a:ext cx="7408333" cy="3450696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uk-UA" sz="5400" b="1" dirty="0" smtClean="0">
                <a:solidFill>
                  <a:srgbClr val="0070C0"/>
                </a:solidFill>
              </a:rPr>
              <a:t>Форми, методи та прийоми на уроках української мови та літератури</a:t>
            </a:r>
            <a:endParaRPr lang="ru-RU" sz="5400" b="1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447800" y="144780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uk-UA" sz="2900" b="1" dirty="0" smtClean="0">
                <a:solidFill>
                  <a:srgbClr val="0070C0"/>
                </a:solidFill>
              </a:rPr>
              <a:t>Дослідження </a:t>
            </a:r>
          </a:p>
          <a:p>
            <a:pPr algn="ctr" eaLnBrk="1" hangingPunct="1">
              <a:lnSpc>
                <a:spcPct val="90000"/>
              </a:lnSpc>
              <a:defRPr/>
            </a:pPr>
            <a:r>
              <a:rPr lang="uk-UA" sz="2900" b="1" dirty="0" smtClean="0">
                <a:solidFill>
                  <a:srgbClr val="0070C0"/>
                </a:solidFill>
              </a:rPr>
              <a:t> Диспут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uk-UA" sz="2900" b="1" dirty="0" smtClean="0">
                <a:solidFill>
                  <a:srgbClr val="0070C0"/>
                </a:solidFill>
              </a:rPr>
              <a:t>Урок-вікторина</a:t>
            </a:r>
          </a:p>
          <a:p>
            <a:pPr algn="ctr" eaLnBrk="1" hangingPunct="1">
              <a:lnSpc>
                <a:spcPct val="90000"/>
              </a:lnSpc>
              <a:defRPr/>
            </a:pPr>
            <a:r>
              <a:rPr lang="uk-UA" sz="2900" b="1" dirty="0" smtClean="0">
                <a:solidFill>
                  <a:srgbClr val="0070C0"/>
                </a:solidFill>
              </a:rPr>
              <a:t>Турнір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uk-UA" sz="2900" b="1" dirty="0" smtClean="0">
                <a:solidFill>
                  <a:srgbClr val="0070C0"/>
                </a:solidFill>
              </a:rPr>
              <a:t>Прес-конференція</a:t>
            </a:r>
          </a:p>
          <a:p>
            <a:pPr algn="ctr" eaLnBrk="1" hangingPunct="1">
              <a:lnSpc>
                <a:spcPct val="90000"/>
              </a:lnSpc>
              <a:defRPr/>
            </a:pPr>
            <a:r>
              <a:rPr lang="uk-UA" sz="2900" b="1" dirty="0" smtClean="0">
                <a:solidFill>
                  <a:srgbClr val="0070C0"/>
                </a:solidFill>
              </a:rPr>
              <a:t>Урок-гра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uk-UA" sz="2900" b="1" dirty="0" smtClean="0">
                <a:solidFill>
                  <a:srgbClr val="0070C0"/>
                </a:solidFill>
              </a:rPr>
              <a:t>Круглий стіл</a:t>
            </a:r>
          </a:p>
          <a:p>
            <a:pPr algn="ctr" eaLnBrk="1" hangingPunct="1">
              <a:lnSpc>
                <a:spcPct val="90000"/>
              </a:lnSpc>
              <a:defRPr/>
            </a:pPr>
            <a:r>
              <a:rPr lang="uk-UA" sz="2900" b="1" dirty="0" smtClean="0">
                <a:solidFill>
                  <a:srgbClr val="0070C0"/>
                </a:solidFill>
              </a:rPr>
              <a:t>Екскурсія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uk-UA" sz="2900" b="1" dirty="0" smtClean="0">
                <a:solidFill>
                  <a:srgbClr val="0070C0"/>
                </a:solidFill>
              </a:rPr>
              <a:t>Діалог</a:t>
            </a:r>
          </a:p>
          <a:p>
            <a:pPr algn="ctr" eaLnBrk="1" hangingPunct="1">
              <a:lnSpc>
                <a:spcPct val="90000"/>
              </a:lnSpc>
              <a:defRPr/>
            </a:pPr>
            <a:endParaRPr lang="uk-UA" sz="2900" b="1" dirty="0" smtClean="0">
              <a:solidFill>
                <a:srgbClr val="0070C0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8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uk-UA" sz="2900" dirty="0" smtClean="0"/>
          </a:p>
        </p:txBody>
      </p:sp>
      <p:sp>
        <p:nvSpPr>
          <p:cNvPr id="2868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err="1" smtClean="0">
                <a:solidFill>
                  <a:srgbClr val="0070C0"/>
                </a:solidFill>
                <a:effectLst/>
              </a:rPr>
              <a:t>Форми</a:t>
            </a:r>
            <a:r>
              <a:rPr lang="ru-RU" b="1" dirty="0" smtClean="0">
                <a:solidFill>
                  <a:srgbClr val="0070C0"/>
                </a:solidFill>
                <a:effectLst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effectLst/>
              </a:rPr>
              <a:t>проведення</a:t>
            </a:r>
            <a:r>
              <a:rPr lang="ru-RU" b="1" dirty="0" smtClean="0">
                <a:solidFill>
                  <a:srgbClr val="0070C0"/>
                </a:solidFill>
                <a:effectLst/>
              </a:rPr>
              <a:t> урок</a:t>
            </a:r>
            <a:r>
              <a:rPr lang="uk-UA" b="1" dirty="0" err="1" smtClean="0">
                <a:solidFill>
                  <a:srgbClr val="0070C0"/>
                </a:solidFill>
                <a:effectLst/>
              </a:rPr>
              <a:t>ів</a:t>
            </a:r>
            <a:r>
              <a:rPr lang="uk-UA" b="1" dirty="0" smtClean="0">
                <a:solidFill>
                  <a:srgbClr val="0070C0"/>
                </a:solidFill>
              </a:rPr>
              <a:t> </a:t>
            </a:r>
            <a:endParaRPr lang="ru-RU" b="1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uk-UA" b="1" i="1" dirty="0" smtClean="0">
                <a:solidFill>
                  <a:srgbClr val="0070C0"/>
                </a:solidFill>
              </a:rPr>
              <a:t>Інтерактивні технології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uk-UA" sz="2400" b="1" i="1" dirty="0" smtClean="0">
                <a:solidFill>
                  <a:srgbClr val="0070C0"/>
                </a:solidFill>
              </a:rPr>
              <a:t>1) Технології кооперативного навчання</a:t>
            </a:r>
          </a:p>
          <a:p>
            <a:pPr marL="274320" indent="-27432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uk-UA" sz="2400" b="1" dirty="0" smtClean="0">
                <a:solidFill>
                  <a:srgbClr val="0070C0"/>
                </a:solidFill>
              </a:rPr>
              <a:t> - Робота в парах;</a:t>
            </a:r>
          </a:p>
          <a:p>
            <a:pPr marL="274320" indent="-27432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uk-UA" sz="2400" b="1" dirty="0" smtClean="0">
                <a:solidFill>
                  <a:srgbClr val="0070C0"/>
                </a:solidFill>
              </a:rPr>
              <a:t> - Робота в малих групах;</a:t>
            </a:r>
          </a:p>
          <a:p>
            <a:pPr marL="274320" indent="-27432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uk-UA" sz="2400" b="1" dirty="0" smtClean="0">
                <a:solidFill>
                  <a:srgbClr val="0070C0"/>
                </a:solidFill>
              </a:rPr>
              <a:t> - </a:t>
            </a:r>
            <a:r>
              <a:rPr lang="uk-UA" sz="2400" b="1" dirty="0" err="1" smtClean="0">
                <a:solidFill>
                  <a:srgbClr val="0070C0"/>
                </a:solidFill>
              </a:rPr>
              <a:t>“Коло</a:t>
            </a:r>
            <a:r>
              <a:rPr lang="uk-UA" sz="2400" b="1" dirty="0" smtClean="0">
                <a:solidFill>
                  <a:srgbClr val="0070C0"/>
                </a:solidFill>
              </a:rPr>
              <a:t> </a:t>
            </a:r>
            <a:r>
              <a:rPr lang="uk-UA" sz="2400" b="1" dirty="0" err="1" smtClean="0">
                <a:solidFill>
                  <a:srgbClr val="0070C0"/>
                </a:solidFill>
              </a:rPr>
              <a:t>ідей”</a:t>
            </a:r>
            <a:r>
              <a:rPr lang="uk-UA" sz="2400" b="1" dirty="0" smtClean="0">
                <a:solidFill>
                  <a:srgbClr val="0070C0"/>
                </a:solidFill>
              </a:rPr>
              <a:t>;</a:t>
            </a:r>
          </a:p>
          <a:p>
            <a:pPr marL="274320" indent="-27432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uk-UA" sz="2400" b="1" dirty="0" smtClean="0">
                <a:solidFill>
                  <a:srgbClr val="0070C0"/>
                </a:solidFill>
              </a:rPr>
              <a:t> - Акваріум </a:t>
            </a:r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uk-UA" sz="2400" b="1" i="1" dirty="0" smtClean="0">
                <a:solidFill>
                  <a:srgbClr val="0070C0"/>
                </a:solidFill>
              </a:rPr>
              <a:t>2)Технології колективно-групового навчання</a:t>
            </a:r>
          </a:p>
          <a:p>
            <a:pPr marL="274320" indent="-27432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uk-UA" sz="2400" b="1" dirty="0" smtClean="0">
                <a:solidFill>
                  <a:srgbClr val="0070C0"/>
                </a:solidFill>
              </a:rPr>
              <a:t> - Мікрофон</a:t>
            </a:r>
          </a:p>
          <a:p>
            <a:pPr marL="274320" indent="-27432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uk-UA" sz="2400" b="1" dirty="0" smtClean="0">
                <a:solidFill>
                  <a:srgbClr val="0070C0"/>
                </a:solidFill>
              </a:rPr>
              <a:t> - Незакінчені речення</a:t>
            </a:r>
          </a:p>
          <a:p>
            <a:pPr marL="274320" indent="-27432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uk-UA" sz="2400" b="1" dirty="0" smtClean="0">
                <a:solidFill>
                  <a:srgbClr val="0070C0"/>
                </a:solidFill>
              </a:rPr>
              <a:t> - Мозковий штурм</a:t>
            </a:r>
          </a:p>
          <a:p>
            <a:pPr marL="274320" indent="-27432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uk-UA" sz="2400" b="1" dirty="0" smtClean="0">
                <a:solidFill>
                  <a:srgbClr val="0070C0"/>
                </a:solidFill>
              </a:rPr>
              <a:t> - </a:t>
            </a:r>
            <a:r>
              <a:rPr lang="uk-UA" sz="2400" b="1" dirty="0" err="1" smtClean="0">
                <a:solidFill>
                  <a:srgbClr val="0070C0"/>
                </a:solidFill>
              </a:rPr>
              <a:t>”Ажурна</a:t>
            </a:r>
            <a:r>
              <a:rPr lang="uk-UA" sz="2400" b="1" dirty="0" smtClean="0">
                <a:solidFill>
                  <a:srgbClr val="0070C0"/>
                </a:solidFill>
              </a:rPr>
              <a:t> </a:t>
            </a:r>
            <a:r>
              <a:rPr lang="uk-UA" sz="2400" b="1" dirty="0" err="1" smtClean="0">
                <a:solidFill>
                  <a:srgbClr val="0070C0"/>
                </a:solidFill>
              </a:rPr>
              <a:t>пилка”</a:t>
            </a:r>
            <a:endParaRPr lang="uk-UA" sz="2400" b="1" dirty="0" smtClean="0">
              <a:solidFill>
                <a:srgbClr val="0070C0"/>
              </a:solidFill>
            </a:endParaRPr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uk-UA" sz="2400" b="1" dirty="0" smtClean="0">
                <a:solidFill>
                  <a:srgbClr val="0070C0"/>
                </a:solidFill>
              </a:rPr>
              <a:t>3) </a:t>
            </a:r>
            <a:r>
              <a:rPr lang="uk-UA" sz="2400" b="1" i="1" dirty="0" smtClean="0">
                <a:solidFill>
                  <a:srgbClr val="0070C0"/>
                </a:solidFill>
              </a:rPr>
              <a:t>Технології ситуативного моделювання</a:t>
            </a:r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uk-UA" sz="2400" b="1" i="1" dirty="0" smtClean="0">
                <a:solidFill>
                  <a:srgbClr val="0070C0"/>
                </a:solidFill>
              </a:rPr>
              <a:t>4)Технології опрацювання дискусійних питань</a:t>
            </a:r>
          </a:p>
          <a:p>
            <a:pPr>
              <a:defRPr/>
            </a:pPr>
            <a:endParaRPr lang="ru-RU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1196752"/>
            <a:ext cx="2160240" cy="374441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Формування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навички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толерантного </a:t>
            </a:r>
          </a:p>
          <a:p>
            <a:pPr algn="ctr"/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спілкування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вміння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аргументувати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свою </a:t>
            </a:r>
          </a:p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точку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зору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знаходити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альтернативне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рішення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проблеми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uk-UA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73937" y="404664"/>
            <a:ext cx="7848872" cy="792088"/>
          </a:xfrm>
          <a:prstGeom prst="rect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ІНТЕРАКТИВНІ ТЕХНОЛОГІЇ НАВЧАННЯ МАЮТЬ ПЕРЕВАГИ:</a:t>
            </a:r>
            <a:endParaRPr lang="uk-UA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99792" y="1196752"/>
            <a:ext cx="1368152" cy="37444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Учні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вчаться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працювати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команді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067944" y="1196752"/>
            <a:ext cx="1116124" cy="374441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роботі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задіяні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всі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учні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класу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12909" y="1196752"/>
            <a:ext cx="1663347" cy="3744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Кожна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дитина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можливість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пропонувати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свою думку;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876256" y="1196752"/>
            <a:ext cx="1646553" cy="374441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короткий час </a:t>
            </a:r>
            <a:r>
              <a:rPr lang="uk-UA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опановується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багато нового матеріалу</a:t>
            </a:r>
            <a:endParaRPr lang="uk-UA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32873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72400" cy="936104"/>
          </a:xfrm>
        </p:spPr>
        <p:txBody>
          <a:bodyPr/>
          <a:lstStyle/>
          <a:p>
            <a:r>
              <a:rPr lang="uk-UA" b="1" dirty="0">
                <a:solidFill>
                  <a:schemeClr val="accent2">
                    <a:lumMod val="75000"/>
                  </a:schemeClr>
                </a:solidFill>
              </a:rPr>
              <a:t>Основні принципи роботи </a:t>
            </a:r>
          </a:p>
        </p:txBody>
      </p:sp>
      <p:sp>
        <p:nvSpPr>
          <p:cNvPr id="4" name="Овал 3"/>
          <p:cNvSpPr/>
          <p:nvPr/>
        </p:nvSpPr>
        <p:spPr>
          <a:xfrm>
            <a:off x="2915816" y="2780927"/>
            <a:ext cx="3096344" cy="1992707"/>
          </a:xfrm>
          <a:prstGeom prst="ellipse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НАВЧАННЯ</a:t>
            </a:r>
            <a:endParaRPr lang="uk-UA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6012160" y="3471930"/>
            <a:ext cx="792088" cy="5331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Овал 7"/>
          <p:cNvSpPr/>
          <p:nvPr/>
        </p:nvSpPr>
        <p:spPr>
          <a:xfrm>
            <a:off x="6816143" y="3165578"/>
            <a:ext cx="2016224" cy="136122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доступність</a:t>
            </a:r>
            <a:endParaRPr lang="uk-UA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3244445" y="4591874"/>
            <a:ext cx="432048" cy="6500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Стрелка влево 10"/>
          <p:cNvSpPr/>
          <p:nvPr/>
        </p:nvSpPr>
        <p:spPr>
          <a:xfrm>
            <a:off x="2409916" y="3551207"/>
            <a:ext cx="576064" cy="554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Овал 11"/>
          <p:cNvSpPr/>
          <p:nvPr/>
        </p:nvSpPr>
        <p:spPr>
          <a:xfrm>
            <a:off x="2267744" y="5151170"/>
            <a:ext cx="2016224" cy="1434271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науковість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трелка вверх 12"/>
          <p:cNvSpPr/>
          <p:nvPr/>
        </p:nvSpPr>
        <p:spPr>
          <a:xfrm>
            <a:off x="4103948" y="2289359"/>
            <a:ext cx="576064" cy="5040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Овал 13"/>
          <p:cNvSpPr/>
          <p:nvPr/>
        </p:nvSpPr>
        <p:spPr>
          <a:xfrm>
            <a:off x="2985980" y="1052736"/>
            <a:ext cx="2749602" cy="123662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Індивідуальний підхід</a:t>
            </a:r>
            <a:endParaRPr lang="uk-UA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226547" y="3003575"/>
            <a:ext cx="2195736" cy="1685233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наочність</a:t>
            </a:r>
            <a:endParaRPr lang="uk-UA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5294533" y="4526806"/>
            <a:ext cx="441049" cy="6243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Овал 17"/>
          <p:cNvSpPr/>
          <p:nvPr/>
        </p:nvSpPr>
        <p:spPr>
          <a:xfrm>
            <a:off x="4538089" y="5151558"/>
            <a:ext cx="1980220" cy="14994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</a:rPr>
              <a:t>наступність</a:t>
            </a:r>
            <a:endParaRPr lang="uk-UA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909357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3093318" y="3354126"/>
            <a:ext cx="3134866" cy="2019089"/>
          </a:xfrm>
          <a:prstGeom prst="ellips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Педагогічні технології</a:t>
            </a:r>
            <a:endParaRPr lang="uk-UA" sz="28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 rot="4385085">
            <a:off x="6353996" y="3812958"/>
            <a:ext cx="534678" cy="10272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Стрелка вниз 5"/>
          <p:cNvSpPr/>
          <p:nvPr/>
        </p:nvSpPr>
        <p:spPr>
          <a:xfrm rot="17301938">
            <a:off x="2512885" y="3785819"/>
            <a:ext cx="522960" cy="9356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0701">
            <a:off x="3775876" y="2542699"/>
            <a:ext cx="637520" cy="762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Стрелка вниз 6"/>
          <p:cNvSpPr/>
          <p:nvPr/>
        </p:nvSpPr>
        <p:spPr>
          <a:xfrm rot="2106754">
            <a:off x="5930070" y="2927990"/>
            <a:ext cx="485323" cy="8696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Стрелка вниз 7"/>
          <p:cNvSpPr/>
          <p:nvPr/>
        </p:nvSpPr>
        <p:spPr>
          <a:xfrm>
            <a:off x="4947128" y="2467818"/>
            <a:ext cx="488967" cy="9049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Стрелка вниз 8"/>
          <p:cNvSpPr/>
          <p:nvPr/>
        </p:nvSpPr>
        <p:spPr>
          <a:xfrm rot="19115115">
            <a:off x="2959669" y="3059512"/>
            <a:ext cx="440261" cy="9049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Овал 9"/>
          <p:cNvSpPr/>
          <p:nvPr/>
        </p:nvSpPr>
        <p:spPr>
          <a:xfrm>
            <a:off x="251520" y="3512003"/>
            <a:ext cx="2232248" cy="1300351"/>
          </a:xfrm>
          <a:prstGeom prst="ellipse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комп'ютерні</a:t>
            </a:r>
            <a:endParaRPr lang="uk-UA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11560" y="2246244"/>
            <a:ext cx="2481758" cy="115817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інтерактивні</a:t>
            </a:r>
            <a:endParaRPr lang="uk-UA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 rot="20963455">
            <a:off x="2764007" y="1596234"/>
            <a:ext cx="1818336" cy="102058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проектні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 rot="450744">
            <a:off x="4516810" y="1508628"/>
            <a:ext cx="1770890" cy="1027519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тренінгові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 rot="1758170">
            <a:off x="6068553" y="2226674"/>
            <a:ext cx="1958605" cy="103675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діалогові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 rot="3865409">
            <a:off x="6802377" y="3732605"/>
            <a:ext cx="2017124" cy="126213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ігрові</a:t>
            </a:r>
            <a:endParaRPr lang="uk-UA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2725830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Заголовок 6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357158" y="357166"/>
            <a:ext cx="8229600" cy="955675"/>
          </a:xfrm>
          <a:noFill/>
        </p:spPr>
      </p:pic>
      <p:sp>
        <p:nvSpPr>
          <p:cNvPr id="31749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000" b="1" i="1" dirty="0" err="1" smtClean="0">
                <a:solidFill>
                  <a:srgbClr val="0070C0"/>
                </a:solidFill>
              </a:rPr>
              <a:t>Основними</a:t>
            </a:r>
            <a:r>
              <a:rPr lang="ru-RU" sz="4000" b="1" i="1" dirty="0" smtClean="0">
                <a:solidFill>
                  <a:srgbClr val="0070C0"/>
                </a:solidFill>
              </a:rPr>
              <a:t> методами </a:t>
            </a:r>
            <a:r>
              <a:rPr lang="ru-RU" sz="4000" b="1" i="1" dirty="0" err="1" smtClean="0">
                <a:solidFill>
                  <a:srgbClr val="0070C0"/>
                </a:solidFill>
              </a:rPr>
              <a:t>аналізу</a:t>
            </a:r>
            <a:r>
              <a:rPr lang="ru-RU" sz="4000" b="1" i="1" dirty="0" smtClean="0">
                <a:solidFill>
                  <a:srgbClr val="0070C0"/>
                </a:solidFill>
              </a:rPr>
              <a:t> </a:t>
            </a:r>
            <a:r>
              <a:rPr lang="ru-RU" sz="4000" b="1" i="1" dirty="0" err="1" smtClean="0">
                <a:solidFill>
                  <a:srgbClr val="0070C0"/>
                </a:solidFill>
              </a:rPr>
              <a:t>художнього</a:t>
            </a:r>
            <a:r>
              <a:rPr lang="ru-RU" sz="4000" b="1" i="1" dirty="0" smtClean="0">
                <a:solidFill>
                  <a:srgbClr val="0070C0"/>
                </a:solidFill>
              </a:rPr>
              <a:t> </a:t>
            </a:r>
            <a:r>
              <a:rPr lang="ru-RU" sz="4000" b="1" i="1" dirty="0" err="1" smtClean="0">
                <a:solidFill>
                  <a:srgbClr val="0070C0"/>
                </a:solidFill>
              </a:rPr>
              <a:t>твору</a:t>
            </a:r>
            <a:r>
              <a:rPr lang="uk-UA" sz="4000" b="1" i="1" dirty="0" smtClean="0">
                <a:solidFill>
                  <a:srgbClr val="0070C0"/>
                </a:solidFill>
              </a:rPr>
              <a:t> є:</a:t>
            </a:r>
            <a:endParaRPr lang="ru-RU" sz="4000" b="1" i="1" dirty="0" smtClean="0">
              <a:solidFill>
                <a:srgbClr val="0070C0"/>
              </a:solidFill>
            </a:endParaRP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b="1" dirty="0" err="1" smtClean="0">
                <a:solidFill>
                  <a:srgbClr val="0070C0"/>
                </a:solidFill>
              </a:rPr>
              <a:t>художнє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</a:rPr>
              <a:t>читання</a:t>
            </a:r>
            <a:r>
              <a:rPr lang="ru-RU" b="1" dirty="0" smtClean="0">
                <a:solidFill>
                  <a:srgbClr val="0070C0"/>
                </a:solidFill>
              </a:rPr>
              <a:t> ,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b="1" dirty="0" err="1" smtClean="0">
                <a:solidFill>
                  <a:srgbClr val="0070C0"/>
                </a:solidFill>
              </a:rPr>
              <a:t>коментар</a:t>
            </a:r>
            <a:r>
              <a:rPr lang="ru-RU" b="1" dirty="0" smtClean="0">
                <a:solidFill>
                  <a:srgbClr val="0070C0"/>
                </a:solidFill>
              </a:rPr>
              <a:t>,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b="1" dirty="0" err="1" smtClean="0">
                <a:solidFill>
                  <a:srgbClr val="0070C0"/>
                </a:solidFill>
              </a:rPr>
              <a:t>переказ</a:t>
            </a:r>
            <a:r>
              <a:rPr lang="ru-RU" b="1" dirty="0" smtClean="0">
                <a:solidFill>
                  <a:srgbClr val="0070C0"/>
                </a:solidFill>
              </a:rPr>
              <a:t>,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b="1" dirty="0" smtClean="0">
                <a:solidFill>
                  <a:srgbClr val="0070C0"/>
                </a:solidFill>
              </a:rPr>
              <a:t>реферат </a:t>
            </a:r>
            <a:r>
              <a:rPr lang="ru-RU" b="1" dirty="0" err="1" smtClean="0">
                <a:solidFill>
                  <a:srgbClr val="0070C0"/>
                </a:solidFill>
              </a:rPr>
              <a:t>учня</a:t>
            </a:r>
            <a:r>
              <a:rPr lang="ru-RU" b="1" dirty="0" smtClean="0">
                <a:solidFill>
                  <a:srgbClr val="0070C0"/>
                </a:solidFill>
              </a:rPr>
              <a:t>,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b="1" dirty="0" err="1" smtClean="0">
                <a:solidFill>
                  <a:srgbClr val="0070C0"/>
                </a:solidFill>
              </a:rPr>
              <a:t>художня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</a:rPr>
              <a:t>оповідь</a:t>
            </a:r>
            <a:r>
              <a:rPr lang="ru-RU" b="1" dirty="0" smtClean="0">
                <a:solidFill>
                  <a:srgbClr val="0070C0"/>
                </a:solidFill>
              </a:rPr>
              <a:t>,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b="1" dirty="0" err="1" smtClean="0">
                <a:solidFill>
                  <a:srgbClr val="0070C0"/>
                </a:solidFill>
              </a:rPr>
              <a:t>лекція</a:t>
            </a:r>
            <a:r>
              <a:rPr lang="ru-RU" b="1" dirty="0" smtClean="0">
                <a:solidFill>
                  <a:srgbClr val="0070C0"/>
                </a:solidFill>
              </a:rPr>
              <a:t>,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b="1" dirty="0" err="1" smtClean="0">
                <a:solidFill>
                  <a:srgbClr val="0070C0"/>
                </a:solidFill>
              </a:rPr>
              <a:t>еврестична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</a:rPr>
              <a:t>бесіда</a:t>
            </a:r>
            <a:r>
              <a:rPr lang="ru-RU" b="1" dirty="0" smtClean="0">
                <a:solidFill>
                  <a:srgbClr val="0070C0"/>
                </a:solidFill>
              </a:rPr>
              <a:t>,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b="1" dirty="0" smtClean="0">
                <a:solidFill>
                  <a:srgbClr val="0070C0"/>
                </a:solidFill>
              </a:rPr>
              <a:t>с</a:t>
            </a:r>
            <a:r>
              <a:rPr lang="uk-UA" b="1" dirty="0" smtClean="0">
                <a:solidFill>
                  <a:srgbClr val="0070C0"/>
                </a:solidFill>
              </a:rPr>
              <a:t>т</a:t>
            </a:r>
            <a:r>
              <a:rPr lang="ru-RU" b="1" dirty="0" err="1" smtClean="0">
                <a:solidFill>
                  <a:srgbClr val="0070C0"/>
                </a:solidFill>
              </a:rPr>
              <a:t>ворення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</a:rPr>
              <a:t>проблемної</a:t>
            </a:r>
            <a:r>
              <a:rPr lang="uk-UA" b="1" dirty="0" smtClean="0">
                <a:solidFill>
                  <a:srgbClr val="0070C0"/>
                </a:solidFill>
              </a:rPr>
              <a:t>  </a:t>
            </a:r>
            <a:r>
              <a:rPr lang="ru-RU" b="1" dirty="0" err="1" smtClean="0">
                <a:solidFill>
                  <a:srgbClr val="0070C0"/>
                </a:solidFill>
              </a:rPr>
              <a:t>ситуації</a:t>
            </a:r>
            <a:endParaRPr lang="uk-UA" b="1" dirty="0" smtClean="0">
              <a:solidFill>
                <a:srgbClr val="0070C0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000240"/>
            <a:ext cx="4862344" cy="2405212"/>
          </a:xfrm>
        </p:spPr>
        <p:txBody>
          <a:bodyPr/>
          <a:lstStyle/>
          <a:p>
            <a:pPr algn="just"/>
            <a:r>
              <a:rPr lang="ru-RU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Борецьк</a:t>
            </a:r>
            <a:r>
              <a:rPr lang="uk-UA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Віра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Петрівна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учитель</a:t>
            </a:r>
            <a:r>
              <a:rPr lang="en-US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української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мови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літератури</a:t>
            </a:r>
            <a:r>
              <a:rPr lang="en-US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uk-UA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280"/>
          <a:stretch/>
        </p:blipFill>
        <p:spPr bwMode="auto">
          <a:xfrm>
            <a:off x="5148064" y="1268760"/>
            <a:ext cx="3220081" cy="3843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533629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sz="2800" b="1" dirty="0" smtClean="0">
                <a:solidFill>
                  <a:srgbClr val="0070C0"/>
                </a:solidFill>
              </a:rPr>
              <a:t>Проблема: життя – найвище призначення людини…</a:t>
            </a:r>
          </a:p>
          <a:p>
            <a:pPr eaLnBrk="1" hangingPunct="1">
              <a:defRPr/>
            </a:pPr>
            <a:r>
              <a:rPr lang="uk-UA" sz="2800" b="1" dirty="0" smtClean="0">
                <a:solidFill>
                  <a:srgbClr val="0070C0"/>
                </a:solidFill>
              </a:rPr>
              <a:t>Я вважаю, що…</a:t>
            </a:r>
          </a:p>
          <a:p>
            <a:pPr eaLnBrk="1" hangingPunct="1">
              <a:defRPr/>
            </a:pPr>
            <a:r>
              <a:rPr lang="uk-UA" sz="2800" b="1" dirty="0" smtClean="0">
                <a:solidFill>
                  <a:srgbClr val="0070C0"/>
                </a:solidFill>
              </a:rPr>
              <a:t>Тому що…</a:t>
            </a:r>
          </a:p>
          <a:p>
            <a:pPr eaLnBrk="1" hangingPunct="1">
              <a:defRPr/>
            </a:pPr>
            <a:r>
              <a:rPr lang="uk-UA" sz="2800" b="1" dirty="0" smtClean="0">
                <a:solidFill>
                  <a:srgbClr val="0070C0"/>
                </a:solidFill>
              </a:rPr>
              <a:t>Наприклад,…</a:t>
            </a:r>
          </a:p>
          <a:p>
            <a:pPr eaLnBrk="1" hangingPunct="1">
              <a:defRPr/>
            </a:pPr>
            <a:r>
              <a:rPr lang="uk-UA" sz="2800" b="1" dirty="0" smtClean="0">
                <a:solidFill>
                  <a:srgbClr val="0070C0"/>
                </a:solidFill>
              </a:rPr>
              <a:t>Отже,…</a:t>
            </a:r>
          </a:p>
          <a:p>
            <a:pPr eaLnBrk="1" hangingPunct="1">
              <a:defRPr/>
            </a:pPr>
            <a:endParaRPr lang="uk-UA" dirty="0" smtClean="0">
              <a:solidFill>
                <a:srgbClr val="CC00CC"/>
              </a:solidFill>
            </a:endParaRPr>
          </a:p>
          <a:p>
            <a:pPr eaLnBrk="1" hangingPunct="1">
              <a:defRPr/>
            </a:pPr>
            <a:endParaRPr lang="ru-RU" dirty="0" smtClean="0">
              <a:solidFill>
                <a:srgbClr val="CC00CC"/>
              </a:solidFill>
            </a:endParaRPr>
          </a:p>
        </p:txBody>
      </p:sp>
      <p:pic>
        <p:nvPicPr>
          <p:cNvPr id="29699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1571604" y="357166"/>
            <a:ext cx="6432554" cy="1265238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0070C0"/>
                </a:solidFill>
              </a:rPr>
              <a:t>Індивідуальна робота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2050" name="Picture 2" descr="C:\Users\Admin\Desktop\урок\IMG_8957.JPG"/>
          <p:cNvPicPr>
            <a:picLocks noChangeAspect="1" noChangeArrowheads="1"/>
          </p:cNvPicPr>
          <p:nvPr/>
        </p:nvPicPr>
        <p:blipFill>
          <a:blip r:embed="rId2" cstate="print"/>
          <a:srcRect b="5564"/>
          <a:stretch>
            <a:fillRect/>
          </a:stretch>
        </p:blipFill>
        <p:spPr bwMode="auto">
          <a:xfrm>
            <a:off x="214282" y="1714488"/>
            <a:ext cx="3999665" cy="2821174"/>
          </a:xfrm>
          <a:prstGeom prst="rect">
            <a:avLst/>
          </a:prstGeom>
          <a:noFill/>
        </p:spPr>
      </p:pic>
      <p:pic>
        <p:nvPicPr>
          <p:cNvPr id="5" name="Содержимое 4" descr="SAM_355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b="20679"/>
          <a:stretch>
            <a:fillRect/>
          </a:stretch>
        </p:blipFill>
        <p:spPr>
          <a:xfrm>
            <a:off x="4429124" y="3857628"/>
            <a:ext cx="4402231" cy="2618370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uk-UA" b="1" dirty="0" smtClean="0">
                <a:solidFill>
                  <a:srgbClr val="0070C0"/>
                </a:solidFill>
              </a:rPr>
              <a:t>Робота в парах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30723" name="Содержимое 3" descr="SAM_356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4282" y="1500174"/>
            <a:ext cx="4138176" cy="2674057"/>
          </a:xfrm>
        </p:spPr>
      </p:pic>
      <p:pic>
        <p:nvPicPr>
          <p:cNvPr id="1026" name="Picture 2" descr="C:\Users\Admin\Desktop\урок\IMG_89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071810"/>
            <a:ext cx="3943979" cy="294579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</a:rPr>
              <a:t>Робота в групах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3222"/>
          <a:stretch>
            <a:fillRect/>
          </a:stretch>
        </p:blipFill>
        <p:spPr bwMode="auto">
          <a:xfrm>
            <a:off x="357158" y="1357298"/>
            <a:ext cx="3670300" cy="3332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C:\Users\Admin\Desktop\урок\IMG_89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3214686"/>
            <a:ext cx="4429124" cy="33081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uk-UA" sz="5400" b="1" dirty="0" smtClean="0">
                <a:solidFill>
                  <a:srgbClr val="0070C0"/>
                </a:solidFill>
              </a:rPr>
              <a:t>Позакласна робота</a:t>
            </a:r>
            <a:endParaRPr lang="ru-RU" sz="5400" b="1" dirty="0" smtClean="0">
              <a:solidFill>
                <a:srgbClr val="0070C0"/>
              </a:solidFill>
            </a:endParaRPr>
          </a:p>
        </p:txBody>
      </p:sp>
      <p:sp>
        <p:nvSpPr>
          <p:cNvPr id="43016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b="1" dirty="0" smtClean="0">
                <a:solidFill>
                  <a:srgbClr val="0070C0"/>
                </a:solidFill>
              </a:rPr>
              <a:t>тиждень української мови та літератури</a:t>
            </a:r>
          </a:p>
          <a:p>
            <a:pPr eaLnBrk="1" hangingPunct="1">
              <a:defRPr/>
            </a:pPr>
            <a:r>
              <a:rPr lang="uk-UA" b="1" dirty="0" smtClean="0">
                <a:solidFill>
                  <a:srgbClr val="0070C0"/>
                </a:solidFill>
              </a:rPr>
              <a:t>тиждень,  присвячений творчості Т.Г.Шевченка</a:t>
            </a:r>
          </a:p>
          <a:p>
            <a:pPr eaLnBrk="1" hangingPunct="1">
              <a:defRPr/>
            </a:pPr>
            <a:r>
              <a:rPr lang="uk-UA" b="1" dirty="0" smtClean="0">
                <a:solidFill>
                  <a:srgbClr val="0070C0"/>
                </a:solidFill>
              </a:rPr>
              <a:t>Участь у Всеукраїнській грі </a:t>
            </a:r>
            <a:r>
              <a:rPr lang="uk-UA" b="1" dirty="0" err="1" smtClean="0">
                <a:solidFill>
                  <a:srgbClr val="0070C0"/>
                </a:solidFill>
              </a:rPr>
              <a:t>“Соняшник”</a:t>
            </a:r>
            <a:endParaRPr lang="uk-UA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r>
              <a:rPr lang="uk-UA" b="1" dirty="0" smtClean="0">
                <a:solidFill>
                  <a:srgbClr val="0070C0"/>
                </a:solidFill>
              </a:rPr>
              <a:t>Участь у Міжнародному дні рідної мови</a:t>
            </a:r>
          </a:p>
          <a:p>
            <a:pPr eaLnBrk="1" hangingPunct="1">
              <a:defRPr/>
            </a:pPr>
            <a:r>
              <a:rPr lang="uk-UA" b="1" dirty="0" smtClean="0">
                <a:solidFill>
                  <a:srgbClr val="0070C0"/>
                </a:solidFill>
              </a:rPr>
              <a:t>Відзначення 146 річниці з дня народження Лесі Українки</a:t>
            </a:r>
          </a:p>
          <a:p>
            <a:pPr eaLnBrk="1" hangingPunct="1">
              <a:defRPr/>
            </a:pPr>
            <a:endParaRPr lang="uk-UA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/>
            </a:r>
            <a:br>
              <a:rPr lang="en-US" sz="4000" b="1" dirty="0" smtClean="0">
                <a:solidFill>
                  <a:srgbClr val="0070C0"/>
                </a:solidFill>
              </a:rPr>
            </a:br>
            <a:r>
              <a:rPr lang="uk-UA" sz="4000" b="1" dirty="0" smtClean="0">
                <a:solidFill>
                  <a:srgbClr val="0070C0"/>
                </a:solidFill>
              </a:rPr>
              <a:t>Участь у Всеукраїнській грі </a:t>
            </a:r>
            <a:r>
              <a:rPr lang="en-US" sz="4000" b="1" dirty="0" smtClean="0">
                <a:solidFill>
                  <a:srgbClr val="0070C0"/>
                </a:solidFill>
              </a:rPr>
              <a:t/>
            </a:r>
            <a:br>
              <a:rPr lang="en-US" sz="4000" b="1" dirty="0" smtClean="0">
                <a:solidFill>
                  <a:srgbClr val="0070C0"/>
                </a:solidFill>
              </a:rPr>
            </a:br>
            <a:r>
              <a:rPr lang="uk-UA" sz="4000" b="1" dirty="0" err="1" smtClean="0">
                <a:solidFill>
                  <a:srgbClr val="0070C0"/>
                </a:solidFill>
              </a:rPr>
              <a:t>“Соняшник”</a:t>
            </a:r>
            <a:r>
              <a:rPr lang="uk-UA" b="1" dirty="0" smtClean="0">
                <a:solidFill>
                  <a:srgbClr val="0070C0"/>
                </a:solidFill>
              </a:rPr>
              <a:t/>
            </a:r>
            <a:br>
              <a:rPr lang="uk-UA" b="1" dirty="0" smtClean="0">
                <a:solidFill>
                  <a:srgbClr val="0070C0"/>
                </a:solidFill>
              </a:rPr>
            </a:br>
            <a:endParaRPr lang="ru-RU" dirty="0"/>
          </a:p>
        </p:txBody>
      </p:sp>
      <p:pic>
        <p:nvPicPr>
          <p:cNvPr id="8194" name="Picture 2" descr="C:\Users\Admin\Desktop\Новая папка (3)\e0339480782442c3ac0f216c533ae87f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714488"/>
            <a:ext cx="4043608" cy="3022597"/>
          </a:xfrm>
          <a:prstGeom prst="rect">
            <a:avLst/>
          </a:prstGeom>
          <a:noFill/>
        </p:spPr>
      </p:pic>
      <p:pic>
        <p:nvPicPr>
          <p:cNvPr id="8195" name="Picture 3" descr="C:\Users\Admin\Desktop\Новая папка (3)\84bb1b3b6777f618569e75510a523a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214686"/>
            <a:ext cx="4192277" cy="31337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0" y="5643578"/>
            <a:ext cx="3708400" cy="571504"/>
          </a:xfrm>
        </p:spPr>
        <p:txBody>
          <a:bodyPr>
            <a:noAutofit/>
          </a:bodyPr>
          <a:lstStyle/>
          <a:p>
            <a:pPr lvl="1"/>
            <a:r>
              <a:rPr lang="uk-UA" sz="1400" b="1" dirty="0" smtClean="0"/>
              <a:t>Диктант </a:t>
            </a:r>
            <a:r>
              <a:rPr lang="uk-UA" sz="1400" b="1" dirty="0" err="1" smtClean="0"/>
              <a:t>“Україна</a:t>
            </a:r>
            <a:r>
              <a:rPr lang="uk-UA" sz="1400" b="1" dirty="0" smtClean="0"/>
              <a:t> – наша земля, наша </a:t>
            </a:r>
            <a:r>
              <a:rPr lang="uk-UA" sz="1400" b="1" dirty="0" err="1" smtClean="0"/>
              <a:t>Батьківщина”</a:t>
            </a:r>
            <a:endParaRPr lang="ru-RU" sz="1400" b="1" dirty="0"/>
          </a:p>
        </p:txBody>
      </p:sp>
      <p:pic>
        <p:nvPicPr>
          <p:cNvPr id="4" name="Picture 2" descr="C:\Users\Admin\Desktop\Новая папка (3)\d4b8f0b4fda20ea9c558b52da0d41ec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928670"/>
            <a:ext cx="3974754" cy="2976097"/>
          </a:xfrm>
          <a:prstGeom prst="rect">
            <a:avLst/>
          </a:prstGeom>
          <a:noFill/>
        </p:spPr>
      </p:pic>
      <p:pic>
        <p:nvPicPr>
          <p:cNvPr id="5" name="Picture 2" descr="C:\Users\Admin\Desktop\Новая папка (3)\9497e0de6c3b62e2f457c5e501ce5d2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2428868"/>
            <a:ext cx="4096708" cy="30622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fba0ee29f6e8f8c591bc89e0cac615c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428736"/>
            <a:ext cx="6738958" cy="5037371"/>
          </a:xfrm>
          <a:prstGeom prst="rect">
            <a:avLst/>
          </a:prstGeom>
          <a:noFill/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 rot="10800000" flipH="1" flipV="1">
            <a:off x="1214414" y="26307"/>
            <a:ext cx="657229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400" b="1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Виставка</a:t>
            </a:r>
            <a:r>
              <a:rPr kumimoji="0" lang="en-US" sz="5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5400" b="1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літератури</a:t>
            </a:r>
            <a:endParaRPr kumimoji="0" lang="en-US" sz="54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/>
            </a:r>
            <a:br>
              <a:rPr lang="en-US" b="1" dirty="0" smtClean="0">
                <a:solidFill>
                  <a:srgbClr val="0070C0"/>
                </a:solidFill>
              </a:rPr>
            </a:br>
            <a:r>
              <a:rPr lang="uk-UA" b="1" dirty="0" smtClean="0">
                <a:solidFill>
                  <a:srgbClr val="0070C0"/>
                </a:solidFill>
              </a:rPr>
              <a:t>Відзначення 146 річниці з дня народження Лесі Українки</a:t>
            </a:r>
            <a:br>
              <a:rPr lang="uk-UA" b="1" dirty="0" smtClean="0">
                <a:solidFill>
                  <a:srgbClr val="0070C0"/>
                </a:solidFill>
              </a:rPr>
            </a:br>
            <a:endParaRPr lang="ru-RU" dirty="0"/>
          </a:p>
        </p:txBody>
      </p:sp>
      <p:pic>
        <p:nvPicPr>
          <p:cNvPr id="9218" name="Picture 2" descr="C:\Users\Admin\Desktop\Новая папка (3)\4898b86e6ecf2681e93ddbaaa0c3a25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57752" y="3643314"/>
            <a:ext cx="4042606" cy="3022563"/>
          </a:xfrm>
          <a:prstGeom prst="rect">
            <a:avLst/>
          </a:prstGeom>
          <a:noFill/>
        </p:spPr>
      </p:pic>
      <p:pic>
        <p:nvPicPr>
          <p:cNvPr id="4" name="Picture 2" descr="C:\Users\Admin\Desktop\Новая папка (3)\c6e199b2420e0c242934a76beb002e9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1" y="1571612"/>
            <a:ext cx="4429156" cy="26384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</a:rPr>
              <a:t>Тиждень вшанування Т.Г.Шевченка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2" descr="C:\Users\Admin\Desktop\38beae489ea4eb0cfce8389c4948744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00174"/>
            <a:ext cx="4024314" cy="3008174"/>
          </a:xfrm>
          <a:prstGeom prst="rect">
            <a:avLst/>
          </a:prstGeom>
          <a:noFill/>
        </p:spPr>
      </p:pic>
      <p:pic>
        <p:nvPicPr>
          <p:cNvPr id="5" name="Picture 2" descr="C:\Users\Admin\Desktop\3927684cbf672b3de023af030a5138e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3429000"/>
            <a:ext cx="4286280" cy="3203994"/>
          </a:xfrm>
          <a:prstGeom prst="rect">
            <a:avLst/>
          </a:prstGeom>
          <a:noFill/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285720" y="5143512"/>
            <a:ext cx="328614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Літературно-мистецьке свято 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своїй хаті своя й правда, і сила, і воля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uk-UA" sz="20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3" y="1628800"/>
            <a:ext cx="7740848" cy="4497363"/>
          </a:xfrm>
        </p:spPr>
        <p:txBody>
          <a:bodyPr>
            <a:normAutofit/>
          </a:bodyPr>
          <a:lstStyle/>
          <a:p>
            <a:endParaRPr lang="uk-UA" dirty="0"/>
          </a:p>
          <a:p>
            <a:pPr marL="0" indent="0">
              <a:buNone/>
            </a:pPr>
            <a:r>
              <a:rPr lang="uk-UA" dirty="0"/>
              <a:t> </a:t>
            </a: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/>
          </a:p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solidFill>
            <a:srgbClr val="FF99CC">
              <a:alpha val="90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uk-UA" b="1" i="1" dirty="0">
                <a:solidFill>
                  <a:schemeClr val="tx1"/>
                </a:solidFill>
              </a:rPr>
              <a:t>Портрет  автора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51498" y="1412773"/>
            <a:ext cx="7569999" cy="7014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Дата </a:t>
            </a:r>
            <a:r>
              <a:rPr lang="ru-RU" sz="2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народження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26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червня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1961 року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20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97094" y="3356992"/>
            <a:ext cx="7569998" cy="51438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Освіта</a:t>
            </a:r>
            <a:r>
              <a:rPr lang="ru-RU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вища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uk-UA" sz="2800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27286" y="3933056"/>
            <a:ext cx="7632848" cy="792089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Місце роботи</a:t>
            </a:r>
            <a:r>
              <a:rPr lang="uk-UA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uk-UA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Конюхівська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ЗОШ І-ІІ ступенів </a:t>
            </a:r>
            <a:endParaRPr lang="uk-UA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Козівського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району Тернопільської області</a:t>
            </a:r>
            <a:endParaRPr lang="uk-UA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22121" y="5013176"/>
            <a:ext cx="7628751" cy="738723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Посада: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директор</a:t>
            </a:r>
            <a:endParaRPr lang="uk-UA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75093" y="2238073"/>
            <a:ext cx="7559472" cy="103022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Спеціальність: «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українська мова та література», </a:t>
            </a:r>
          </a:p>
          <a:p>
            <a:r>
              <a:rPr lang="uk-UA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валіфікація вчитель української мови та літератури</a:t>
            </a:r>
            <a:endParaRPr lang="uk-UA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38405" y="6021288"/>
            <a:ext cx="7632848" cy="594437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Стаж роботи: 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36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років                   </a:t>
            </a:r>
            <a:r>
              <a:rPr lang="uk-UA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Рік </a:t>
            </a:r>
            <a:r>
              <a:rPr lang="uk-UA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атестації</a:t>
            </a:r>
            <a:r>
              <a:rPr lang="uk-UA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endParaRPr lang="uk-UA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189953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50a116137de77ca5d4dfc9d7f2263a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3429000"/>
            <a:ext cx="4047488" cy="3025497"/>
          </a:xfrm>
          <a:prstGeom prst="rect">
            <a:avLst/>
          </a:prstGeom>
          <a:noFill/>
        </p:spPr>
      </p:pic>
      <p:pic>
        <p:nvPicPr>
          <p:cNvPr id="3" name="Picture 2" descr="C:\Users\Admin\Desktop\Новая папка (2)\IMG_87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857364"/>
            <a:ext cx="4048940" cy="3024209"/>
          </a:xfrm>
          <a:prstGeom prst="rect">
            <a:avLst/>
          </a:prstGeom>
          <a:noFill/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285852" y="500042"/>
            <a:ext cx="664373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Літературно-музична композиція </a:t>
            </a:r>
            <a:b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чуємо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тебе, Кобзарю,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крізь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століття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Тебе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своїм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сучасником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звемо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e4bca6059d150e7a55d246561dcde219.jpg"/>
          <p:cNvPicPr>
            <a:picLocks noChangeAspect="1" noChangeArrowheads="1"/>
          </p:cNvPicPr>
          <p:nvPr/>
        </p:nvPicPr>
        <p:blipFill>
          <a:blip r:embed="rId2"/>
          <a:srcRect b="7584"/>
          <a:stretch>
            <a:fillRect/>
          </a:stretch>
        </p:blipFill>
        <p:spPr bwMode="auto">
          <a:xfrm>
            <a:off x="285720" y="857232"/>
            <a:ext cx="4161456" cy="2874660"/>
          </a:xfrm>
          <a:prstGeom prst="rect">
            <a:avLst/>
          </a:prstGeom>
          <a:noFill/>
        </p:spPr>
      </p:pic>
      <p:pic>
        <p:nvPicPr>
          <p:cNvPr id="14338" name="Picture 2" descr="https://content.e-schools.info/cache/70/57/7057152b66b22a697934733636c82da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357562"/>
            <a:ext cx="4370646" cy="3267058"/>
          </a:xfrm>
          <a:prstGeom prst="rect">
            <a:avLst/>
          </a:prstGeom>
          <a:noFill/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4857752" y="2571744"/>
            <a:ext cx="364333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Літературна вікторина.</a:t>
            </a:r>
            <a:b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Сторінки життя Великого Кобзаря</a:t>
            </a:r>
            <a:endParaRPr kumimoji="0" lang="uk-UA" sz="16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285720" y="3857628"/>
            <a:ext cx="41434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Конкурс на тему: 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1600" b="1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Ім′я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Шевченка </a:t>
            </a:r>
            <a:b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стукає  в серцях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uk-UA" sz="16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dmin\Desktop\b331753251f5b6fc5d6845097b6dd7f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00108"/>
            <a:ext cx="4205046" cy="3143272"/>
          </a:xfrm>
          <a:prstGeom prst="rect">
            <a:avLst/>
          </a:prstGeom>
          <a:noFill/>
        </p:spPr>
      </p:pic>
      <p:pic>
        <p:nvPicPr>
          <p:cNvPr id="3" name="Picture 2" descr="C:\Users\Admin\Desktop\c8bf5a09224c365aa0563d538af77de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357562"/>
            <a:ext cx="4311020" cy="322248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42844" y="5000636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Конкурс випуску літературної газети «Великий Кобзар»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s://content.e-schools.info/cache/21/d4/21d4f07878619d1717a0771d9b273191.jpg"/>
          <p:cNvPicPr>
            <a:picLocks noChangeAspect="1" noChangeArrowheads="1"/>
          </p:cNvPicPr>
          <p:nvPr/>
        </p:nvPicPr>
        <p:blipFill>
          <a:blip r:embed="rId2"/>
          <a:srcRect r="13701"/>
          <a:stretch>
            <a:fillRect/>
          </a:stretch>
        </p:blipFill>
        <p:spPr bwMode="auto">
          <a:xfrm>
            <a:off x="214282" y="571480"/>
            <a:ext cx="3863213" cy="3346377"/>
          </a:xfrm>
          <a:prstGeom prst="rect">
            <a:avLst/>
          </a:prstGeom>
          <a:noFill/>
        </p:spPr>
      </p:pic>
      <p:pic>
        <p:nvPicPr>
          <p:cNvPr id="56324" name="Picture 4" descr="https://content.e-schools.info/cache/9f/15/9f15dd4ecb68902acf61777d5d5ce25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3143248"/>
            <a:ext cx="4476728" cy="3346354"/>
          </a:xfrm>
          <a:prstGeom prst="rect">
            <a:avLst/>
          </a:prstGeom>
          <a:noFill/>
        </p:spPr>
      </p:pic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285720" y="4714884"/>
            <a:ext cx="385765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Читацька конференція 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Стежками життєвого шляху Кобзаря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uk-UA" sz="20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s://content.e-schools.info/cache/e1/6e/e16e8601b8eb85a68f0fa6aeeaa81e33.jpg"/>
          <p:cNvPicPr>
            <a:picLocks noChangeAspect="1" noChangeArrowheads="1"/>
          </p:cNvPicPr>
          <p:nvPr/>
        </p:nvPicPr>
        <p:blipFill>
          <a:blip r:embed="rId2"/>
          <a:srcRect b="26457"/>
          <a:stretch>
            <a:fillRect/>
          </a:stretch>
        </p:blipFill>
        <p:spPr bwMode="auto">
          <a:xfrm>
            <a:off x="642910" y="428604"/>
            <a:ext cx="3357586" cy="4202936"/>
          </a:xfrm>
          <a:prstGeom prst="rect">
            <a:avLst/>
          </a:prstGeom>
          <a:noFill/>
        </p:spPr>
      </p:pic>
      <p:pic>
        <p:nvPicPr>
          <p:cNvPr id="57348" name="Picture 4" descr="https://content.e-schools.info/cache/17/9c/179c3ff894e5fe3a2787adb940ae7fc1.jpg"/>
          <p:cNvPicPr>
            <a:picLocks noChangeAspect="1" noChangeArrowheads="1"/>
          </p:cNvPicPr>
          <p:nvPr/>
        </p:nvPicPr>
        <p:blipFill>
          <a:blip r:embed="rId3"/>
          <a:srcRect b="26457"/>
          <a:stretch>
            <a:fillRect/>
          </a:stretch>
        </p:blipFill>
        <p:spPr bwMode="auto">
          <a:xfrm>
            <a:off x="4786314" y="428604"/>
            <a:ext cx="3429024" cy="4202936"/>
          </a:xfrm>
          <a:prstGeom prst="rect">
            <a:avLst/>
          </a:prstGeom>
          <a:noFill/>
        </p:spPr>
      </p:pic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2500298" y="5143512"/>
            <a:ext cx="364333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Конкурс читців поезії Т.Г.Шевченка</a:t>
            </a:r>
            <a:endParaRPr kumimoji="0" lang="uk-UA" sz="28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https://content.e-schools.info/cache/7b/83/7b83c690da95bb083d586568c5fcca3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496"/>
            <a:ext cx="4905356" cy="3666754"/>
          </a:xfrm>
          <a:prstGeom prst="rect">
            <a:avLst/>
          </a:prstGeom>
          <a:noFill/>
        </p:spPr>
      </p:pic>
      <p:pic>
        <p:nvPicPr>
          <p:cNvPr id="3" name="Picture 2" descr="https://content.e-schools.info/cache/1c/8f/1c8fa287c5fd54b6d4dcea7eefbf06c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57166"/>
            <a:ext cx="4929222" cy="3143272"/>
          </a:xfrm>
          <a:prstGeom prst="rect">
            <a:avLst/>
          </a:prstGeom>
          <a:noFill/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5214942" y="1928802"/>
            <a:ext cx="342902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Виставка літературних творів Т.Г. Шевченка</a:t>
            </a:r>
            <a:endParaRPr kumimoji="0" lang="uk-UA" sz="24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</a:rPr>
              <a:t>Творчість учнів</a:t>
            </a:r>
            <a:endParaRPr lang="ru-RU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0963" name="Picture 8" descr="img083"/>
          <p:cNvPicPr>
            <a:picLocks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" y="3810000"/>
            <a:ext cx="4038600" cy="2798763"/>
          </a:xfrm>
          <a:prstGeom prst="rect">
            <a:avLst/>
          </a:prstGeom>
          <a:noFill/>
        </p:spPr>
      </p:pic>
      <p:pic>
        <p:nvPicPr>
          <p:cNvPr id="40964" name="Picture 9" descr="img084"/>
          <p:cNvPicPr>
            <a:picLocks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0" y="1676400"/>
            <a:ext cx="4419600" cy="268446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Содержимое 4" descr="SAM_3705.JP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81000" y="228600"/>
            <a:ext cx="3013075" cy="4525963"/>
          </a:xfrm>
          <a:prstGeom prst="rect">
            <a:avLst/>
          </a:prstGeom>
        </p:spPr>
      </p:pic>
      <p:pic>
        <p:nvPicPr>
          <p:cNvPr id="41987" name="Содержимое 5" descr="SAM_3708.JPG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3451225" y="3048000"/>
            <a:ext cx="5464175" cy="350361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76094"/>
          </a:xfrm>
        </p:spPr>
        <p:txBody>
          <a:bodyPr/>
          <a:lstStyle/>
          <a:p>
            <a:pPr eaLnBrk="1" hangingPunct="1">
              <a:defRPr/>
            </a:pP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</a:rPr>
              <a:t>Мої нагороди </a:t>
            </a:r>
            <a:endParaRPr lang="ru-RU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8370" name="Picture 2" descr="C:\Users\Admin\Desktop\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000108"/>
            <a:ext cx="1830973" cy="2643182"/>
          </a:xfrm>
          <a:prstGeom prst="rect">
            <a:avLst/>
          </a:prstGeom>
          <a:noFill/>
        </p:spPr>
      </p:pic>
      <p:pic>
        <p:nvPicPr>
          <p:cNvPr id="58371" name="Picture 3" descr="C:\Users\Admin\Desktop\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07795" y="1071546"/>
            <a:ext cx="1838150" cy="2606816"/>
          </a:xfrm>
          <a:prstGeom prst="rect">
            <a:avLst/>
          </a:prstGeom>
          <a:noFill/>
        </p:spPr>
      </p:pic>
      <p:pic>
        <p:nvPicPr>
          <p:cNvPr id="58372" name="Picture 4" descr="C:\Users\Admin\Desktop\0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22866" y="1071546"/>
            <a:ext cx="1836084" cy="2669517"/>
          </a:xfrm>
          <a:prstGeom prst="rect">
            <a:avLst/>
          </a:prstGeom>
          <a:noFill/>
        </p:spPr>
      </p:pic>
      <p:pic>
        <p:nvPicPr>
          <p:cNvPr id="58373" name="Picture 5" descr="C:\Users\Admin\Desktop\0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93185" y="1142984"/>
            <a:ext cx="1830838" cy="2643182"/>
          </a:xfrm>
          <a:prstGeom prst="rect">
            <a:avLst/>
          </a:prstGeom>
          <a:noFill/>
        </p:spPr>
      </p:pic>
      <p:pic>
        <p:nvPicPr>
          <p:cNvPr id="58374" name="Picture 6" descr="C:\Users\Admin\Desktop\00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728" y="3786190"/>
            <a:ext cx="2026773" cy="2857495"/>
          </a:xfrm>
          <a:prstGeom prst="rect">
            <a:avLst/>
          </a:prstGeom>
          <a:noFill/>
        </p:spPr>
      </p:pic>
      <p:pic>
        <p:nvPicPr>
          <p:cNvPr id="58375" name="Picture 7" descr="C:\Users\Admin\Desktop\00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57686" y="4000504"/>
            <a:ext cx="3244196" cy="237963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sz="2800" b="1" i="1" dirty="0" smtClean="0">
                <a:solidFill>
                  <a:schemeClr val="accent2">
                    <a:lumMod val="75000"/>
                  </a:schemeClr>
                </a:solidFill>
              </a:rPr>
              <a:t>Якими б  я  хотіла бачити своїх учнів у дорослому житті?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ru-RU" sz="28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uk-UA" b="1" dirty="0" smtClean="0">
                <a:solidFill>
                  <a:srgbClr val="0070C0"/>
                </a:solidFill>
              </a:rPr>
              <a:t>компетентними у своїй галузі;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uk-UA" b="1" dirty="0" smtClean="0">
                <a:solidFill>
                  <a:srgbClr val="0070C0"/>
                </a:solidFill>
              </a:rPr>
              <a:t>відкритими до інформації, що постійно змінюється;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uk-UA" b="1" dirty="0" smtClean="0">
                <a:solidFill>
                  <a:srgbClr val="0070C0"/>
                </a:solidFill>
              </a:rPr>
              <a:t>готовими вчитися все життя;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uk-UA" b="1" dirty="0" smtClean="0">
                <a:solidFill>
                  <a:srgbClr val="0070C0"/>
                </a:solidFill>
              </a:rPr>
              <a:t>готовими вчитися на помилках;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uk-UA" b="1" dirty="0" smtClean="0">
                <a:solidFill>
                  <a:srgbClr val="0070C0"/>
                </a:solidFill>
              </a:rPr>
              <a:t>інтелектуально незалежними;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uk-UA" b="1" dirty="0" smtClean="0">
                <a:solidFill>
                  <a:srgbClr val="0070C0"/>
                </a:solidFill>
              </a:rPr>
              <a:t>відповідальними;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uk-UA" b="1" dirty="0" smtClean="0">
                <a:solidFill>
                  <a:srgbClr val="0070C0"/>
                </a:solidFill>
              </a:rPr>
              <a:t>критично мислячими.</a:t>
            </a:r>
            <a:endParaRPr lang="ru-RU" b="1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ru-RU" dirty="0" smtClean="0">
              <a:solidFill>
                <a:schemeClr val="tx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4400" b="1" i="1" dirty="0" smtClean="0">
                <a:solidFill>
                  <a:srgbClr val="0070C0"/>
                </a:solidFill>
              </a:rPr>
              <a:t>бути корисною людям, творити, дерзати, давати щастя іншим </a:t>
            </a:r>
            <a:endParaRPr lang="ru-RU" sz="4400" b="1" i="1" dirty="0" smtClean="0">
              <a:solidFill>
                <a:srgbClr val="0070C0"/>
              </a:solidFill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</a:rPr>
              <a:t>Зміст мого життя: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</a:rPr>
              <a:t>Висновки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Wingdings 2" pitchFamily="18" charset="2"/>
              <a:buNone/>
              <a:defRPr/>
            </a:pPr>
            <a:r>
              <a:rPr lang="uk-UA" sz="2400" dirty="0" smtClean="0">
                <a:solidFill>
                  <a:srgbClr val="0070C0"/>
                </a:solidFill>
              </a:rPr>
              <a:t>Таким чином, використання  інтерактивних технологій  на уроках мови та літератури допомагають учителю реалізувати поставлені перед ним завдання:   </a:t>
            </a:r>
          </a:p>
          <a:p>
            <a:pPr>
              <a:defRPr/>
            </a:pPr>
            <a:r>
              <a:rPr lang="uk-UA" sz="2400" dirty="0" smtClean="0">
                <a:solidFill>
                  <a:srgbClr val="0070C0"/>
                </a:solidFill>
              </a:rPr>
              <a:t>адаптувати учня до умов сучасного життя; </a:t>
            </a:r>
          </a:p>
          <a:p>
            <a:pPr>
              <a:defRPr/>
            </a:pPr>
            <a:r>
              <a:rPr lang="uk-UA" sz="2400" dirty="0" smtClean="0">
                <a:solidFill>
                  <a:srgbClr val="0070C0"/>
                </a:solidFill>
              </a:rPr>
              <a:t>формувати  здатність самостійно оволодівати знаннями, творчо мислити;</a:t>
            </a:r>
          </a:p>
          <a:p>
            <a:pPr>
              <a:defRPr/>
            </a:pPr>
            <a:r>
              <a:rPr lang="uk-UA" sz="2400" dirty="0" smtClean="0">
                <a:solidFill>
                  <a:srgbClr val="0070C0"/>
                </a:solidFill>
              </a:rPr>
              <a:t>застосовувати здобуту інформацію у власному житті;</a:t>
            </a:r>
          </a:p>
          <a:p>
            <a:pPr>
              <a:defRPr/>
            </a:pPr>
            <a:r>
              <a:rPr lang="uk-UA" sz="2400" dirty="0" smtClean="0">
                <a:solidFill>
                  <a:srgbClr val="0070C0"/>
                </a:solidFill>
              </a:rPr>
              <a:t>формувати ключові компетентності</a:t>
            </a:r>
            <a:endParaRPr lang="ru-RU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</a:rPr>
              <a:t>Дякую за увагу !</a:t>
            </a:r>
            <a:endParaRPr lang="ru-RU" sz="32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 sz="quarter"/>
          </p:nvPr>
        </p:nvSpPr>
        <p:spPr>
          <a:xfrm>
            <a:off x="914400" y="685800"/>
            <a:ext cx="7543800" cy="2743200"/>
          </a:xfrm>
        </p:spPr>
        <p:txBody>
          <a:bodyPr/>
          <a:lstStyle/>
          <a:p>
            <a:pPr eaLnBrk="1" hangingPunct="1">
              <a:defRPr/>
            </a:pPr>
            <a:r>
              <a:rPr lang="uk-UA" sz="3600" b="1" dirty="0" smtClean="0">
                <a:solidFill>
                  <a:srgbClr val="FF0000"/>
                </a:solidFill>
                <a:latin typeface="Monotype Corsiva" pitchFamily="66" charset="0"/>
              </a:rPr>
              <a:t>Щоб любові вогонь не згас,          </a:t>
            </a:r>
            <a:br>
              <a:rPr lang="uk-UA" sz="36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uk-UA" sz="3600" b="1" dirty="0" smtClean="0">
                <a:solidFill>
                  <a:srgbClr val="FF0000"/>
                </a:solidFill>
                <a:latin typeface="Monotype Corsiva" pitchFamily="66" charset="0"/>
              </a:rPr>
              <a:t>  Щоб віддати дітям серце і душу,      </a:t>
            </a:r>
            <a:br>
              <a:rPr lang="uk-UA" sz="36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uk-UA" sz="3600" b="1" dirty="0" smtClean="0">
                <a:solidFill>
                  <a:srgbClr val="FF0000"/>
                </a:solidFill>
                <a:latin typeface="Monotype Corsiva" pitchFamily="66" charset="0"/>
              </a:rPr>
              <a:t>Я щоранку заходжу у клас:                   </a:t>
            </a:r>
            <a:br>
              <a:rPr lang="uk-UA" sz="36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uk-UA" sz="3600" b="1" dirty="0" smtClean="0">
                <a:solidFill>
                  <a:srgbClr val="FF0000"/>
                </a:solidFill>
                <a:latin typeface="Monotype Corsiva" pitchFamily="66" charset="0"/>
              </a:rPr>
              <a:t>Я – учитель, я  вчити мушу!</a:t>
            </a: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endParaRPr lang="ru-RU" sz="28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 algn="ctr">
              <a:defRPr/>
            </a:pPr>
            <a:r>
              <a:rPr lang="uk-UA" sz="3600" b="1" dirty="0" smtClean="0">
                <a:solidFill>
                  <a:srgbClr val="0070C0"/>
                </a:solidFill>
              </a:rPr>
              <a:t>постійний педагогічний пошук;</a:t>
            </a:r>
          </a:p>
          <a:p>
            <a:pPr marL="609600" indent="-609600" algn="ctr">
              <a:defRPr/>
            </a:pPr>
            <a:r>
              <a:rPr lang="uk-UA" sz="3600" b="1" dirty="0" smtClean="0">
                <a:solidFill>
                  <a:srgbClr val="0070C0"/>
                </a:solidFill>
              </a:rPr>
              <a:t>засобами рідної мови плекати </a:t>
            </a:r>
            <a:r>
              <a:rPr lang="en-US" sz="3600" b="1" dirty="0" smtClean="0">
                <a:solidFill>
                  <a:srgbClr val="0070C0"/>
                </a:solidFill>
              </a:rPr>
              <a:t>  </a:t>
            </a:r>
            <a:r>
              <a:rPr lang="uk-UA" sz="3600" b="1" dirty="0" smtClean="0">
                <a:solidFill>
                  <a:srgbClr val="0070C0"/>
                </a:solidFill>
              </a:rPr>
              <a:t>загальнолюдські ідеали в учнів.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0070C0"/>
                </a:solidFill>
              </a:rPr>
              <a:t>Мої життєві  принципи:</a:t>
            </a:r>
            <a:endParaRPr lang="ru-RU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sz="2800" b="1" i="1" dirty="0" smtClean="0">
                <a:solidFill>
                  <a:srgbClr val="0070C0"/>
                </a:solidFill>
              </a:rPr>
              <a:t>пошук, активне навчання, урізноманітнення форм і методів проведення уроків, при якому стає реальною триєдина мета:</a:t>
            </a:r>
            <a:r>
              <a:rPr lang="uk-UA" sz="2800" b="1" dirty="0" smtClean="0">
                <a:solidFill>
                  <a:srgbClr val="0070C0"/>
                </a:solidFill>
              </a:rPr>
              <a:t> </a:t>
            </a:r>
          </a:p>
          <a:p>
            <a:pPr marL="609600" indent="-609600">
              <a:defRPr/>
            </a:pPr>
            <a:r>
              <a:rPr lang="uk-UA" sz="3200" b="1" dirty="0" smtClean="0">
                <a:solidFill>
                  <a:srgbClr val="0070C0"/>
                </a:solidFill>
              </a:rPr>
              <a:t> навчання;</a:t>
            </a:r>
          </a:p>
          <a:p>
            <a:pPr marL="609600" indent="-609600">
              <a:defRPr/>
            </a:pPr>
            <a:r>
              <a:rPr lang="uk-UA" sz="3200" b="1" dirty="0" smtClean="0">
                <a:solidFill>
                  <a:srgbClr val="0070C0"/>
                </a:solidFill>
              </a:rPr>
              <a:t> розумовий розвиток;</a:t>
            </a:r>
          </a:p>
          <a:p>
            <a:pPr marL="609600" indent="-609600">
              <a:defRPr/>
            </a:pPr>
            <a:r>
              <a:rPr lang="uk-UA" sz="3200" b="1" dirty="0" smtClean="0">
                <a:solidFill>
                  <a:srgbClr val="0070C0"/>
                </a:solidFill>
              </a:rPr>
              <a:t> виховання особистості.</a:t>
            </a:r>
            <a:endParaRPr lang="ru-RU" sz="3200" b="1" dirty="0" smtClean="0">
              <a:solidFill>
                <a:srgbClr val="0070C0"/>
              </a:solidFill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0070C0"/>
                </a:solidFill>
              </a:rPr>
              <a:t>Стиль роботи:</a:t>
            </a:r>
            <a:endParaRPr lang="ru-RU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  <a:defRPr/>
            </a:pPr>
            <a:r>
              <a:rPr lang="uk-UA" sz="4800" b="1" i="1" dirty="0" smtClean="0">
                <a:solidFill>
                  <a:srgbClr val="0070C0"/>
                </a:solidFill>
              </a:rPr>
              <a:t>спочатку зацікавити,         </a:t>
            </a:r>
          </a:p>
          <a:p>
            <a:pPr algn="ctr">
              <a:buNone/>
              <a:defRPr/>
            </a:pPr>
            <a:endParaRPr lang="uk-UA" sz="4800" b="1" i="1" dirty="0" smtClean="0">
              <a:solidFill>
                <a:srgbClr val="0070C0"/>
              </a:solidFill>
            </a:endParaRPr>
          </a:p>
          <a:p>
            <a:pPr algn="ctr">
              <a:buNone/>
              <a:defRPr/>
            </a:pPr>
            <a:r>
              <a:rPr lang="uk-UA" sz="4800" b="1" i="1" dirty="0" smtClean="0">
                <a:solidFill>
                  <a:srgbClr val="0070C0"/>
                </a:solidFill>
              </a:rPr>
              <a:t>а потім навчити</a:t>
            </a:r>
            <a:endParaRPr lang="ru-RU" sz="4800" b="1" i="1" dirty="0" smtClean="0">
              <a:solidFill>
                <a:srgbClr val="0070C0"/>
              </a:solidFill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000" b="1" dirty="0" smtClean="0">
                <a:solidFill>
                  <a:srgbClr val="0070C0"/>
                </a:solidFill>
              </a:rPr>
              <a:t>Моє кредо:</a:t>
            </a:r>
            <a:endParaRPr lang="ru-RU" sz="6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14414" y="857232"/>
            <a:ext cx="65722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70C0"/>
                </a:solidFill>
              </a:rPr>
              <a:t>  </a:t>
            </a:r>
            <a:r>
              <a:rPr lang="uk-UA" sz="4800" b="1" dirty="0" smtClean="0">
                <a:solidFill>
                  <a:srgbClr val="0070C0"/>
                </a:solidFill>
              </a:rPr>
              <a:t>Проблема досвіду :</a:t>
            </a:r>
            <a:endParaRPr lang="ru-RU" sz="4800" b="1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2071678"/>
            <a:ext cx="742955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4000" b="1" dirty="0" smtClean="0">
                <a:solidFill>
                  <a:srgbClr val="0070C0"/>
                </a:solidFill>
              </a:rPr>
              <a:t>“ Розвиток  творчих здібностей учнів через впровадження інтерактивних технологій навчання на уроках української мови та </a:t>
            </a:r>
            <a:r>
              <a:rPr lang="uk-UA" sz="4000" b="1" dirty="0" err="1" smtClean="0">
                <a:solidFill>
                  <a:srgbClr val="0070C0"/>
                </a:solidFill>
              </a:rPr>
              <a:t>літератури”</a:t>
            </a:r>
            <a:endParaRPr lang="ru-RU" sz="4000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6631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428728" y="571480"/>
            <a:ext cx="651492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6000" b="1" dirty="0" smtClean="0">
                <a:solidFill>
                  <a:srgbClr val="0070C0"/>
                </a:solidFill>
              </a:rPr>
              <a:t>Завдання досвіду :</a:t>
            </a:r>
            <a:endParaRPr lang="ru-RU" sz="6000" b="1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57224" y="2274838"/>
            <a:ext cx="692948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2800" b="1" dirty="0" smtClean="0">
                <a:solidFill>
                  <a:srgbClr val="0070C0"/>
                </a:solidFill>
              </a:rPr>
              <a:t>впровадження найоптимальніших методів і прийомів, прогресивних інтерактивних технологій навчання;</a:t>
            </a:r>
          </a:p>
          <a:p>
            <a:pPr>
              <a:defRPr/>
            </a:pPr>
            <a:r>
              <a:rPr lang="uk-UA" sz="2800" b="1" dirty="0" smtClean="0">
                <a:solidFill>
                  <a:srgbClr val="0070C0"/>
                </a:solidFill>
              </a:rPr>
              <a:t>удосконалення засобів і форм процесу навчання відповідно до сучасних вимог;</a:t>
            </a:r>
          </a:p>
          <a:p>
            <a:pPr>
              <a:defRPr/>
            </a:pPr>
            <a:r>
              <a:rPr lang="uk-UA" sz="2800" b="1" dirty="0" smtClean="0">
                <a:solidFill>
                  <a:srgbClr val="0070C0"/>
                </a:solidFill>
              </a:rPr>
              <a:t>інтенсифікація та індивідуалізація навчання;</a:t>
            </a:r>
          </a:p>
          <a:p>
            <a:pPr>
              <a:defRPr/>
            </a:pPr>
            <a:r>
              <a:rPr lang="uk-UA" sz="2800" b="1" dirty="0" smtClean="0">
                <a:solidFill>
                  <a:srgbClr val="0070C0"/>
                </a:solidFill>
              </a:rPr>
              <a:t>розкриття творчих можливостей дитини.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671</TotalTime>
  <Words>682</Words>
  <Application>Microsoft Office PowerPoint</Application>
  <PresentationFormat>Экран (4:3)</PresentationFormat>
  <Paragraphs>163</Paragraphs>
  <Slides>41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Волна</vt:lpstr>
      <vt:lpstr>               Презентація  досвіду роботи вчителя української мови та літератури Конюхівської ЗОШ І-ІІ ступенів Козівського району   Борецької Віри Петрівни </vt:lpstr>
      <vt:lpstr>Борецька Віра Петрівна, учитель  української мови та літератури                                               </vt:lpstr>
      <vt:lpstr>Портрет  автора</vt:lpstr>
      <vt:lpstr>Зміст мого життя:</vt:lpstr>
      <vt:lpstr>Мої життєві  принципи:</vt:lpstr>
      <vt:lpstr>Стиль роботи:</vt:lpstr>
      <vt:lpstr>Моє кредо:</vt:lpstr>
      <vt:lpstr>Слайд 8</vt:lpstr>
      <vt:lpstr>Слайд 9</vt:lpstr>
      <vt:lpstr>Слайд 10</vt:lpstr>
      <vt:lpstr>Інтерактивне навчання</vt:lpstr>
      <vt:lpstr>Особистісно-зорієнтоване навчання</vt:lpstr>
      <vt:lpstr>Слайд 13</vt:lpstr>
      <vt:lpstr>Форми проведення уроків </vt:lpstr>
      <vt:lpstr>Інтерактивні технології</vt:lpstr>
      <vt:lpstr>Слайд 16</vt:lpstr>
      <vt:lpstr>Основні принципи роботи </vt:lpstr>
      <vt:lpstr>Слайд 18</vt:lpstr>
      <vt:lpstr>Слайд 19</vt:lpstr>
      <vt:lpstr>Слайд 20</vt:lpstr>
      <vt:lpstr>Індивідуальна робота</vt:lpstr>
      <vt:lpstr>Робота в парах</vt:lpstr>
      <vt:lpstr>Робота в групах</vt:lpstr>
      <vt:lpstr>Позакласна робота</vt:lpstr>
      <vt:lpstr> Участь у Всеукраїнській грі  “Соняшник” </vt:lpstr>
      <vt:lpstr>Слайд 26</vt:lpstr>
      <vt:lpstr>Слайд 27</vt:lpstr>
      <vt:lpstr> Відзначення 146 річниці з дня народження Лесі Українки </vt:lpstr>
      <vt:lpstr>Тиждень вшанування Т.Г.Шевченка</vt:lpstr>
      <vt:lpstr>Слайд 30</vt:lpstr>
      <vt:lpstr>Слайд 31</vt:lpstr>
      <vt:lpstr>Слайд 32</vt:lpstr>
      <vt:lpstr>Слайд 33</vt:lpstr>
      <vt:lpstr>Слайд 34</vt:lpstr>
      <vt:lpstr>Слайд 35</vt:lpstr>
      <vt:lpstr>Творчість учнів</vt:lpstr>
      <vt:lpstr>Слайд 37</vt:lpstr>
      <vt:lpstr>Мої нагороди </vt:lpstr>
      <vt:lpstr>Якими б  я  хотіла бачити своїх учнів у дорослому житті? </vt:lpstr>
      <vt:lpstr>Висновки</vt:lpstr>
      <vt:lpstr>Щоб любові вогонь не згас,             Щоб віддати дітям серце і душу,       Я щоранку заходжу у клас:                    Я – учитель, я  вчити мушу!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досвіду роботи вчителя української мови та літератури Конюхівської ЗОШ І-ІІ ступенів Козівського району   Борецької Віри Петрівни</dc:title>
  <dc:creator>MAN</dc:creator>
  <cp:lastModifiedBy>Admin</cp:lastModifiedBy>
  <cp:revision>53</cp:revision>
  <dcterms:created xsi:type="dcterms:W3CDTF">2017-03-06T12:22:14Z</dcterms:created>
  <dcterms:modified xsi:type="dcterms:W3CDTF">2017-03-23T10:54:54Z</dcterms:modified>
</cp:coreProperties>
</file>