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90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12776"/>
            <a:ext cx="7133075" cy="173198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err="1" smtClean="0">
                <a:latin typeface="Calibri Light" pitchFamily="34" charset="0"/>
                <a:cs typeface="Calibri Light" pitchFamily="34" charset="0"/>
              </a:rPr>
              <a:t>Античні</a:t>
            </a:r>
            <a:r>
              <a:rPr lang="ru-RU" sz="4400" b="1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ru-RU" sz="4400" b="1" dirty="0" err="1" smtClean="0">
                <a:latin typeface="Calibri Light" pitchFamily="34" charset="0"/>
                <a:cs typeface="Calibri Light" pitchFamily="34" charset="0"/>
              </a:rPr>
              <a:t>міста-держави</a:t>
            </a:r>
            <a:r>
              <a:rPr lang="ru-RU" sz="4400" b="1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ru-RU" sz="4400" b="1" dirty="0">
                <a:latin typeface="Calibri Light" pitchFamily="34" charset="0"/>
                <a:cs typeface="Calibri Light" pitchFamily="34" charset="0"/>
              </a:rPr>
              <a:t>(</a:t>
            </a:r>
            <a:r>
              <a:rPr lang="ru-RU" sz="4400" b="1" dirty="0" err="1">
                <a:latin typeface="Calibri Light" pitchFamily="34" charset="0"/>
                <a:cs typeface="Calibri Light" pitchFamily="34" charset="0"/>
              </a:rPr>
              <a:t>поліси</a:t>
            </a:r>
            <a:r>
              <a:rPr lang="ru-RU" sz="4400" b="1" dirty="0">
                <a:latin typeface="Calibri Light" pitchFamily="34" charset="0"/>
                <a:cs typeface="Calibri Light" pitchFamily="34" charset="0"/>
              </a:rPr>
              <a:t>) на </a:t>
            </a:r>
            <a:r>
              <a:rPr lang="ru-RU" sz="4400" b="1" dirty="0" err="1">
                <a:latin typeface="Calibri Light" pitchFamily="34" charset="0"/>
                <a:cs typeface="Calibri Light" pitchFamily="34" charset="0"/>
              </a:rPr>
              <a:t>території</a:t>
            </a:r>
            <a:r>
              <a:rPr lang="ru-RU" sz="4400" b="1" dirty="0">
                <a:latin typeface="Calibri Light" pitchFamily="34" charset="0"/>
                <a:cs typeface="Calibri Light" pitchFamily="34" charset="0"/>
              </a:rPr>
              <a:t> </a:t>
            </a:r>
            <a:r>
              <a:rPr lang="ru-RU" sz="4400" b="1" dirty="0" err="1">
                <a:latin typeface="Calibri Light" pitchFamily="34" charset="0"/>
                <a:cs typeface="Calibri Light" pitchFamily="34" charset="0"/>
              </a:rPr>
              <a:t>України</a:t>
            </a:r>
            <a:endParaRPr lang="uk-UA" sz="44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0" y="3767862"/>
            <a:ext cx="3200400" cy="1752600"/>
          </a:xfrm>
        </p:spPr>
        <p:txBody>
          <a:bodyPr/>
          <a:lstStyle/>
          <a:p>
            <a:pPr algn="l"/>
            <a:r>
              <a:rPr lang="uk-UA" dirty="0" smtClean="0"/>
              <a:t>Виконав:</a:t>
            </a:r>
            <a:br>
              <a:rPr lang="uk-UA" dirty="0" smtClean="0"/>
            </a:br>
            <a:r>
              <a:rPr lang="uk-UA" dirty="0" smtClean="0"/>
              <a:t>учень </a:t>
            </a:r>
            <a:r>
              <a:rPr lang="uk-UA" dirty="0" smtClean="0"/>
              <a:t>6-Б </a:t>
            </a:r>
            <a:r>
              <a:rPr lang="uk-UA" dirty="0" smtClean="0"/>
              <a:t>класу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ЗОШ</a:t>
            </a:r>
            <a:r>
              <a:rPr lang="uk-UA" dirty="0" smtClean="0"/>
              <a:t> №26</a:t>
            </a:r>
            <a:endParaRPr lang="uk-UA" dirty="0" smtClean="0"/>
          </a:p>
          <a:p>
            <a:pPr algn="l"/>
            <a:r>
              <a:rPr lang="uk-UA" dirty="0" err="1" smtClean="0"/>
              <a:t>Рибіцького</a:t>
            </a:r>
            <a:r>
              <a:rPr lang="uk-UA" dirty="0" smtClean="0"/>
              <a:t> Максима</a:t>
            </a:r>
            <a:endParaRPr lang="uk-UA" dirty="0" smtClean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/>
              <a:t>Тернопіль 2020</a:t>
            </a:r>
          </a:p>
        </p:txBody>
      </p:sp>
    </p:spTree>
    <p:extLst>
      <p:ext uri="{BB962C8B-B14F-4D97-AF65-F5344CB8AC3E}">
        <p14:creationId xmlns:p14="http://schemas.microsoft.com/office/powerpoint/2010/main" val="371841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25353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1. Виникнення античних полісів на території України.</a:t>
            </a:r>
          </a:p>
          <a:p>
            <a:endParaRPr lang="uk-UA" dirty="0" smtClean="0"/>
          </a:p>
          <a:p>
            <a:r>
              <a:rPr lang="uk-UA" dirty="0" smtClean="0"/>
              <a:t>2. Історичні періоди античних держав.</a:t>
            </a:r>
          </a:p>
          <a:p>
            <a:endParaRPr lang="uk-UA" dirty="0" smtClean="0"/>
          </a:p>
          <a:p>
            <a:r>
              <a:rPr lang="uk-UA" dirty="0" smtClean="0"/>
              <a:t>3. Значення та вплив «великої грецької колонізації».</a:t>
            </a:r>
          </a:p>
          <a:p>
            <a:endParaRPr lang="uk-UA" dirty="0" smtClean="0"/>
          </a:p>
          <a:p>
            <a:r>
              <a:rPr lang="uk-UA" dirty="0" smtClean="0"/>
              <a:t>4. Визначення поняття поліс (місто-держава).</a:t>
            </a:r>
          </a:p>
          <a:p>
            <a:endParaRPr lang="uk-UA" dirty="0" smtClean="0"/>
          </a:p>
          <a:p>
            <a:r>
              <a:rPr lang="uk-UA" dirty="0" smtClean="0"/>
              <a:t>5. Джерела реконструкції історії міст-держав.</a:t>
            </a:r>
          </a:p>
          <a:p>
            <a:endParaRPr lang="uk-UA" dirty="0"/>
          </a:p>
          <a:p>
            <a:r>
              <a:rPr lang="uk-UA" dirty="0" smtClean="0"/>
              <a:t>Висновок.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796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ru-RU" sz="3600" dirty="0" smtClean="0"/>
          </a:p>
          <a:p>
            <a:pPr marL="0" indent="0" algn="just">
              <a:buNone/>
            </a:pPr>
            <a:r>
              <a:rPr lang="ru-RU" sz="3600" dirty="0" err="1" smtClean="0"/>
              <a:t>Античні</a:t>
            </a:r>
            <a:r>
              <a:rPr lang="ru-RU" sz="3600" dirty="0" smtClean="0"/>
              <a:t> </a:t>
            </a:r>
            <a:r>
              <a:rPr lang="ru-RU" sz="3600" dirty="0" err="1"/>
              <a:t>міста-держави</a:t>
            </a:r>
            <a:r>
              <a:rPr lang="ru-RU" sz="3600" dirty="0"/>
              <a:t> (</a:t>
            </a:r>
            <a:r>
              <a:rPr lang="ru-RU" sz="3600" dirty="0" err="1"/>
              <a:t>поліси</a:t>
            </a:r>
            <a:r>
              <a:rPr lang="ru-RU" sz="3600" dirty="0"/>
              <a:t>) на </a:t>
            </a:r>
            <a:r>
              <a:rPr lang="ru-RU" sz="3600" dirty="0" err="1"/>
              <a:t>території</a:t>
            </a:r>
            <a:r>
              <a:rPr lang="ru-RU" sz="3600" dirty="0"/>
              <a:t> </a:t>
            </a:r>
            <a:r>
              <a:rPr lang="ru-RU" sz="3600" dirty="0" err="1"/>
              <a:t>України</a:t>
            </a:r>
            <a:r>
              <a:rPr lang="ru-RU" sz="3600" dirty="0"/>
              <a:t> </a:t>
            </a:r>
            <a:r>
              <a:rPr lang="ru-RU" sz="3600" dirty="0" err="1"/>
              <a:t>виникають</a:t>
            </a:r>
            <a:r>
              <a:rPr lang="ru-RU" sz="3600" dirty="0"/>
              <a:t> в </a:t>
            </a:r>
            <a:r>
              <a:rPr lang="ru-RU" sz="3600" dirty="0" err="1"/>
              <a:t>ході</a:t>
            </a:r>
            <a:r>
              <a:rPr lang="ru-RU" sz="3600" dirty="0"/>
              <a:t> т. </a:t>
            </a:r>
            <a:r>
              <a:rPr lang="ru-RU" sz="3600" dirty="0" err="1"/>
              <a:t>зв</a:t>
            </a:r>
            <a:r>
              <a:rPr lang="ru-RU" sz="3600" dirty="0"/>
              <a:t>. “</a:t>
            </a:r>
            <a:r>
              <a:rPr lang="ru-RU" sz="3600" dirty="0" err="1"/>
              <a:t>великої</a:t>
            </a:r>
            <a:r>
              <a:rPr lang="ru-RU" sz="3600" dirty="0"/>
              <a:t> </a:t>
            </a:r>
            <a:r>
              <a:rPr lang="ru-RU" sz="3600" dirty="0" err="1"/>
              <a:t>грецької</a:t>
            </a:r>
            <a:r>
              <a:rPr lang="ru-RU" sz="3600" dirty="0"/>
              <a:t> </a:t>
            </a:r>
            <a:r>
              <a:rPr lang="ru-RU" sz="3600" dirty="0" err="1"/>
              <a:t>колонізації</a:t>
            </a:r>
            <a:r>
              <a:rPr lang="ru-RU" sz="3600" dirty="0"/>
              <a:t>” VIIІ-V ст. до н. є</a:t>
            </a:r>
            <a:r>
              <a:rPr lang="ru-RU" sz="3600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dirty="0"/>
              <a:t>Виникнення античних полісів на території України</a:t>
            </a:r>
          </a:p>
        </p:txBody>
      </p:sp>
    </p:spTree>
    <p:extLst>
      <p:ext uri="{BB962C8B-B14F-4D97-AF65-F5344CB8AC3E}">
        <p14:creationId xmlns:p14="http://schemas.microsoft.com/office/powerpoint/2010/main" val="23522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Центри</a:t>
            </a:r>
            <a:r>
              <a:rPr lang="ru-RU" dirty="0"/>
              <a:t> </a:t>
            </a:r>
            <a:r>
              <a:rPr lang="ru-RU" dirty="0" err="1"/>
              <a:t>еллінської</a:t>
            </a:r>
            <a:r>
              <a:rPr lang="ru-RU" dirty="0"/>
              <a:t> </a:t>
            </a:r>
            <a:r>
              <a:rPr lang="ru-RU" dirty="0" err="1"/>
              <a:t>колонізації</a:t>
            </a:r>
            <a:r>
              <a:rPr lang="ru-RU" dirty="0"/>
              <a:t> </a:t>
            </a:r>
            <a:r>
              <a:rPr lang="ru-RU" dirty="0" err="1"/>
              <a:t>Північного</a:t>
            </a:r>
            <a:r>
              <a:rPr lang="ru-RU" dirty="0"/>
              <a:t> </a:t>
            </a:r>
            <a:r>
              <a:rPr lang="ru-RU" dirty="0" err="1"/>
              <a:t>Причорномор’я</a:t>
            </a:r>
            <a:r>
              <a:rPr lang="ru-RU" dirty="0"/>
              <a:t> і </a:t>
            </a:r>
            <a:r>
              <a:rPr lang="ru-RU" dirty="0" err="1"/>
              <a:t>Приазов’я</a:t>
            </a:r>
            <a:r>
              <a:rPr lang="ru-RU" dirty="0"/>
              <a:t>:</a:t>
            </a:r>
          </a:p>
          <a:p>
            <a:pPr algn="just"/>
            <a:r>
              <a:rPr lang="ru-RU" dirty="0" err="1" smtClean="0"/>
              <a:t>Нижнє</a:t>
            </a:r>
            <a:r>
              <a:rPr lang="ru-RU" dirty="0" smtClean="0"/>
              <a:t> </a:t>
            </a:r>
            <a:r>
              <a:rPr lang="ru-RU" dirty="0" err="1"/>
              <a:t>Побужжя</a:t>
            </a:r>
            <a:r>
              <a:rPr lang="ru-RU" dirty="0"/>
              <a:t> (</a:t>
            </a:r>
            <a:r>
              <a:rPr lang="ru-RU" dirty="0" err="1"/>
              <a:t>Брисфен</a:t>
            </a:r>
            <a:r>
              <a:rPr lang="ru-RU" dirty="0"/>
              <a:t>, </a:t>
            </a:r>
            <a:r>
              <a:rPr lang="ru-RU" dirty="0" err="1"/>
              <a:t>Ольвія</a:t>
            </a:r>
            <a:r>
              <a:rPr lang="ru-RU" dirty="0" smtClean="0"/>
              <a:t>);</a:t>
            </a:r>
          </a:p>
          <a:p>
            <a:pPr algn="just"/>
            <a:r>
              <a:rPr lang="ru-RU" dirty="0" err="1"/>
              <a:t>Нижнє</a:t>
            </a:r>
            <a:r>
              <a:rPr lang="ru-RU" dirty="0"/>
              <a:t> </a:t>
            </a:r>
            <a:r>
              <a:rPr lang="ru-RU" dirty="0" err="1"/>
              <a:t>Подністров’я</a:t>
            </a:r>
            <a:r>
              <a:rPr lang="ru-RU" dirty="0"/>
              <a:t> (</a:t>
            </a:r>
            <a:r>
              <a:rPr lang="ru-RU" dirty="0" err="1"/>
              <a:t>Ніконій</a:t>
            </a:r>
            <a:r>
              <a:rPr lang="ru-RU" dirty="0"/>
              <a:t>, </a:t>
            </a:r>
            <a:r>
              <a:rPr lang="ru-RU" dirty="0" err="1"/>
              <a:t>Тіра</a:t>
            </a:r>
            <a:r>
              <a:rPr lang="ru-RU" dirty="0" smtClean="0"/>
              <a:t>);</a:t>
            </a:r>
          </a:p>
          <a:p>
            <a:pPr algn="just"/>
            <a:r>
              <a:rPr lang="ru-RU" dirty="0" err="1"/>
              <a:t>Західний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(Херсонес </a:t>
            </a:r>
            <a:r>
              <a:rPr lang="ru-RU" dirty="0" err="1"/>
              <a:t>Таврійський</a:t>
            </a:r>
            <a:r>
              <a:rPr lang="ru-RU" dirty="0"/>
              <a:t>, </a:t>
            </a:r>
            <a:r>
              <a:rPr lang="ru-RU" dirty="0" err="1"/>
              <a:t>Керкинитида</a:t>
            </a:r>
            <a:r>
              <a:rPr lang="ru-RU" dirty="0"/>
              <a:t>, </a:t>
            </a:r>
            <a:r>
              <a:rPr lang="ru-RU" dirty="0" err="1"/>
              <a:t>Калос</a:t>
            </a:r>
            <a:r>
              <a:rPr lang="ru-RU" dirty="0"/>
              <a:t> </a:t>
            </a:r>
            <a:r>
              <a:rPr lang="ru-RU" dirty="0" err="1"/>
              <a:t>Лимен</a:t>
            </a:r>
            <a:r>
              <a:rPr lang="ru-RU" dirty="0" smtClean="0"/>
              <a:t>);</a:t>
            </a:r>
          </a:p>
          <a:p>
            <a:pPr algn="just"/>
            <a:r>
              <a:rPr lang="ru-RU" dirty="0" err="1"/>
              <a:t>Боспор</a:t>
            </a:r>
            <a:r>
              <a:rPr lang="ru-RU" dirty="0"/>
              <a:t> </a:t>
            </a:r>
            <a:r>
              <a:rPr lang="ru-RU" dirty="0" err="1"/>
              <a:t>Киммерійский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сучасним</a:t>
            </a:r>
            <a:r>
              <a:rPr lang="ru-RU" dirty="0"/>
              <a:t> </a:t>
            </a:r>
            <a:r>
              <a:rPr lang="ru-RU" dirty="0" err="1"/>
              <a:t>територіям</a:t>
            </a:r>
            <a:r>
              <a:rPr lang="ru-RU" dirty="0"/>
              <a:t> АР </a:t>
            </a:r>
            <a:r>
              <a:rPr lang="ru-RU" dirty="0" err="1"/>
              <a:t>Крим</a:t>
            </a:r>
            <a:r>
              <a:rPr lang="ru-RU" dirty="0"/>
              <a:t>, </a:t>
            </a:r>
            <a:r>
              <a:rPr lang="ru-RU" dirty="0" err="1"/>
              <a:t>Одеської</a:t>
            </a:r>
            <a:r>
              <a:rPr lang="ru-RU" dirty="0"/>
              <a:t>, </a:t>
            </a:r>
            <a:r>
              <a:rPr lang="ru-RU" dirty="0" err="1"/>
              <a:t>Херсонської</a:t>
            </a:r>
            <a:r>
              <a:rPr lang="ru-RU" dirty="0"/>
              <a:t>, </a:t>
            </a:r>
            <a:r>
              <a:rPr lang="ru-RU" dirty="0" err="1"/>
              <a:t>Миколаївської</a:t>
            </a:r>
            <a:r>
              <a:rPr lang="ru-RU" dirty="0"/>
              <a:t> областей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dirty="0"/>
              <a:t>Виникнення античних полісів на території України</a:t>
            </a:r>
          </a:p>
        </p:txBody>
      </p:sp>
    </p:spTree>
    <p:extLst>
      <p:ext uri="{BB962C8B-B14F-4D97-AF65-F5344CB8AC3E}">
        <p14:creationId xmlns:p14="http://schemas.microsoft.com/office/powerpoint/2010/main" val="172569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03" y="550982"/>
            <a:ext cx="8154328" cy="5830346"/>
          </a:xfrm>
          <a:prstGeom prst="rect">
            <a:avLst/>
          </a:prstGeom>
          <a:ln w="2286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6828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Історичні періоди:</a:t>
            </a:r>
          </a:p>
          <a:p>
            <a:pPr algn="just"/>
            <a:r>
              <a:rPr lang="uk-UA" dirty="0" smtClean="0"/>
              <a:t>1. </a:t>
            </a:r>
            <a:r>
              <a:rPr lang="ru-RU" dirty="0" err="1" smtClean="0"/>
              <a:t>Незалежне</a:t>
            </a:r>
            <a:r>
              <a:rPr lang="ru-RU" dirty="0" smtClean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античних</a:t>
            </a:r>
            <a:r>
              <a:rPr lang="ru-RU" dirty="0"/>
              <a:t> </a:t>
            </a:r>
            <a:r>
              <a:rPr lang="ru-RU" dirty="0" err="1"/>
              <a:t>полісів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 (з моменту </a:t>
            </a:r>
            <a:r>
              <a:rPr lang="ru-RU" dirty="0" err="1"/>
              <a:t>заснування</a:t>
            </a:r>
            <a:r>
              <a:rPr lang="ru-RU" dirty="0"/>
              <a:t> до </a:t>
            </a:r>
            <a:r>
              <a:rPr lang="ru-RU" dirty="0" err="1"/>
              <a:t>кінця</a:t>
            </a:r>
            <a:r>
              <a:rPr lang="ru-RU" dirty="0"/>
              <a:t> ІІ ст. до </a:t>
            </a:r>
            <a:r>
              <a:rPr lang="ru-RU" dirty="0" err="1"/>
              <a:t>н.е</a:t>
            </a:r>
            <a:r>
              <a:rPr lang="ru-RU" dirty="0" smtClean="0"/>
              <a:t>.).</a:t>
            </a:r>
          </a:p>
          <a:p>
            <a:pPr algn="just"/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 smtClean="0"/>
              <a:t>Короткотермінове</a:t>
            </a:r>
            <a:r>
              <a:rPr lang="ru-RU" dirty="0" smtClean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 в межах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Мітридата</a:t>
            </a:r>
            <a:r>
              <a:rPr lang="ru-RU" dirty="0"/>
              <a:t> </a:t>
            </a:r>
            <a:r>
              <a:rPr lang="ru-RU" dirty="0" err="1" smtClean="0"/>
              <a:t>Євпатора</a:t>
            </a:r>
            <a:r>
              <a:rPr lang="ru-RU" dirty="0"/>
              <a:t>.</a:t>
            </a:r>
            <a:endParaRPr lang="ru-RU" dirty="0" smtClean="0"/>
          </a:p>
          <a:p>
            <a:pPr algn="just"/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/>
              <a:t>римського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з сер. І ст. до н. є.  до сер. ІІІ ст. н. е. - </a:t>
            </a:r>
            <a:r>
              <a:rPr lang="ru-RU" dirty="0" err="1"/>
              <a:t>розгрому</a:t>
            </a:r>
            <a:r>
              <a:rPr lang="ru-RU" dirty="0"/>
              <a:t> </a:t>
            </a:r>
            <a:r>
              <a:rPr lang="ru-RU" dirty="0" err="1"/>
              <a:t>античних</a:t>
            </a:r>
            <a:r>
              <a:rPr lang="ru-RU" dirty="0"/>
              <a:t> держав союзом </a:t>
            </a:r>
            <a:r>
              <a:rPr lang="ru-RU" dirty="0" err="1"/>
              <a:t>кочових</a:t>
            </a:r>
            <a:r>
              <a:rPr lang="ru-RU" dirty="0"/>
              <a:t> </a:t>
            </a:r>
            <a:r>
              <a:rPr lang="ru-RU" dirty="0" smtClean="0"/>
              <a:t>племен.</a:t>
            </a:r>
          </a:p>
          <a:p>
            <a:pPr algn="just"/>
            <a:r>
              <a:rPr lang="ru-RU" dirty="0" smtClean="0"/>
              <a:t>4. </a:t>
            </a:r>
            <a:r>
              <a:rPr lang="ru-RU" dirty="0" err="1" smtClean="0"/>
              <a:t>Остаточний</a:t>
            </a:r>
            <a:r>
              <a:rPr lang="ru-RU" dirty="0" smtClean="0"/>
              <a:t> </a:t>
            </a:r>
            <a:r>
              <a:rPr lang="ru-RU" dirty="0" err="1"/>
              <a:t>занепад</a:t>
            </a:r>
            <a:r>
              <a:rPr lang="ru-RU" dirty="0"/>
              <a:t> й </a:t>
            </a:r>
            <a:r>
              <a:rPr lang="ru-RU" dirty="0" err="1"/>
              <a:t>загибель</a:t>
            </a:r>
            <a:r>
              <a:rPr lang="ru-RU" dirty="0"/>
              <a:t> </a:t>
            </a:r>
            <a:r>
              <a:rPr lang="ru-RU" dirty="0" err="1"/>
              <a:t>античних</a:t>
            </a:r>
            <a:r>
              <a:rPr lang="ru-RU" dirty="0"/>
              <a:t> держав (друга пол. ІІІ - VІ ст. н. е</a:t>
            </a:r>
            <a:r>
              <a:rPr lang="ru-RU" dirty="0" smtClean="0"/>
              <a:t>.).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dirty="0"/>
              <a:t>Історичні періоди античних держав</a:t>
            </a:r>
          </a:p>
        </p:txBody>
      </p:sp>
    </p:spTree>
    <p:extLst>
      <p:ext uri="{BB962C8B-B14F-4D97-AF65-F5344CB8AC3E}">
        <p14:creationId xmlns:p14="http://schemas.microsoft.com/office/powerpoint/2010/main" val="46855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греків-колоністів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двостороннє</a:t>
            </a:r>
            <a:r>
              <a:rPr lang="ru-RU" dirty="0" smtClean="0"/>
              <a:t> </a:t>
            </a:r>
            <a:r>
              <a:rPr lang="ru-RU" dirty="0" err="1" smtClean="0"/>
              <a:t>політичне</a:t>
            </a:r>
            <a:r>
              <a:rPr lang="ru-RU" dirty="0" smtClean="0"/>
              <a:t>, </a:t>
            </a:r>
            <a:r>
              <a:rPr lang="ru-RU" dirty="0" err="1"/>
              <a:t>економічне</a:t>
            </a:r>
            <a:r>
              <a:rPr lang="ru-RU" dirty="0"/>
              <a:t>, </a:t>
            </a:r>
            <a:r>
              <a:rPr lang="ru-RU" dirty="0" err="1"/>
              <a:t>промислове</a:t>
            </a:r>
            <a:r>
              <a:rPr lang="ru-RU" dirty="0"/>
              <a:t>, </a:t>
            </a:r>
            <a:r>
              <a:rPr lang="ru-RU" dirty="0" err="1"/>
              <a:t>культурне</a:t>
            </a:r>
            <a:r>
              <a:rPr lang="ru-RU" dirty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</a:t>
            </a:r>
          </a:p>
          <a:p>
            <a:pPr algn="just"/>
            <a:r>
              <a:rPr lang="uk-UA" dirty="0" smtClean="0"/>
              <a:t>Греція потребувала життєво необхідні товари ззовні тому вела торгівлю із новоутворених міст,які вели торгівлю із варварським світом.</a:t>
            </a:r>
          </a:p>
          <a:p>
            <a:pPr algn="just"/>
            <a:r>
              <a:rPr lang="uk-UA" dirty="0" smtClean="0"/>
              <a:t>Процес колонізації відбувався </a:t>
            </a:r>
            <a:r>
              <a:rPr lang="uk-UA" dirty="0"/>
              <a:t>шляхом епізодичних розвідок купців й </a:t>
            </a:r>
            <a:r>
              <a:rPr lang="uk-UA" dirty="0" err="1"/>
              <a:t>мореходів</a:t>
            </a:r>
            <a:r>
              <a:rPr lang="uk-UA" dirty="0"/>
              <a:t> до регулярних торгівельних зв’язків, від організації торгівельних станцій (</a:t>
            </a:r>
            <a:r>
              <a:rPr lang="uk-UA" dirty="0" err="1"/>
              <a:t>емпоріїв</a:t>
            </a:r>
            <a:r>
              <a:rPr lang="uk-UA" dirty="0"/>
              <a:t>) до заснування колоній.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err="1"/>
              <a:t>Значення</a:t>
            </a:r>
            <a:r>
              <a:rPr lang="ru-RU" sz="4400" dirty="0"/>
              <a:t> та </a:t>
            </a:r>
            <a:r>
              <a:rPr lang="ru-RU" sz="4400" dirty="0" err="1"/>
              <a:t>вплив</a:t>
            </a:r>
            <a:r>
              <a:rPr lang="ru-RU" sz="4400" dirty="0"/>
              <a:t> «</a:t>
            </a:r>
            <a:r>
              <a:rPr lang="ru-RU" sz="4400" dirty="0" err="1"/>
              <a:t>великої</a:t>
            </a:r>
            <a:r>
              <a:rPr lang="ru-RU" sz="4400" dirty="0"/>
              <a:t> </a:t>
            </a:r>
            <a:r>
              <a:rPr lang="ru-RU" sz="4400" dirty="0" err="1"/>
              <a:t>грецької</a:t>
            </a:r>
            <a:r>
              <a:rPr lang="ru-RU" sz="4400" dirty="0"/>
              <a:t> </a:t>
            </a:r>
            <a:r>
              <a:rPr lang="ru-RU" sz="4400" dirty="0" err="1"/>
              <a:t>колонізації</a:t>
            </a:r>
            <a:r>
              <a:rPr lang="ru-RU" sz="4400" dirty="0"/>
              <a:t>».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41065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/>
              <a:t>Поліс (місто-держава) - специфічна форма державності; політичний устрій, система органів влади і право полісів схожі з відповідними демократичними інституціями материкової античної Греції. Економічну основу полісів складала змішана форма власності на землю, землеробство, торгівля, згодом – контроль над прилеглими морськими територіями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dirty="0"/>
              <a:t>Визначення поняття поліс (місто-держава).</a:t>
            </a:r>
          </a:p>
        </p:txBody>
      </p:sp>
    </p:spTree>
    <p:extLst>
      <p:ext uri="{BB962C8B-B14F-4D97-AF65-F5344CB8AC3E}">
        <p14:creationId xmlns:p14="http://schemas.microsoft.com/office/powerpoint/2010/main" val="10004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/>
              <a:t>Міста-держави Північного Причорномор’я були органічною частиною античного світу і сприяли економічному і культурному зв’язку українських земель з європейською цивілізацією. Процес грецької «колонізації» Північного Причорномор’я уводить ці землі до структури європейської історії, утворює специфічний різновид культури доби еллінізму, породжує перші державні утворення на території України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463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71</TotalTime>
  <Words>412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Book Antiqua</vt:lpstr>
      <vt:lpstr>Calibri Light</vt:lpstr>
      <vt:lpstr>Times New Roman</vt:lpstr>
      <vt:lpstr>Wingdings</vt:lpstr>
      <vt:lpstr>Твердый переплет</vt:lpstr>
      <vt:lpstr>Античні міста-держави (поліси) на території України</vt:lpstr>
      <vt:lpstr>Зміст</vt:lpstr>
      <vt:lpstr>Виникнення античних полісів на території України</vt:lpstr>
      <vt:lpstr>Виникнення античних полісів на території України</vt:lpstr>
      <vt:lpstr>Презентация PowerPoint</vt:lpstr>
      <vt:lpstr>Історичні періоди античних держав</vt:lpstr>
      <vt:lpstr>Значення та вплив «великої грецької колонізації».</vt:lpstr>
      <vt:lpstr>Визначення поняття поліс (місто-держава).</vt:lpstr>
      <vt:lpstr>Висновок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Античні міста-держави (поліси) на території України</dc:title>
  <dc:creator>Ira Piskun</dc:creator>
  <cp:lastModifiedBy>Пользователь Windows</cp:lastModifiedBy>
  <cp:revision>10</cp:revision>
  <dcterms:created xsi:type="dcterms:W3CDTF">2020-03-18T19:50:44Z</dcterms:created>
  <dcterms:modified xsi:type="dcterms:W3CDTF">2020-05-26T11:57:02Z</dcterms:modified>
</cp:coreProperties>
</file>