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5" autoAdjust="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296144"/>
          </a:xfrm>
        </p:spPr>
        <p:txBody>
          <a:bodyPr>
            <a:noAutofit/>
          </a:bodyPr>
          <a:lstStyle/>
          <a:p>
            <a:r>
              <a:rPr lang="uk-UA" b="1" i="1" dirty="0" smtClean="0">
                <a:solidFill>
                  <a:srgbClr val="FF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Рослини Червоної Книги України</a:t>
            </a:r>
            <a:endParaRPr lang="ru-RU" b="1" i="1" dirty="0">
              <a:solidFill>
                <a:srgbClr val="FF0000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09" y="1628800"/>
            <a:ext cx="3535523" cy="26478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398800"/>
            <a:ext cx="2184403" cy="30663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101941"/>
            <a:ext cx="3234556" cy="3806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666" y="4005064"/>
            <a:ext cx="3631133" cy="2730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24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35297" y="260648"/>
            <a:ext cx="3498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>
                <a:solidFill>
                  <a:srgbClr val="FF0000"/>
                </a:solidFill>
              </a:rPr>
              <a:t>Бруслина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карликова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36095" y="980728"/>
            <a:ext cx="353423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Euonymus </a:t>
            </a:r>
            <a:r>
              <a:rPr lang="ru-RU" sz="1400" dirty="0">
                <a:solidFill>
                  <a:schemeClr val="bg1"/>
                </a:solidFill>
              </a:rPr>
              <a:t>папа </a:t>
            </a:r>
            <a:r>
              <a:rPr lang="en-US" sz="1400" dirty="0">
                <a:solidFill>
                  <a:schemeClr val="bg1"/>
                </a:solidFill>
              </a:rPr>
              <a:t>Bleb. incl. E. </a:t>
            </a:r>
            <a:r>
              <a:rPr lang="en-US" sz="1400" dirty="0" err="1">
                <a:solidFill>
                  <a:schemeClr val="bg1"/>
                </a:solidFill>
              </a:rPr>
              <a:t>taurica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Kot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ru-RU" sz="1400" dirty="0" err="1">
                <a:solidFill>
                  <a:schemeClr val="bg1"/>
                </a:solidFill>
              </a:rPr>
              <a:t>Реліктовий</a:t>
            </a:r>
            <a:r>
              <a:rPr lang="ru-RU" sz="1400" dirty="0">
                <a:solidFill>
                  <a:schemeClr val="bg1"/>
                </a:solidFill>
              </a:rPr>
              <a:t> (</a:t>
            </a:r>
            <a:r>
              <a:rPr lang="ru-RU" sz="1400" dirty="0" err="1">
                <a:solidFill>
                  <a:schemeClr val="bg1"/>
                </a:solidFill>
              </a:rPr>
              <a:t>третинний</a:t>
            </a:r>
            <a:r>
              <a:rPr lang="ru-RU" sz="1400" dirty="0">
                <a:solidFill>
                  <a:schemeClr val="bg1"/>
                </a:solidFill>
              </a:rPr>
              <a:t>) вид. Один з </a:t>
            </a:r>
            <a:r>
              <a:rPr lang="ru-RU" sz="1400" dirty="0" err="1">
                <a:solidFill>
                  <a:schemeClr val="bg1"/>
                </a:solidFill>
              </a:rPr>
              <a:t>найрідкісиіших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видів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флори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України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Це</a:t>
            </a:r>
            <a:r>
              <a:rPr lang="ru-RU" sz="1400" dirty="0">
                <a:solidFill>
                  <a:schemeClr val="bg1"/>
                </a:solidFill>
              </a:rPr>
              <a:t> – низенький (0,3-їм) </a:t>
            </a:r>
            <a:r>
              <a:rPr lang="ru-RU" sz="1400" dirty="0" err="1">
                <a:solidFill>
                  <a:schemeClr val="bg1"/>
                </a:solidFill>
              </a:rPr>
              <a:t>вічнозелений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сланкий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чагарничок</a:t>
            </a:r>
            <a:r>
              <a:rPr lang="ru-RU" sz="1400" dirty="0">
                <a:solidFill>
                  <a:schemeClr val="bg1"/>
                </a:solidFill>
              </a:rPr>
              <a:t>. В </a:t>
            </a:r>
            <a:r>
              <a:rPr lang="ru-RU" sz="1400" dirty="0" err="1">
                <a:solidFill>
                  <a:schemeClr val="bg1"/>
                </a:solidFill>
              </a:rPr>
              <a:t>дольодниковий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період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бруслина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карликова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була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досить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поширена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всій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Євразії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Однак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після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відступу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льодовика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бруслина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карликова</a:t>
            </a:r>
            <a:r>
              <a:rPr lang="ru-RU" sz="1400" dirty="0">
                <a:solidFill>
                  <a:schemeClr val="bg1"/>
                </a:solidFill>
              </a:rPr>
              <a:t> не могла </a:t>
            </a:r>
            <a:r>
              <a:rPr lang="ru-RU" sz="1400" dirty="0" err="1">
                <a:solidFill>
                  <a:schemeClr val="bg1"/>
                </a:solidFill>
              </a:rPr>
              <a:t>відновити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колиціній</a:t>
            </a:r>
            <a:r>
              <a:rPr lang="ru-RU" sz="1400" dirty="0">
                <a:solidFill>
                  <a:schemeClr val="bg1"/>
                </a:solidFill>
              </a:rPr>
              <a:t> ареал через </a:t>
            </a:r>
            <a:r>
              <a:rPr lang="ru-RU" sz="1400" dirty="0" err="1">
                <a:solidFill>
                  <a:schemeClr val="bg1"/>
                </a:solidFill>
              </a:rPr>
              <a:t>сильну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конкуренцію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більш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пристосованих</a:t>
            </a:r>
            <a:r>
              <a:rPr lang="ru-RU" sz="1400" dirty="0">
                <a:solidFill>
                  <a:schemeClr val="bg1"/>
                </a:solidFill>
              </a:rPr>
              <a:t> і </a:t>
            </a:r>
            <a:r>
              <a:rPr lang="ru-RU" sz="1400" dirty="0" err="1">
                <a:solidFill>
                  <a:schemeClr val="bg1"/>
                </a:solidFill>
              </a:rPr>
              <a:t>прогресуючих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видів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Зустрічається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дуже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рідко</a:t>
            </a:r>
            <a:r>
              <a:rPr lang="ru-RU" sz="1400" dirty="0">
                <a:solidFill>
                  <a:schemeClr val="bg1"/>
                </a:solidFill>
              </a:rPr>
              <a:t> в грабово-</a:t>
            </a:r>
            <a:r>
              <a:rPr lang="ru-RU" sz="1400" dirty="0" err="1">
                <a:solidFill>
                  <a:schemeClr val="bg1"/>
                </a:solidFill>
              </a:rPr>
              <a:t>дубових</a:t>
            </a:r>
            <a:r>
              <a:rPr lang="ru-RU" sz="1400" dirty="0">
                <a:solidFill>
                  <a:schemeClr val="bg1"/>
                </a:solidFill>
              </a:rPr>
              <a:t> і </a:t>
            </a:r>
            <a:r>
              <a:rPr lang="ru-RU" sz="1400" dirty="0" err="1">
                <a:solidFill>
                  <a:schemeClr val="bg1"/>
                </a:solidFill>
              </a:rPr>
              <a:t>грабових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лісах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Придністров’я.Цвіте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липні,проте</a:t>
            </a:r>
            <a:r>
              <a:rPr lang="ru-RU" sz="1400" dirty="0">
                <a:solidFill>
                  <a:schemeClr val="bg1"/>
                </a:solidFill>
              </a:rPr>
              <a:t> плодоносить </a:t>
            </a:r>
            <a:r>
              <a:rPr lang="ru-RU" sz="1400" dirty="0" err="1">
                <a:solidFill>
                  <a:schemeClr val="bg1"/>
                </a:solidFill>
              </a:rPr>
              <a:t>рідко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серпні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Розмножується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переважно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вегетативно.Охороняється</a:t>
            </a:r>
            <a:r>
              <a:rPr lang="ru-RU" sz="1400" dirty="0">
                <a:solidFill>
                  <a:schemeClr val="bg1"/>
                </a:solidFill>
              </a:rPr>
              <a:t> у заказниках: </a:t>
            </a:r>
            <a:r>
              <a:rPr lang="ru-RU" sz="1400" dirty="0" err="1">
                <a:solidFill>
                  <a:schemeClr val="bg1"/>
                </a:solidFill>
              </a:rPr>
              <a:t>Циківський</a:t>
            </a:r>
            <a:r>
              <a:rPr lang="ru-RU" sz="1400" dirty="0">
                <a:solidFill>
                  <a:schemeClr val="bg1"/>
                </a:solidFill>
              </a:rPr>
              <a:t>, Совий Яр, </a:t>
            </a:r>
            <a:r>
              <a:rPr lang="ru-RU" sz="1400" dirty="0" err="1">
                <a:solidFill>
                  <a:schemeClr val="bg1"/>
                </a:solidFill>
              </a:rPr>
              <a:t>Іванковецький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Кармалюкова</a:t>
            </a:r>
            <a:r>
              <a:rPr lang="ru-RU" sz="1400" dirty="0">
                <a:solidFill>
                  <a:schemeClr val="bg1"/>
                </a:solidFill>
              </a:rPr>
              <a:t> Гора.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58" y="188640"/>
            <a:ext cx="4785048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57" y="4005064"/>
            <a:ext cx="2926117" cy="262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58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64261"/>
            <a:ext cx="3839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>
                <a:solidFill>
                  <a:srgbClr val="FF0000"/>
                </a:solidFill>
              </a:rPr>
              <a:t>Зозулинець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салеповий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4116" y="4293096"/>
            <a:ext cx="879037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</a:rPr>
              <a:t>Orchis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morio</a:t>
            </a:r>
            <a:r>
              <a:rPr lang="en-US" sz="1400" dirty="0">
                <a:solidFill>
                  <a:schemeClr val="bg1"/>
                </a:solidFill>
              </a:rPr>
              <a:t> L.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ru-RU" sz="1400" dirty="0" err="1">
                <a:solidFill>
                  <a:schemeClr val="bg1"/>
                </a:solidFill>
              </a:rPr>
              <a:t>Із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відомих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науці</a:t>
            </a:r>
            <a:r>
              <a:rPr lang="ru-RU" sz="1400" dirty="0">
                <a:solidFill>
                  <a:schemeClr val="bg1"/>
                </a:solidFill>
              </a:rPr>
              <a:t> 85 </a:t>
            </a:r>
            <a:r>
              <a:rPr lang="ru-RU" sz="1400" dirty="0" err="1">
                <a:solidFill>
                  <a:schemeClr val="bg1"/>
                </a:solidFill>
              </a:rPr>
              <a:t>видів</a:t>
            </a:r>
            <a:r>
              <a:rPr lang="ru-RU" sz="1400" dirty="0">
                <a:solidFill>
                  <a:schemeClr val="bg1"/>
                </a:solidFill>
              </a:rPr>
              <a:t> роду </a:t>
            </a:r>
            <a:r>
              <a:rPr lang="ru-RU" sz="1400" dirty="0" err="1">
                <a:solidFill>
                  <a:schemeClr val="bg1"/>
                </a:solidFill>
              </a:rPr>
              <a:t>зозулинців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Україні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зустрічається</a:t>
            </a:r>
            <a:r>
              <a:rPr lang="ru-RU" sz="1400" dirty="0">
                <a:solidFill>
                  <a:schemeClr val="bg1"/>
                </a:solidFill>
              </a:rPr>
              <a:t> 17. </a:t>
            </a:r>
            <a:r>
              <a:rPr lang="ru-RU" sz="1400" dirty="0" err="1">
                <a:solidFill>
                  <a:schemeClr val="bg1"/>
                </a:solidFill>
              </a:rPr>
              <a:t>Деякі</a:t>
            </a:r>
            <a:r>
              <a:rPr lang="ru-RU" sz="1400" dirty="0">
                <a:solidFill>
                  <a:schemeClr val="bg1"/>
                </a:solidFill>
              </a:rPr>
              <a:t> з них </a:t>
            </a:r>
            <a:r>
              <a:rPr lang="ru-RU" sz="1400" dirty="0" err="1">
                <a:solidFill>
                  <a:schemeClr val="bg1"/>
                </a:solidFill>
              </a:rPr>
              <a:t>ростуть</a:t>
            </a:r>
            <a:r>
              <a:rPr lang="ru-RU" sz="1400" dirty="0">
                <a:solidFill>
                  <a:schemeClr val="bg1"/>
                </a:solidFill>
              </a:rPr>
              <a:t> і на </a:t>
            </a:r>
            <a:r>
              <a:rPr lang="ru-RU" sz="1400" dirty="0" err="1">
                <a:solidFill>
                  <a:schemeClr val="bg1"/>
                </a:solidFill>
              </a:rPr>
              <a:t>Хмельниччині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Зозулинець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салеповий</a:t>
            </a:r>
            <a:r>
              <a:rPr lang="ru-RU" sz="1400" dirty="0">
                <a:solidFill>
                  <a:schemeClr val="bg1"/>
                </a:solidFill>
              </a:rPr>
              <a:t> росте на луках, </a:t>
            </a:r>
            <a:r>
              <a:rPr lang="ru-RU" sz="1400" dirty="0" err="1">
                <a:solidFill>
                  <a:schemeClr val="bg1"/>
                </a:solidFill>
              </a:rPr>
              <a:t>лісових</a:t>
            </a:r>
            <a:r>
              <a:rPr lang="ru-RU" sz="1400" dirty="0">
                <a:solidFill>
                  <a:schemeClr val="bg1"/>
                </a:solidFill>
              </a:rPr>
              <a:t> полянах, </a:t>
            </a:r>
            <a:r>
              <a:rPr lang="ru-RU" sz="1400" dirty="0" err="1">
                <a:solidFill>
                  <a:schemeClr val="bg1"/>
                </a:solidFill>
              </a:rPr>
              <a:t>узліссях</a:t>
            </a:r>
            <a:r>
              <a:rPr lang="ru-RU" sz="1400" dirty="0">
                <a:solidFill>
                  <a:schemeClr val="bg1"/>
                </a:solidFill>
              </a:rPr>
              <a:t>. Як декоративна </a:t>
            </a:r>
            <a:r>
              <a:rPr lang="ru-RU" sz="1400" dirty="0" err="1">
                <a:solidFill>
                  <a:schemeClr val="bg1"/>
                </a:solidFill>
              </a:rPr>
              <a:t>рослина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був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випробуваний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культурі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ботсадах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Києва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Ялти</a:t>
            </a:r>
            <a:r>
              <a:rPr lang="ru-RU" sz="1400" dirty="0">
                <a:solidFill>
                  <a:schemeClr val="bg1"/>
                </a:solidFill>
              </a:rPr>
              <a:t>. Причиною </a:t>
            </a:r>
            <a:r>
              <a:rPr lang="ru-RU" sz="1400" dirty="0" err="1">
                <a:solidFill>
                  <a:schemeClr val="bg1"/>
                </a:solidFill>
              </a:rPr>
              <a:t>зменшення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кількості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рослини</a:t>
            </a:r>
            <a:r>
              <a:rPr lang="ru-RU" sz="1400" dirty="0">
                <a:solidFill>
                  <a:schemeClr val="bg1"/>
                </a:solidFill>
              </a:rPr>
              <a:t> є складна </a:t>
            </a:r>
            <a:r>
              <a:rPr lang="ru-RU" sz="1400" dirty="0" err="1">
                <a:solidFill>
                  <a:schemeClr val="bg1"/>
                </a:solidFill>
              </a:rPr>
              <a:t>біологія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розвитку</a:t>
            </a:r>
            <a:r>
              <a:rPr lang="ru-RU" sz="1400" dirty="0">
                <a:solidFill>
                  <a:schemeClr val="bg1"/>
                </a:solidFill>
              </a:rPr>
              <a:t>. У </a:t>
            </a:r>
            <a:r>
              <a:rPr lang="ru-RU" sz="1400" dirty="0" err="1">
                <a:solidFill>
                  <a:schemeClr val="bg1"/>
                </a:solidFill>
              </a:rPr>
              <a:t>насінні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орхідей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немає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ніяких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запасних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поживних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речовин</a:t>
            </a:r>
            <a:r>
              <a:rPr lang="ru-RU" sz="1400" dirty="0">
                <a:solidFill>
                  <a:schemeClr val="bg1"/>
                </a:solidFill>
              </a:rPr>
              <a:t> і для </a:t>
            </a:r>
            <a:r>
              <a:rPr lang="ru-RU" sz="1400" dirty="0" err="1">
                <a:solidFill>
                  <a:schemeClr val="bg1"/>
                </a:solidFill>
              </a:rPr>
              <a:t>проростання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їх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грунті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їм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необхідний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симбіоз</a:t>
            </a:r>
            <a:r>
              <a:rPr lang="ru-RU" sz="1400" dirty="0">
                <a:solidFill>
                  <a:schemeClr val="bg1"/>
                </a:solidFill>
              </a:rPr>
              <a:t> з </a:t>
            </a:r>
            <a:r>
              <a:rPr lang="ru-RU" sz="1400" dirty="0" err="1">
                <a:solidFill>
                  <a:schemeClr val="bg1"/>
                </a:solidFill>
              </a:rPr>
              <a:t>мікоризою</a:t>
            </a:r>
            <a:r>
              <a:rPr lang="ru-RU" sz="1400" dirty="0">
                <a:solidFill>
                  <a:schemeClr val="bg1"/>
                </a:solidFill>
              </a:rPr>
              <a:t> гриба. Там, де </a:t>
            </a:r>
            <a:r>
              <a:rPr lang="ru-RU" sz="1400" dirty="0" err="1">
                <a:solidFill>
                  <a:schemeClr val="bg1"/>
                </a:solidFill>
              </a:rPr>
              <a:t>немає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грибів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чи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їх</a:t>
            </a:r>
            <a:r>
              <a:rPr lang="ru-RU" sz="1400" dirty="0">
                <a:solidFill>
                  <a:schemeClr val="bg1"/>
                </a:solidFill>
              </a:rPr>
              <a:t> мало, </a:t>
            </a:r>
            <a:r>
              <a:rPr lang="ru-RU" sz="1400" dirty="0" err="1">
                <a:solidFill>
                  <a:schemeClr val="bg1"/>
                </a:solidFill>
              </a:rPr>
              <a:t>орхідеї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зникають</a:t>
            </a:r>
            <a:r>
              <a:rPr lang="ru-RU" sz="1400" dirty="0">
                <a:solidFill>
                  <a:schemeClr val="bg1"/>
                </a:solidFill>
              </a:rPr>
              <a:t>. А </a:t>
            </a:r>
            <a:r>
              <a:rPr lang="ru-RU" sz="1400" dirty="0" err="1">
                <a:solidFill>
                  <a:schemeClr val="bg1"/>
                </a:solidFill>
              </a:rPr>
              <a:t>наявність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грибів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залежить</a:t>
            </a:r>
            <a:r>
              <a:rPr lang="ru-RU" sz="1400" dirty="0">
                <a:solidFill>
                  <a:schemeClr val="bg1"/>
                </a:solidFill>
              </a:rPr>
              <a:t> в свою </a:t>
            </a:r>
            <a:r>
              <a:rPr lang="ru-RU" sz="1400" dirty="0" err="1">
                <a:solidFill>
                  <a:schemeClr val="bg1"/>
                </a:solidFill>
              </a:rPr>
              <a:t>чергу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методів</a:t>
            </a:r>
            <a:r>
              <a:rPr lang="ru-RU" sz="1400" dirty="0">
                <a:solidFill>
                  <a:schemeClr val="bg1"/>
                </a:solidFill>
              </a:rPr>
              <a:t> і характеру </a:t>
            </a:r>
            <a:r>
              <a:rPr lang="ru-RU" sz="1400" dirty="0" err="1">
                <a:solidFill>
                  <a:schemeClr val="bg1"/>
                </a:solidFill>
              </a:rPr>
              <a:t>використання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грунтів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Російська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назва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рослини</a:t>
            </a:r>
            <a:r>
              <a:rPr lang="ru-RU" sz="1400" dirty="0">
                <a:solidFill>
                  <a:schemeClr val="bg1"/>
                </a:solidFill>
              </a:rPr>
              <a:t> “</a:t>
            </a:r>
            <a:r>
              <a:rPr lang="ru-RU" sz="1400" dirty="0" err="1">
                <a:solidFill>
                  <a:schemeClr val="bg1"/>
                </a:solidFill>
              </a:rPr>
              <a:t>ятрьішник</a:t>
            </a:r>
            <a:r>
              <a:rPr lang="ru-RU" sz="1400" dirty="0">
                <a:solidFill>
                  <a:schemeClr val="bg1"/>
                </a:solidFill>
              </a:rPr>
              <a:t>” </a:t>
            </a:r>
            <a:r>
              <a:rPr lang="ru-RU" sz="1400" dirty="0" err="1">
                <a:solidFill>
                  <a:schemeClr val="bg1"/>
                </a:solidFill>
              </a:rPr>
              <a:t>залежить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форми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її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бульбачок</a:t>
            </a:r>
            <a:r>
              <a:rPr lang="ru-RU" sz="1400" dirty="0">
                <a:solidFill>
                  <a:schemeClr val="bg1"/>
                </a:solidFill>
              </a:rPr>
              <a:t> “</a:t>
            </a:r>
            <a:r>
              <a:rPr lang="ru-RU" sz="1400" dirty="0" err="1">
                <a:solidFill>
                  <a:schemeClr val="bg1"/>
                </a:solidFill>
              </a:rPr>
              <a:t>ятрьішник</a:t>
            </a:r>
            <a:r>
              <a:rPr lang="ru-RU" sz="1400" dirty="0">
                <a:solidFill>
                  <a:schemeClr val="bg1"/>
                </a:solidFill>
              </a:rPr>
              <a:t>” </a:t>
            </a:r>
            <a:r>
              <a:rPr lang="ru-RU" sz="1400" dirty="0" err="1">
                <a:solidFill>
                  <a:schemeClr val="bg1"/>
                </a:solidFill>
              </a:rPr>
              <a:t>від</a:t>
            </a:r>
            <a:r>
              <a:rPr lang="ru-RU" sz="1400" dirty="0">
                <a:solidFill>
                  <a:schemeClr val="bg1"/>
                </a:solidFill>
              </a:rPr>
              <a:t> “</a:t>
            </a:r>
            <a:r>
              <a:rPr lang="ru-RU" sz="1400" dirty="0" err="1">
                <a:solidFill>
                  <a:schemeClr val="bg1"/>
                </a:solidFill>
              </a:rPr>
              <a:t>ятро</a:t>
            </a:r>
            <a:r>
              <a:rPr lang="ru-RU" sz="1400" dirty="0">
                <a:solidFill>
                  <a:schemeClr val="bg1"/>
                </a:solidFill>
              </a:rPr>
              <a:t>”, “ядро”, </a:t>
            </a:r>
            <a:r>
              <a:rPr lang="ru-RU" sz="1400" dirty="0" err="1">
                <a:solidFill>
                  <a:schemeClr val="bg1"/>
                </a:solidFill>
              </a:rPr>
              <a:t>тобто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кругловаті</a:t>
            </a:r>
            <a:r>
              <a:rPr lang="ru-RU" sz="14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9512" y="525927"/>
            <a:ext cx="2788517" cy="35511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441" y="679471"/>
            <a:ext cx="4846846" cy="3613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84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180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err="1">
                <a:solidFill>
                  <a:srgbClr val="FF0000"/>
                </a:solidFill>
              </a:rPr>
              <a:t>Аконіт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Бессера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9854" y="116632"/>
            <a:ext cx="74888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Aconitum </a:t>
            </a:r>
            <a:r>
              <a:rPr lang="en-US" sz="1400" dirty="0" err="1">
                <a:solidFill>
                  <a:schemeClr val="bg1"/>
                </a:solidFill>
              </a:rPr>
              <a:t>hesseranum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Andrz</a:t>
            </a:r>
            <a:r>
              <a:rPr lang="en-US" sz="1400" dirty="0">
                <a:solidFill>
                  <a:schemeClr val="bg1"/>
                </a:solidFill>
              </a:rPr>
              <a:t>,.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ru-RU" sz="1400" dirty="0" err="1">
                <a:solidFill>
                  <a:schemeClr val="bg1"/>
                </a:solidFill>
              </a:rPr>
              <a:t>Ендемічний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волино-подільський</a:t>
            </a:r>
            <a:r>
              <a:rPr lang="ru-RU" sz="1400" dirty="0">
                <a:solidFill>
                  <a:schemeClr val="bg1"/>
                </a:solidFill>
              </a:rPr>
              <a:t> вид. </a:t>
            </a:r>
            <a:r>
              <a:rPr lang="ru-RU" sz="1400" dirty="0" err="1">
                <a:solidFill>
                  <a:schemeClr val="bg1"/>
                </a:solidFill>
              </a:rPr>
              <a:t>Багаторічна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трав’яниста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заввишки</a:t>
            </a:r>
            <a:r>
              <a:rPr lang="ru-RU" sz="1400" dirty="0">
                <a:solidFill>
                  <a:schemeClr val="bg1"/>
                </a:solidFill>
              </a:rPr>
              <a:t> до 100 см. Листки </a:t>
            </a:r>
            <a:r>
              <a:rPr lang="ru-RU" sz="1400" dirty="0" err="1">
                <a:solidFill>
                  <a:schemeClr val="bg1"/>
                </a:solidFill>
              </a:rPr>
              <a:t>прикореневі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великі</a:t>
            </a:r>
            <a:r>
              <a:rPr lang="ru-RU" sz="1400" dirty="0">
                <a:solidFill>
                  <a:schemeClr val="bg1"/>
                </a:solidFill>
              </a:rPr>
              <a:t>, на </a:t>
            </a:r>
            <a:r>
              <a:rPr lang="ru-RU" sz="1400" dirty="0" err="1">
                <a:solidFill>
                  <a:schemeClr val="bg1"/>
                </a:solidFill>
              </a:rPr>
              <a:t>довгих</a:t>
            </a:r>
            <a:r>
              <a:rPr lang="ru-RU" sz="1400" dirty="0">
                <a:solidFill>
                  <a:schemeClr val="bg1"/>
                </a:solidFill>
              </a:rPr>
              <a:t> черешках. </a:t>
            </a:r>
            <a:r>
              <a:rPr lang="ru-RU" sz="1400" dirty="0" err="1">
                <a:solidFill>
                  <a:schemeClr val="bg1"/>
                </a:solidFill>
              </a:rPr>
              <a:t>Цікаві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квіти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аконіта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які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мають</a:t>
            </a:r>
            <a:r>
              <a:rPr lang="ru-RU" sz="1400" dirty="0">
                <a:solidFill>
                  <a:schemeClr val="bg1"/>
                </a:solidFill>
              </a:rPr>
              <a:t> 5 </a:t>
            </a:r>
            <a:r>
              <a:rPr lang="ru-RU" sz="1400" dirty="0" err="1">
                <a:solidFill>
                  <a:schemeClr val="bg1"/>
                </a:solidFill>
              </a:rPr>
              <a:t>чашолистків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Верхній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чашолисток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вигляд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шолома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або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ковпачка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Він</a:t>
            </a:r>
            <a:r>
              <a:rPr lang="ru-RU" sz="1400" dirty="0">
                <a:solidFill>
                  <a:schemeClr val="bg1"/>
                </a:solidFill>
              </a:rPr>
              <a:t> так схожий на </a:t>
            </a:r>
            <a:r>
              <a:rPr lang="ru-RU" sz="1400" dirty="0" err="1">
                <a:solidFill>
                  <a:schemeClr val="bg1"/>
                </a:solidFill>
              </a:rPr>
              <a:t>давній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шолом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воїна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чи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борця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російську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назву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аконіти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отримали</a:t>
            </a:r>
            <a:r>
              <a:rPr lang="ru-RU" sz="1400" dirty="0">
                <a:solidFill>
                  <a:schemeClr val="bg1"/>
                </a:solidFill>
              </a:rPr>
              <a:t> “борец”. </a:t>
            </a:r>
            <a:r>
              <a:rPr lang="ru-RU" sz="1400" dirty="0" err="1">
                <a:solidFill>
                  <a:schemeClr val="bg1"/>
                </a:solidFill>
              </a:rPr>
              <a:t>Пелюстки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перетворилися</a:t>
            </a:r>
            <a:r>
              <a:rPr lang="ru-RU" sz="1400" dirty="0">
                <a:solidFill>
                  <a:schemeClr val="bg1"/>
                </a:solidFill>
              </a:rPr>
              <a:t> в 2 нектарники, </a:t>
            </a:r>
            <a:r>
              <a:rPr lang="ru-RU" sz="1400" dirty="0" err="1">
                <a:solidFill>
                  <a:schemeClr val="bg1"/>
                </a:solidFill>
              </a:rPr>
              <a:t>які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заховані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шоломом</a:t>
            </a:r>
            <a:r>
              <a:rPr lang="ru-RU" sz="1400" dirty="0">
                <a:solidFill>
                  <a:schemeClr val="bg1"/>
                </a:solidFill>
              </a:rPr>
              <a:t> і до них </a:t>
            </a:r>
            <a:r>
              <a:rPr lang="ru-RU" sz="1400" dirty="0" err="1">
                <a:solidFill>
                  <a:schemeClr val="bg1"/>
                </a:solidFill>
              </a:rPr>
              <a:t>дістатися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можуть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лише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джмелі</a:t>
            </a:r>
            <a:r>
              <a:rPr lang="ru-RU" sz="1400" dirty="0">
                <a:solidFill>
                  <a:schemeClr val="bg1"/>
                </a:solidFill>
              </a:rPr>
              <a:t> з </a:t>
            </a:r>
            <a:r>
              <a:rPr lang="ru-RU" sz="1400" dirty="0" err="1">
                <a:solidFill>
                  <a:schemeClr val="bg1"/>
                </a:solidFill>
              </a:rPr>
              <a:t>довгим</a:t>
            </a:r>
            <a:r>
              <a:rPr lang="ru-RU" sz="1400" dirty="0">
                <a:solidFill>
                  <a:schemeClr val="bg1"/>
                </a:solidFill>
              </a:rPr>
              <a:t> хоботком. </a:t>
            </a:r>
            <a:r>
              <a:rPr lang="ru-RU" sz="1400" dirty="0" err="1">
                <a:solidFill>
                  <a:schemeClr val="bg1"/>
                </a:solidFill>
              </a:rPr>
              <a:t>Цікаво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площа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географічного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розповсюдження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аконітів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співпадає</a:t>
            </a:r>
            <a:r>
              <a:rPr lang="ru-RU" sz="1400" dirty="0">
                <a:solidFill>
                  <a:schemeClr val="bg1"/>
                </a:solidFill>
              </a:rPr>
              <a:t> з районами </a:t>
            </a:r>
            <a:r>
              <a:rPr lang="ru-RU" sz="1400" dirty="0" err="1">
                <a:solidFill>
                  <a:schemeClr val="bg1"/>
                </a:solidFill>
              </a:rPr>
              <a:t>поширення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джмелів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Всі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частини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містять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отруйні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речовини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Раніше</a:t>
            </a:r>
            <a:r>
              <a:rPr lang="ru-RU" sz="1400" dirty="0">
                <a:solidFill>
                  <a:schemeClr val="bg1"/>
                </a:solidFill>
              </a:rPr>
              <a:t> траву </a:t>
            </a:r>
            <a:r>
              <a:rPr lang="ru-RU" sz="1400" dirty="0" err="1">
                <a:solidFill>
                  <a:schemeClr val="bg1"/>
                </a:solidFill>
              </a:rPr>
              <a:t>аконітів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використовували</a:t>
            </a:r>
            <a:r>
              <a:rPr lang="ru-RU" sz="1400" dirty="0">
                <a:solidFill>
                  <a:schemeClr val="bg1"/>
                </a:solidFill>
              </a:rPr>
              <a:t> як </a:t>
            </a:r>
            <a:r>
              <a:rPr lang="ru-RU" sz="1400" dirty="0" err="1">
                <a:solidFill>
                  <a:schemeClr val="bg1"/>
                </a:solidFill>
              </a:rPr>
              <a:t>добрий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інсектицид</a:t>
            </a:r>
            <a:r>
              <a:rPr lang="ru-RU" sz="1400" dirty="0">
                <a:solidFill>
                  <a:schemeClr val="bg1"/>
                </a:solidFill>
              </a:rPr>
              <a:t> для </a:t>
            </a:r>
            <a:r>
              <a:rPr lang="ru-RU" sz="1400" dirty="0" err="1">
                <a:solidFill>
                  <a:schemeClr val="bg1"/>
                </a:solidFill>
              </a:rPr>
              <a:t>знищення</a:t>
            </a:r>
            <a:r>
              <a:rPr lang="ru-RU" sz="1400" dirty="0">
                <a:solidFill>
                  <a:schemeClr val="bg1"/>
                </a:solidFill>
              </a:rPr>
              <a:t> мух, а </a:t>
            </a:r>
            <a:r>
              <a:rPr lang="ru-RU" sz="1400" dirty="0" err="1">
                <a:solidFill>
                  <a:schemeClr val="bg1"/>
                </a:solidFill>
              </a:rPr>
              <a:t>настій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квітів</a:t>
            </a:r>
            <a:r>
              <a:rPr lang="ru-RU" sz="1400" dirty="0">
                <a:solidFill>
                  <a:schemeClr val="bg1"/>
                </a:solidFill>
              </a:rPr>
              <a:t> – для </a:t>
            </a:r>
            <a:r>
              <a:rPr lang="ru-RU" sz="1400" dirty="0" err="1">
                <a:solidFill>
                  <a:schemeClr val="bg1"/>
                </a:solidFill>
              </a:rPr>
              <a:t>знищення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тарганів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Аконіт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Бессера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зростає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тінистих</a:t>
            </a:r>
            <a:r>
              <a:rPr lang="ru-RU" sz="1400" dirty="0">
                <a:solidFill>
                  <a:schemeClr val="bg1"/>
                </a:solidFill>
              </a:rPr>
              <a:t> дубово-</a:t>
            </a:r>
            <a:r>
              <a:rPr lang="ru-RU" sz="1400" dirty="0" err="1">
                <a:solidFill>
                  <a:schemeClr val="bg1"/>
                </a:solidFill>
              </a:rPr>
              <a:t>грабових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лісах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густих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чагарниках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охороняється</a:t>
            </a:r>
            <a:r>
              <a:rPr lang="ru-RU" sz="1400" dirty="0">
                <a:solidFill>
                  <a:schemeClr val="bg1"/>
                </a:solidFill>
              </a:rPr>
              <a:t> в заказниках: </a:t>
            </a:r>
            <a:r>
              <a:rPr lang="ru-RU" sz="1400" dirty="0" err="1">
                <a:solidFill>
                  <a:schemeClr val="bg1"/>
                </a:solidFill>
              </a:rPr>
              <a:t>Княжпільському</a:t>
            </a:r>
            <a:r>
              <a:rPr lang="ru-RU" sz="1400" dirty="0">
                <a:solidFill>
                  <a:schemeClr val="bg1"/>
                </a:solidFill>
              </a:rPr>
              <a:t>, Совиному Яру, </a:t>
            </a:r>
            <a:r>
              <a:rPr lang="ru-RU" sz="1400" dirty="0" err="1">
                <a:solidFill>
                  <a:schemeClr val="bg1"/>
                </a:solidFill>
              </a:rPr>
              <a:t>Кошарнянському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Вирощують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Кам’янець-Подільському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ботанічному</a:t>
            </a:r>
            <a:r>
              <a:rPr lang="ru-RU" sz="1400" dirty="0">
                <a:solidFill>
                  <a:schemeClr val="bg1"/>
                </a:solidFill>
              </a:rPr>
              <a:t> саду.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3440620"/>
            <a:ext cx="4950581" cy="3309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256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8"/>
            <a:ext cx="2952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>
                <a:solidFill>
                  <a:srgbClr val="FF0000"/>
                </a:solidFill>
              </a:rPr>
              <a:t>Зозулині</a:t>
            </a:r>
            <a:r>
              <a:rPr lang="ru-RU" sz="2000" i="1" dirty="0">
                <a:solidFill>
                  <a:srgbClr val="FF0000"/>
                </a:solidFill>
              </a:rPr>
              <a:t> черевички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628" y="764704"/>
            <a:ext cx="293407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</a:rPr>
              <a:t>Cyprimedium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calceolus</a:t>
            </a:r>
            <a:r>
              <a:rPr lang="en-US" sz="1400" dirty="0">
                <a:solidFill>
                  <a:schemeClr val="bg1"/>
                </a:solidFill>
              </a:rPr>
              <a:t> L. </a:t>
            </a:r>
          </a:p>
          <a:p>
            <a:r>
              <a:rPr lang="ru-RU" sz="1400" dirty="0" err="1">
                <a:solidFill>
                  <a:schemeClr val="bg1"/>
                </a:solidFill>
              </a:rPr>
              <a:t>Реліктовий</a:t>
            </a:r>
            <a:r>
              <a:rPr lang="ru-RU" sz="1400" dirty="0">
                <a:solidFill>
                  <a:schemeClr val="bg1"/>
                </a:solidFill>
              </a:rPr>
              <a:t> вид на </a:t>
            </a:r>
            <a:r>
              <a:rPr lang="ru-RU" sz="1400" dirty="0" err="1">
                <a:solidFill>
                  <a:schemeClr val="bg1"/>
                </a:solidFill>
              </a:rPr>
              <a:t>східній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межі</a:t>
            </a:r>
            <a:r>
              <a:rPr lang="ru-RU" sz="1400" dirty="0">
                <a:solidFill>
                  <a:schemeClr val="bg1"/>
                </a:solidFill>
              </a:rPr>
              <a:t> ареалу. </a:t>
            </a:r>
            <a:r>
              <a:rPr lang="ru-RU" sz="1400" dirty="0" err="1">
                <a:solidFill>
                  <a:schemeClr val="bg1"/>
                </a:solidFill>
              </a:rPr>
              <a:t>Багаторічна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трав’яниста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рослина</a:t>
            </a:r>
            <a:r>
              <a:rPr lang="ru-RU" sz="1400" dirty="0">
                <a:solidFill>
                  <a:schemeClr val="bg1"/>
                </a:solidFill>
              </a:rPr>
              <a:t> з </a:t>
            </a:r>
            <a:r>
              <a:rPr lang="ru-RU" sz="1400" dirty="0" err="1">
                <a:solidFill>
                  <a:schemeClr val="bg1"/>
                </a:solidFill>
              </a:rPr>
              <a:t>родини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орхідних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Цвіте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травні</a:t>
            </a:r>
            <a:r>
              <a:rPr lang="ru-RU" sz="1400" dirty="0">
                <a:solidFill>
                  <a:schemeClr val="bg1"/>
                </a:solidFill>
              </a:rPr>
              <a:t> – </a:t>
            </a:r>
            <a:r>
              <a:rPr lang="ru-RU" sz="1400" dirty="0" err="1">
                <a:solidFill>
                  <a:schemeClr val="bg1"/>
                </a:solidFill>
              </a:rPr>
              <a:t>червні</a:t>
            </a:r>
            <a:r>
              <a:rPr lang="ru-RU" sz="1400" dirty="0">
                <a:solidFill>
                  <a:schemeClr val="bg1"/>
                </a:solidFill>
              </a:rPr>
              <a:t> великими </a:t>
            </a:r>
            <a:r>
              <a:rPr lang="ru-RU" sz="1400" dirty="0" err="1">
                <a:solidFill>
                  <a:schemeClr val="bg1"/>
                </a:solidFill>
              </a:rPr>
              <a:t>білими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квітами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які</a:t>
            </a:r>
            <a:r>
              <a:rPr lang="ru-RU" sz="1400" dirty="0">
                <a:solidFill>
                  <a:schemeClr val="bg1"/>
                </a:solidFill>
              </a:rPr>
              <a:t> не </a:t>
            </a:r>
            <a:r>
              <a:rPr lang="ru-RU" sz="1400" dirty="0" err="1">
                <a:solidFill>
                  <a:schemeClr val="bg1"/>
                </a:solidFill>
              </a:rPr>
              <a:t>мають</a:t>
            </a:r>
            <a:r>
              <a:rPr lang="ru-RU" sz="1400" dirty="0">
                <a:solidFill>
                  <a:schemeClr val="bg1"/>
                </a:solidFill>
              </a:rPr>
              <a:t> нектару, </a:t>
            </a:r>
            <a:r>
              <a:rPr lang="ru-RU" sz="1400" dirty="0" err="1">
                <a:solidFill>
                  <a:schemeClr val="bg1"/>
                </a:solidFill>
              </a:rPr>
              <a:t>запилюються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бджолами</a:t>
            </a:r>
            <a:r>
              <a:rPr lang="ru-RU" sz="1400" dirty="0">
                <a:solidFill>
                  <a:schemeClr val="bg1"/>
                </a:solidFill>
              </a:rPr>
              <a:t> та </a:t>
            </a:r>
            <a:r>
              <a:rPr lang="ru-RU" sz="1400" dirty="0" err="1">
                <a:solidFill>
                  <a:schemeClr val="bg1"/>
                </a:solidFill>
              </a:rPr>
              <a:t>джмелями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яких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приваблюють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вирости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епіхілія</a:t>
            </a:r>
            <a:r>
              <a:rPr lang="ru-RU" sz="1400" dirty="0">
                <a:solidFill>
                  <a:schemeClr val="bg1"/>
                </a:solidFill>
              </a:rPr>
              <a:t>. Перший </a:t>
            </a:r>
            <a:r>
              <a:rPr lang="ru-RU" sz="1400" dirty="0" err="1">
                <a:solidFill>
                  <a:schemeClr val="bg1"/>
                </a:solidFill>
              </a:rPr>
              <a:t>надземний</a:t>
            </a:r>
            <a:r>
              <a:rPr lang="ru-RU" sz="1400" dirty="0">
                <a:solidFill>
                  <a:schemeClr val="bg1"/>
                </a:solidFill>
              </a:rPr>
              <a:t> листок </a:t>
            </a:r>
            <a:r>
              <a:rPr lang="ru-RU" sz="1400" dirty="0" err="1">
                <a:solidFill>
                  <a:schemeClr val="bg1"/>
                </a:solidFill>
              </a:rPr>
              <a:t>з’являється</a:t>
            </a:r>
            <a:r>
              <a:rPr lang="ru-RU" sz="1400" dirty="0">
                <a:solidFill>
                  <a:schemeClr val="bg1"/>
                </a:solidFill>
              </a:rPr>
              <a:t> на 8-му </a:t>
            </a:r>
            <a:r>
              <a:rPr lang="ru-RU" sz="1400" dirty="0" err="1">
                <a:solidFill>
                  <a:schemeClr val="bg1"/>
                </a:solidFill>
              </a:rPr>
              <a:t>році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після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проростання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зацвітає</a:t>
            </a:r>
            <a:r>
              <a:rPr lang="ru-RU" sz="1400" dirty="0">
                <a:solidFill>
                  <a:schemeClr val="bg1"/>
                </a:solidFill>
              </a:rPr>
              <a:t> на 10-12-му. </a:t>
            </a:r>
            <a:r>
              <a:rPr lang="ru-RU" sz="1400" dirty="0" err="1">
                <a:solidFill>
                  <a:schemeClr val="bg1"/>
                </a:solidFill>
              </a:rPr>
              <a:t>Зростає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узліссях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галявинах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серед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чагарникових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заростей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поодинці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або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групами</a:t>
            </a:r>
            <a:r>
              <a:rPr lang="ru-RU" sz="1400" dirty="0">
                <a:solidFill>
                  <a:schemeClr val="bg1"/>
                </a:solidFill>
              </a:rPr>
              <a:t> по </a:t>
            </a:r>
            <a:r>
              <a:rPr lang="ru-RU" sz="1400" dirty="0" err="1">
                <a:solidFill>
                  <a:schemeClr val="bg1"/>
                </a:solidFill>
              </a:rPr>
              <a:t>декілька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особин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Охороняється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Княжпільському</a:t>
            </a:r>
            <a:r>
              <a:rPr lang="ru-RU" sz="1400" dirty="0">
                <a:solidFill>
                  <a:schemeClr val="bg1"/>
                </a:solidFill>
              </a:rPr>
              <a:t> заказнику.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660758"/>
            <a:ext cx="5572224" cy="41990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4484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3079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FF0000"/>
                </a:solidFill>
              </a:rPr>
              <a:t>Шафран </a:t>
            </a:r>
            <a:r>
              <a:rPr lang="ru-RU" sz="2400" i="1" dirty="0" err="1">
                <a:solidFill>
                  <a:srgbClr val="FF0000"/>
                </a:solidFill>
              </a:rPr>
              <a:t>Гейфелів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764704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Crocus </a:t>
            </a:r>
            <a:r>
              <a:rPr lang="en-US" sz="1400" dirty="0" err="1">
                <a:solidFill>
                  <a:schemeClr val="bg1"/>
                </a:solidFill>
              </a:rPr>
              <a:t>heuffelianus</a:t>
            </a:r>
            <a:r>
              <a:rPr lang="en-US" sz="1400" dirty="0">
                <a:solidFill>
                  <a:schemeClr val="bg1"/>
                </a:solidFill>
              </a:rPr>
              <a:t> Herb.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ru-RU" sz="1400" dirty="0" err="1">
                <a:solidFill>
                  <a:schemeClr val="bg1"/>
                </a:solidFill>
              </a:rPr>
              <a:t>Карпатсько-балканський</a:t>
            </a:r>
            <a:r>
              <a:rPr lang="ru-RU" sz="1400" dirty="0">
                <a:solidFill>
                  <a:schemeClr val="bg1"/>
                </a:solidFill>
              </a:rPr>
              <a:t> вид на </a:t>
            </a:r>
            <a:r>
              <a:rPr lang="ru-RU" sz="1400" dirty="0" err="1">
                <a:solidFill>
                  <a:schemeClr val="bg1"/>
                </a:solidFill>
              </a:rPr>
              <a:t>східній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межі</a:t>
            </a:r>
            <a:r>
              <a:rPr lang="ru-RU" sz="1400" dirty="0">
                <a:solidFill>
                  <a:schemeClr val="bg1"/>
                </a:solidFill>
              </a:rPr>
              <a:t> ареалу. </a:t>
            </a:r>
            <a:r>
              <a:rPr lang="ru-RU" sz="1400" dirty="0" err="1">
                <a:solidFill>
                  <a:schemeClr val="bg1"/>
                </a:solidFill>
              </a:rPr>
              <a:t>Ще</a:t>
            </a:r>
            <a:r>
              <a:rPr lang="ru-RU" sz="1400" dirty="0">
                <a:solidFill>
                  <a:schemeClr val="bg1"/>
                </a:solidFill>
              </a:rPr>
              <a:t> не </a:t>
            </a:r>
            <a:r>
              <a:rPr lang="ru-RU" sz="1400" dirty="0" err="1">
                <a:solidFill>
                  <a:schemeClr val="bg1"/>
                </a:solidFill>
              </a:rPr>
              <a:t>розтанув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сніг</a:t>
            </a:r>
            <a:r>
              <a:rPr lang="ru-RU" sz="1400" dirty="0">
                <a:solidFill>
                  <a:schemeClr val="bg1"/>
                </a:solidFill>
              </a:rPr>
              <a:t>, а в </a:t>
            </a:r>
            <a:r>
              <a:rPr lang="ru-RU" sz="1400" dirty="0" err="1">
                <a:solidFill>
                  <a:schemeClr val="bg1"/>
                </a:solidFill>
              </a:rPr>
              <a:t>затишних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місцях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із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прогрітої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сонцем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землі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показуються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верхівки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красивих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фіолетових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квітів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які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розкриваючись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оголюють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яскраві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оранжеві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тичинки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Це</a:t>
            </a:r>
            <a:r>
              <a:rPr lang="ru-RU" sz="1400" dirty="0">
                <a:solidFill>
                  <a:schemeClr val="bg1"/>
                </a:solidFill>
              </a:rPr>
              <a:t> – шафран </a:t>
            </a:r>
            <a:r>
              <a:rPr lang="ru-RU" sz="1400" dirty="0" err="1">
                <a:solidFill>
                  <a:schemeClr val="bg1"/>
                </a:solidFill>
              </a:rPr>
              <a:t>Гейфелів</a:t>
            </a:r>
            <a:r>
              <a:rPr lang="ru-RU" sz="1400" dirty="0">
                <a:solidFill>
                  <a:schemeClr val="bg1"/>
                </a:solidFill>
              </a:rPr>
              <a:t>. Росте </a:t>
            </a:r>
            <a:r>
              <a:rPr lang="ru-RU" sz="1400" dirty="0" err="1">
                <a:solidFill>
                  <a:schemeClr val="bg1"/>
                </a:solidFill>
              </a:rPr>
              <a:t>він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вологих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листяних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лісах,на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лісових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галявинах</a:t>
            </a:r>
            <a:r>
              <a:rPr lang="ru-RU" sz="1400" dirty="0">
                <a:solidFill>
                  <a:schemeClr val="bg1"/>
                </a:solidFill>
              </a:rPr>
              <a:t>, у </a:t>
            </a:r>
            <a:r>
              <a:rPr lang="ru-RU" sz="1400" dirty="0" err="1">
                <a:solidFill>
                  <a:schemeClr val="bg1"/>
                </a:solidFill>
              </a:rPr>
              <a:t>криволіссі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Розмножується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бульбоцибулинами</a:t>
            </a:r>
            <a:r>
              <a:rPr lang="ru-RU" sz="1400" dirty="0">
                <a:solidFill>
                  <a:schemeClr val="bg1"/>
                </a:solidFill>
              </a:rPr>
              <a:t> та </a:t>
            </a:r>
            <a:r>
              <a:rPr lang="ru-RU" sz="1400" dirty="0" err="1">
                <a:solidFill>
                  <a:schemeClr val="bg1"/>
                </a:solidFill>
              </a:rPr>
              <a:t>насінням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Зацвітає</a:t>
            </a:r>
            <a:r>
              <a:rPr lang="ru-RU" sz="1400" dirty="0">
                <a:solidFill>
                  <a:schemeClr val="bg1"/>
                </a:solidFill>
              </a:rPr>
              <a:t> на 4-5-ий </a:t>
            </a:r>
            <a:r>
              <a:rPr lang="ru-RU" sz="1400" dirty="0" err="1">
                <a:solidFill>
                  <a:schemeClr val="bg1"/>
                </a:solidFill>
              </a:rPr>
              <a:t>рік</a:t>
            </a:r>
            <a:r>
              <a:rPr lang="ru-RU" sz="1400" dirty="0">
                <a:solidFill>
                  <a:schemeClr val="bg1"/>
                </a:solidFill>
              </a:rPr>
              <a:t>. В </a:t>
            </a:r>
            <a:r>
              <a:rPr lang="ru-RU" sz="1400" dirty="0" err="1">
                <a:solidFill>
                  <a:schemeClr val="bg1"/>
                </a:solidFill>
              </a:rPr>
              <a:t>Хмельницькій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області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зустрічається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зрідка</a:t>
            </a:r>
            <a:r>
              <a:rPr lang="ru-RU" sz="1400" dirty="0">
                <a:solidFill>
                  <a:schemeClr val="bg1"/>
                </a:solidFill>
              </a:rPr>
              <a:t>, і </a:t>
            </a:r>
            <a:r>
              <a:rPr lang="ru-RU" sz="1400" dirty="0" err="1">
                <a:solidFill>
                  <a:schemeClr val="bg1"/>
                </a:solidFill>
              </a:rPr>
              <a:t>місця</a:t>
            </a:r>
            <a:r>
              <a:rPr lang="ru-RU" sz="1400" dirty="0">
                <a:solidFill>
                  <a:schemeClr val="bg1"/>
                </a:solidFill>
              </a:rPr>
              <a:t>, де </a:t>
            </a:r>
            <a:r>
              <a:rPr lang="ru-RU" sz="1400" dirty="0" err="1">
                <a:solidFill>
                  <a:schemeClr val="bg1"/>
                </a:solidFill>
              </a:rPr>
              <a:t>він</a:t>
            </a:r>
            <a:r>
              <a:rPr lang="ru-RU" sz="1400" dirty="0">
                <a:solidFill>
                  <a:schemeClr val="bg1"/>
                </a:solidFill>
              </a:rPr>
              <a:t> росте (заказники: </a:t>
            </a:r>
            <a:r>
              <a:rPr lang="ru-RU" sz="1400" dirty="0" err="1">
                <a:solidFill>
                  <a:schemeClr val="bg1"/>
                </a:solidFill>
              </a:rPr>
              <a:t>Панівецька</a:t>
            </a:r>
            <a:r>
              <a:rPr lang="ru-RU" sz="1400" dirty="0">
                <a:solidFill>
                  <a:schemeClr val="bg1"/>
                </a:solidFill>
              </a:rPr>
              <a:t> Дача, </a:t>
            </a:r>
            <a:r>
              <a:rPr lang="ru-RU" sz="1400" dirty="0" err="1">
                <a:solidFill>
                  <a:schemeClr val="bg1"/>
                </a:solidFill>
              </a:rPr>
              <a:t>Сатаиівська</a:t>
            </a:r>
            <a:r>
              <a:rPr lang="ru-RU" sz="1400" dirty="0">
                <a:solidFill>
                  <a:schemeClr val="bg1"/>
                </a:solidFill>
              </a:rPr>
              <a:t> Дача, Совий Яр, </a:t>
            </a:r>
            <a:r>
              <a:rPr lang="ru-RU" sz="1400" dirty="0" err="1">
                <a:solidFill>
                  <a:schemeClr val="bg1"/>
                </a:solidFill>
              </a:rPr>
              <a:t>Циківський</a:t>
            </a:r>
            <a:r>
              <a:rPr lang="ru-RU" sz="1400" dirty="0">
                <a:solidFill>
                  <a:schemeClr val="bg1"/>
                </a:solidFill>
              </a:rPr>
              <a:t>), </a:t>
            </a:r>
            <a:r>
              <a:rPr lang="ru-RU" sz="1400" dirty="0" err="1">
                <a:solidFill>
                  <a:schemeClr val="bg1"/>
                </a:solidFill>
              </a:rPr>
              <a:t>взяті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охорону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Саме</a:t>
            </a:r>
            <a:r>
              <a:rPr lang="ru-RU" sz="1400" dirty="0">
                <a:solidFill>
                  <a:schemeClr val="bg1"/>
                </a:solidFill>
              </a:rPr>
              <a:t> тут </a:t>
            </a:r>
            <a:r>
              <a:rPr lang="ru-RU" sz="1400" dirty="0" err="1">
                <a:solidFill>
                  <a:schemeClr val="bg1"/>
                </a:solidFill>
              </a:rPr>
              <a:t>знаходиться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східна</a:t>
            </a:r>
            <a:r>
              <a:rPr lang="ru-RU" sz="1400" dirty="0">
                <a:solidFill>
                  <a:schemeClr val="bg1"/>
                </a:solidFill>
              </a:rPr>
              <a:t> межа ареалу </a:t>
            </a:r>
            <a:r>
              <a:rPr lang="ru-RU" sz="1400" dirty="0" err="1">
                <a:solidFill>
                  <a:schemeClr val="bg1"/>
                </a:solidFill>
              </a:rPr>
              <a:t>цього</a:t>
            </a:r>
            <a:r>
              <a:rPr lang="ru-RU" sz="1400" dirty="0">
                <a:solidFill>
                  <a:schemeClr val="bg1"/>
                </a:solidFill>
              </a:rPr>
              <a:t> виду. </a:t>
            </a:r>
            <a:r>
              <a:rPr lang="ru-RU" sz="1400" dirty="0" err="1">
                <a:solidFill>
                  <a:schemeClr val="bg1"/>
                </a:solidFill>
              </a:rPr>
              <a:t>Крім</a:t>
            </a:r>
            <a:r>
              <a:rPr lang="ru-RU" sz="1400" dirty="0">
                <a:solidFill>
                  <a:schemeClr val="bg1"/>
                </a:solidFill>
              </a:rPr>
              <a:t> того,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рослина</a:t>
            </a:r>
            <a:r>
              <a:rPr lang="ru-RU" sz="1400" dirty="0">
                <a:solidFill>
                  <a:schemeClr val="bg1"/>
                </a:solidFill>
              </a:rPr>
              <a:t> декоративна, вона </a:t>
            </a:r>
            <a:r>
              <a:rPr lang="ru-RU" sz="1400" dirty="0" err="1">
                <a:solidFill>
                  <a:schemeClr val="bg1"/>
                </a:solidFill>
              </a:rPr>
              <a:t>ще</a:t>
            </a:r>
            <a:r>
              <a:rPr lang="ru-RU" sz="1400" dirty="0">
                <a:solidFill>
                  <a:schemeClr val="bg1"/>
                </a:solidFill>
              </a:rPr>
              <a:t> й </a:t>
            </a:r>
            <a:r>
              <a:rPr lang="ru-RU" sz="1400" dirty="0" err="1">
                <a:solidFill>
                  <a:schemeClr val="bg1"/>
                </a:solidFill>
              </a:rPr>
              <a:t>лікарська</a:t>
            </a:r>
            <a:r>
              <a:rPr lang="ru-RU" sz="1400" dirty="0">
                <a:solidFill>
                  <a:schemeClr val="bg1"/>
                </a:solidFill>
              </a:rPr>
              <a:t>. А </a:t>
            </a:r>
            <a:r>
              <a:rPr lang="ru-RU" sz="1400" dirty="0" err="1">
                <a:solidFill>
                  <a:schemeClr val="bg1"/>
                </a:solidFill>
              </a:rPr>
              <a:t>окремі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види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шафранів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використовують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кулінарії</a:t>
            </a:r>
            <a:r>
              <a:rPr lang="ru-RU" sz="1400" dirty="0">
                <a:solidFill>
                  <a:schemeClr val="bg1"/>
                </a:solidFill>
              </a:rPr>
              <a:t> як </a:t>
            </a:r>
            <a:r>
              <a:rPr lang="ru-RU" sz="1400" dirty="0" err="1">
                <a:solidFill>
                  <a:schemeClr val="bg1"/>
                </a:solidFill>
              </a:rPr>
              <a:t>стійкий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жовтий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барвник</a:t>
            </a:r>
            <a:r>
              <a:rPr lang="ru-RU" sz="14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20" y="452128"/>
            <a:ext cx="4212976" cy="44890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785" y="4194349"/>
            <a:ext cx="3028445" cy="25649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85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161"/>
            <a:ext cx="5075032" cy="3816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724128" y="1700808"/>
            <a:ext cx="26805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err="1">
                <a:solidFill>
                  <a:srgbClr val="FF0000"/>
                </a:solidFill>
              </a:rPr>
              <a:t>Лілія</a:t>
            </a:r>
            <a:r>
              <a:rPr lang="ru-RU" sz="3200" i="1" dirty="0">
                <a:solidFill>
                  <a:srgbClr val="FF0000"/>
                </a:solidFill>
              </a:rPr>
              <a:t> </a:t>
            </a:r>
            <a:r>
              <a:rPr lang="ru-RU" sz="3200" i="1" dirty="0" err="1">
                <a:solidFill>
                  <a:srgbClr val="FF0000"/>
                </a:solidFill>
              </a:rPr>
              <a:t>лісова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76585"/>
            <a:ext cx="860444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</a:rPr>
              <a:t>Lilium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martagon</a:t>
            </a:r>
            <a:r>
              <a:rPr lang="en-US" sz="1400" dirty="0">
                <a:solidFill>
                  <a:schemeClr val="bg1"/>
                </a:solidFill>
              </a:rPr>
              <a:t> L.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ru-RU" sz="1400" dirty="0" err="1">
                <a:solidFill>
                  <a:schemeClr val="bg1"/>
                </a:solidFill>
              </a:rPr>
              <a:t>Єдиний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дикорослий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представник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лілій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нашій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флорі</a:t>
            </a:r>
            <a:r>
              <a:rPr lang="ru-RU" sz="1400" dirty="0">
                <a:solidFill>
                  <a:schemeClr val="bg1"/>
                </a:solidFill>
              </a:rPr>
              <a:t>. В </a:t>
            </a:r>
            <a:r>
              <a:rPr lang="ru-RU" sz="1400" dirty="0" err="1">
                <a:solidFill>
                  <a:schemeClr val="bg1"/>
                </a:solidFill>
              </a:rPr>
              <a:t>народі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різні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назви</a:t>
            </a:r>
            <a:r>
              <a:rPr lang="ru-RU" sz="1400" dirty="0">
                <a:solidFill>
                  <a:schemeClr val="bg1"/>
                </a:solidFill>
              </a:rPr>
              <a:t>: </a:t>
            </a:r>
            <a:r>
              <a:rPr lang="ru-RU" sz="1400" dirty="0" err="1">
                <a:solidFill>
                  <a:schemeClr val="bg1"/>
                </a:solidFill>
              </a:rPr>
              <a:t>лілія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вороняче</a:t>
            </a:r>
            <a:r>
              <a:rPr lang="ru-RU" sz="1400" dirty="0">
                <a:solidFill>
                  <a:schemeClr val="bg1"/>
                </a:solidFill>
              </a:rPr>
              <a:t> масло, </a:t>
            </a:r>
            <a:r>
              <a:rPr lang="ru-RU" sz="1400" dirty="0" err="1">
                <a:solidFill>
                  <a:schemeClr val="bg1"/>
                </a:solidFill>
              </a:rPr>
              <a:t>маслянка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масляночкатощо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Це</a:t>
            </a:r>
            <a:r>
              <a:rPr lang="ru-RU" sz="1400" dirty="0">
                <a:solidFill>
                  <a:schemeClr val="bg1"/>
                </a:solidFill>
              </a:rPr>
              <a:t> – декоративна </a:t>
            </a:r>
            <a:r>
              <a:rPr lang="ru-RU" sz="1400" dirty="0" err="1">
                <a:solidFill>
                  <a:schemeClr val="bg1"/>
                </a:solidFill>
              </a:rPr>
              <a:t>рослина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Квіти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мають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своєрідний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трохи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різкий</a:t>
            </a:r>
            <a:r>
              <a:rPr lang="ru-RU" sz="1400" dirty="0">
                <a:solidFill>
                  <a:schemeClr val="bg1"/>
                </a:solidFill>
              </a:rPr>
              <a:t> аромат, </a:t>
            </a:r>
            <a:r>
              <a:rPr lang="ru-RU" sz="1400" dirty="0" err="1">
                <a:solidFill>
                  <a:schemeClr val="bg1"/>
                </a:solidFill>
              </a:rPr>
              <a:t>причому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ввечері</a:t>
            </a:r>
            <a:r>
              <a:rPr lang="ru-RU" sz="1400" dirty="0">
                <a:solidFill>
                  <a:schemeClr val="bg1"/>
                </a:solidFill>
              </a:rPr>
              <a:t> і </a:t>
            </a:r>
            <a:r>
              <a:rPr lang="ru-RU" sz="1400" dirty="0" err="1">
                <a:solidFill>
                  <a:schemeClr val="bg1"/>
                </a:solidFill>
              </a:rPr>
              <a:t>вночі</a:t>
            </a:r>
            <a:r>
              <a:rPr lang="ru-RU" sz="1400" dirty="0">
                <a:solidFill>
                  <a:schemeClr val="bg1"/>
                </a:solidFill>
              </a:rPr>
              <a:t> аромат </a:t>
            </a:r>
            <a:r>
              <a:rPr lang="ru-RU" sz="1400" dirty="0" err="1">
                <a:solidFill>
                  <a:schemeClr val="bg1"/>
                </a:solidFill>
              </a:rPr>
              <a:t>сильніший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Запилюються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квіти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нічними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метеликами</a:t>
            </a:r>
            <a:r>
              <a:rPr lang="ru-RU" sz="1400" dirty="0">
                <a:solidFill>
                  <a:schemeClr val="bg1"/>
                </a:solidFill>
              </a:rPr>
              <a:t> з </a:t>
            </a:r>
            <a:r>
              <a:rPr lang="ru-RU" sz="1400" dirty="0" err="1">
                <a:solidFill>
                  <a:schemeClr val="bg1"/>
                </a:solidFill>
              </a:rPr>
              <a:t>довгим</a:t>
            </a:r>
            <a:r>
              <a:rPr lang="ru-RU" sz="1400" dirty="0">
                <a:solidFill>
                  <a:schemeClr val="bg1"/>
                </a:solidFill>
              </a:rPr>
              <a:t> хоботком. </a:t>
            </a:r>
            <a:r>
              <a:rPr lang="ru-RU" sz="1400" dirty="0" err="1">
                <a:solidFill>
                  <a:schemeClr val="bg1"/>
                </a:solidFill>
              </a:rPr>
              <a:t>Цибулини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їстівні</a:t>
            </a:r>
            <a:r>
              <a:rPr lang="ru-RU" sz="1400" dirty="0">
                <a:solidFill>
                  <a:schemeClr val="bg1"/>
                </a:solidFill>
              </a:rPr>
              <a:t>, на смак </a:t>
            </a:r>
            <a:r>
              <a:rPr lang="ru-RU" sz="1400" dirty="0" err="1">
                <a:solidFill>
                  <a:schemeClr val="bg1"/>
                </a:solidFill>
              </a:rPr>
              <a:t>солодкуваті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нагадують</a:t>
            </a:r>
            <a:r>
              <a:rPr lang="ru-RU" sz="1400" dirty="0">
                <a:solidFill>
                  <a:schemeClr val="bg1"/>
                </a:solidFill>
              </a:rPr>
              <a:t> каштан. В </a:t>
            </a:r>
            <a:r>
              <a:rPr lang="ru-RU" sz="1400" dirty="0" err="1">
                <a:solidFill>
                  <a:schemeClr val="bg1"/>
                </a:solidFill>
              </a:rPr>
              <a:t>Сибіру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їх</a:t>
            </a:r>
            <a:r>
              <a:rPr lang="ru-RU" sz="1400" dirty="0">
                <a:solidFill>
                  <a:schemeClr val="bg1"/>
                </a:solidFill>
              </a:rPr>
              <a:t> пекли </a:t>
            </a:r>
            <a:r>
              <a:rPr lang="ru-RU" sz="1400" dirty="0" err="1">
                <a:solidFill>
                  <a:schemeClr val="bg1"/>
                </a:solidFill>
              </a:rPr>
              <a:t>або</a:t>
            </a:r>
            <a:r>
              <a:rPr lang="ru-RU" sz="1400" dirty="0">
                <a:solidFill>
                  <a:schemeClr val="bg1"/>
                </a:solidFill>
              </a:rPr>
              <a:t> варили з молоком і маслом, а в </a:t>
            </a:r>
            <a:r>
              <a:rPr lang="ru-RU" sz="1400" dirty="0" err="1">
                <a:solidFill>
                  <a:schemeClr val="bg1"/>
                </a:solidFill>
              </a:rPr>
              <a:t>Киргизії</a:t>
            </a:r>
            <a:r>
              <a:rPr lang="ru-RU" sz="1400" dirty="0">
                <a:solidFill>
                  <a:schemeClr val="bg1"/>
                </a:solidFill>
              </a:rPr>
              <a:t> добавляли до </a:t>
            </a:r>
            <a:r>
              <a:rPr lang="ru-RU" sz="1400" dirty="0" err="1">
                <a:solidFill>
                  <a:schemeClr val="bg1"/>
                </a:solidFill>
              </a:rPr>
              <a:t>овечого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жиру.За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будовою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цибулина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дуже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цікава</a:t>
            </a:r>
            <a:r>
              <a:rPr lang="ru-RU" sz="1400" dirty="0">
                <a:solidFill>
                  <a:schemeClr val="bg1"/>
                </a:solidFill>
              </a:rPr>
              <a:t>. Дно </a:t>
            </a:r>
            <a:r>
              <a:rPr lang="ru-RU" sz="1400" dirty="0" err="1">
                <a:solidFill>
                  <a:schemeClr val="bg1"/>
                </a:solidFill>
              </a:rPr>
              <a:t>цибулини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корінчики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які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холодну</a:t>
            </a:r>
            <a:r>
              <a:rPr lang="ru-RU" sz="1400" dirty="0">
                <a:solidFill>
                  <a:schemeClr val="bg1"/>
                </a:solidFill>
              </a:rPr>
              <a:t> пору </a:t>
            </a:r>
            <a:r>
              <a:rPr lang="ru-RU" sz="1400" dirty="0" err="1">
                <a:solidFill>
                  <a:schemeClr val="bg1"/>
                </a:solidFill>
              </a:rPr>
              <a:t>скорочуються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втягуючи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цибулину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глибше</a:t>
            </a:r>
            <a:r>
              <a:rPr lang="ru-RU" sz="1400" dirty="0">
                <a:solidFill>
                  <a:schemeClr val="bg1"/>
                </a:solidFill>
              </a:rPr>
              <a:t> в землю. </a:t>
            </a:r>
            <a:r>
              <a:rPr lang="ru-RU" sz="1400" dirty="0" err="1">
                <a:solidFill>
                  <a:schemeClr val="bg1"/>
                </a:solidFill>
              </a:rPr>
              <a:t>Розмножується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насінням</a:t>
            </a:r>
            <a:r>
              <a:rPr lang="ru-RU" sz="1400" dirty="0">
                <a:solidFill>
                  <a:schemeClr val="bg1"/>
                </a:solidFill>
              </a:rPr>
              <a:t> та вегетативно-</a:t>
            </a:r>
            <a:r>
              <a:rPr lang="ru-RU" sz="1400" dirty="0" err="1">
                <a:solidFill>
                  <a:schemeClr val="bg1"/>
                </a:solidFill>
              </a:rPr>
              <a:t>дочірніми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цибулинками</a:t>
            </a:r>
            <a:r>
              <a:rPr lang="ru-RU" sz="1400" dirty="0">
                <a:solidFill>
                  <a:schemeClr val="bg1"/>
                </a:solidFill>
              </a:rPr>
              <a:t>. Росте </a:t>
            </a:r>
            <a:r>
              <a:rPr lang="ru-RU" sz="1400" dirty="0" err="1">
                <a:solidFill>
                  <a:schemeClr val="bg1"/>
                </a:solidFill>
              </a:rPr>
              <a:t>лілія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лісова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лісах</a:t>
            </a:r>
            <a:r>
              <a:rPr lang="ru-RU" sz="1400" dirty="0">
                <a:solidFill>
                  <a:schemeClr val="bg1"/>
                </a:solidFill>
              </a:rPr>
              <a:t>, на </a:t>
            </a:r>
            <a:r>
              <a:rPr lang="ru-RU" sz="1400" dirty="0" err="1">
                <a:solidFill>
                  <a:schemeClr val="bg1"/>
                </a:solidFill>
              </a:rPr>
              <a:t>узліссях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серед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чагарників</a:t>
            </a:r>
            <a:r>
              <a:rPr lang="ru-RU" sz="1400" dirty="0">
                <a:solidFill>
                  <a:schemeClr val="bg1"/>
                </a:solidFill>
              </a:rPr>
              <a:t>. Причини </a:t>
            </a:r>
            <a:r>
              <a:rPr lang="ru-RU" sz="1400" dirty="0" err="1">
                <a:solidFill>
                  <a:schemeClr val="bg1"/>
                </a:solidFill>
              </a:rPr>
              <a:t>зміни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чисельності</a:t>
            </a:r>
            <a:r>
              <a:rPr lang="ru-RU" sz="1400" dirty="0">
                <a:solidFill>
                  <a:schemeClr val="bg1"/>
                </a:solidFill>
              </a:rPr>
              <a:t> – </a:t>
            </a:r>
            <a:r>
              <a:rPr lang="ru-RU" sz="1400" dirty="0" err="1">
                <a:solidFill>
                  <a:schemeClr val="bg1"/>
                </a:solidFill>
              </a:rPr>
              <a:t>зривання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букети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викопування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цибулин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зникає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також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під</a:t>
            </a:r>
            <a:r>
              <a:rPr lang="ru-RU" sz="1400" dirty="0">
                <a:solidFill>
                  <a:schemeClr val="bg1"/>
                </a:solidFill>
              </a:rPr>
              <a:t> час </a:t>
            </a:r>
            <a:r>
              <a:rPr lang="ru-RU" sz="1400" dirty="0" err="1">
                <a:solidFill>
                  <a:schemeClr val="bg1"/>
                </a:solidFill>
              </a:rPr>
              <a:t>вирубування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лісів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11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908720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err="1">
                <a:solidFill>
                  <a:srgbClr val="FF0000"/>
                </a:solidFill>
              </a:rPr>
              <a:t>Дякую</a:t>
            </a:r>
            <a:r>
              <a:rPr lang="ru-RU" sz="3600" b="1" i="1" dirty="0">
                <a:solidFill>
                  <a:srgbClr val="FF0000"/>
                </a:solidFill>
              </a:rPr>
              <a:t> за </a:t>
            </a:r>
            <a:r>
              <a:rPr lang="ru-RU" sz="3600" b="1" i="1" dirty="0" err="1">
                <a:solidFill>
                  <a:srgbClr val="FF0000"/>
                </a:solidFill>
              </a:rPr>
              <a:t>увагу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! </a:t>
            </a:r>
            <a:r>
              <a:rPr lang="ru-RU" sz="36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: ))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5220571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i="1" dirty="0" err="1" smtClean="0">
                <a:solidFill>
                  <a:schemeClr val="bg1"/>
                </a:solidFill>
              </a:rPr>
              <a:t>Підготувала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учениця</a:t>
            </a:r>
            <a:r>
              <a:rPr lang="ru-RU" sz="2000" i="1" dirty="0">
                <a:solidFill>
                  <a:schemeClr val="bg1"/>
                </a:solidFill>
              </a:rPr>
              <a:t> 11-А </a:t>
            </a:r>
            <a:r>
              <a:rPr lang="ru-RU" sz="2000" i="1" dirty="0" err="1">
                <a:solidFill>
                  <a:schemeClr val="bg1"/>
                </a:solidFill>
              </a:rPr>
              <a:t>класу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</a:p>
          <a:p>
            <a:r>
              <a:rPr lang="ru-RU" sz="2000" i="1" dirty="0" smtClean="0">
                <a:solidFill>
                  <a:schemeClr val="bg1"/>
                </a:solidFill>
              </a:rPr>
              <a:t>          </a:t>
            </a:r>
            <a:endParaRPr lang="ru-RU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9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17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>
                <a:solidFill>
                  <a:srgbClr val="FF0000"/>
                </a:solidFill>
              </a:rPr>
              <a:t>Червона</a:t>
            </a:r>
            <a:r>
              <a:rPr lang="ru-RU" i="1" dirty="0">
                <a:solidFill>
                  <a:srgbClr val="FF0000"/>
                </a:solidFill>
              </a:rPr>
              <a:t> книга </a:t>
            </a:r>
            <a:r>
              <a:rPr lang="ru-RU" i="1" dirty="0" err="1">
                <a:solidFill>
                  <a:srgbClr val="FF0000"/>
                </a:solidFill>
              </a:rPr>
              <a:t>України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sz="1600" dirty="0">
                <a:solidFill>
                  <a:schemeClr val="bg1"/>
                </a:solidFill>
              </a:rPr>
              <a:t>— </a:t>
            </a:r>
            <a:r>
              <a:rPr lang="ru-RU" sz="1600" dirty="0" err="1">
                <a:solidFill>
                  <a:schemeClr val="bg1"/>
                </a:solidFill>
              </a:rPr>
              <a:t>анотований</a:t>
            </a:r>
            <a:r>
              <a:rPr lang="ru-RU" sz="1600" dirty="0">
                <a:solidFill>
                  <a:schemeClr val="bg1"/>
                </a:solidFill>
              </a:rPr>
              <a:t> та </a:t>
            </a:r>
            <a:r>
              <a:rPr lang="ru-RU" sz="1600" dirty="0" err="1">
                <a:solidFill>
                  <a:schemeClr val="bg1"/>
                </a:solidFill>
              </a:rPr>
              <a:t>ілюстрований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перелік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рідкісних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видів</a:t>
            </a:r>
            <a:r>
              <a:rPr lang="ru-RU" sz="1600" dirty="0">
                <a:solidFill>
                  <a:schemeClr val="bg1"/>
                </a:solidFill>
              </a:rPr>
              <a:t> та </a:t>
            </a:r>
            <a:r>
              <a:rPr lang="ru-RU" sz="1600" dirty="0" err="1">
                <a:solidFill>
                  <a:schemeClr val="bg1"/>
                </a:solidFill>
              </a:rPr>
              <a:t>підвидів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що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знаходяться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під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загрозою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зникнення</a:t>
            </a:r>
            <a:r>
              <a:rPr lang="ru-RU" sz="1600" dirty="0">
                <a:solidFill>
                  <a:schemeClr val="bg1"/>
                </a:solidFill>
              </a:rPr>
              <a:t> на </a:t>
            </a:r>
            <a:r>
              <a:rPr lang="ru-RU" sz="1600" dirty="0" err="1">
                <a:solidFill>
                  <a:schemeClr val="bg1"/>
                </a:solidFill>
              </a:rPr>
              <a:t>території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України</a:t>
            </a:r>
            <a:r>
              <a:rPr lang="ru-RU" sz="1600" dirty="0">
                <a:solidFill>
                  <a:schemeClr val="bg1"/>
                </a:solidFill>
              </a:rPr>
              <a:t>, і </a:t>
            </a:r>
            <a:r>
              <a:rPr lang="ru-RU" sz="1600" dirty="0" err="1">
                <a:solidFill>
                  <a:schemeClr val="bg1"/>
                </a:solidFill>
              </a:rPr>
              <a:t>підлягають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охороні</a:t>
            </a:r>
            <a:r>
              <a:rPr lang="ru-RU" sz="1600" dirty="0">
                <a:solidFill>
                  <a:schemeClr val="bg1"/>
                </a:solidFill>
              </a:rPr>
              <a:t>; </a:t>
            </a:r>
            <a:r>
              <a:rPr lang="ru-RU" sz="1600" dirty="0" err="1">
                <a:solidFill>
                  <a:schemeClr val="bg1"/>
                </a:solidFill>
              </a:rPr>
              <a:t>основний</a:t>
            </a:r>
            <a:r>
              <a:rPr lang="ru-RU" sz="1600" dirty="0">
                <a:solidFill>
                  <a:schemeClr val="bg1"/>
                </a:solidFill>
              </a:rPr>
              <a:t> документ, в </a:t>
            </a:r>
            <a:r>
              <a:rPr lang="ru-RU" sz="1600" dirty="0" err="1">
                <a:solidFill>
                  <a:schemeClr val="bg1"/>
                </a:solidFill>
              </a:rPr>
              <a:t>якому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узагальнено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матеріали</a:t>
            </a:r>
            <a:r>
              <a:rPr lang="ru-RU" sz="1600" dirty="0">
                <a:solidFill>
                  <a:schemeClr val="bg1"/>
                </a:solidFill>
              </a:rPr>
              <a:t> про </a:t>
            </a:r>
            <a:r>
              <a:rPr lang="ru-RU" sz="1600" dirty="0" err="1">
                <a:solidFill>
                  <a:schemeClr val="bg1"/>
                </a:solidFill>
              </a:rPr>
              <a:t>сучасний</a:t>
            </a:r>
            <a:r>
              <a:rPr lang="ru-RU" sz="1600" dirty="0">
                <a:solidFill>
                  <a:schemeClr val="bg1"/>
                </a:solidFill>
              </a:rPr>
              <a:t> стан </a:t>
            </a:r>
            <a:r>
              <a:rPr lang="ru-RU" sz="1600" dirty="0" err="1">
                <a:solidFill>
                  <a:schemeClr val="bg1"/>
                </a:solidFill>
              </a:rPr>
              <a:t>рідкісних</a:t>
            </a:r>
            <a:r>
              <a:rPr lang="ru-RU" sz="1600" dirty="0">
                <a:solidFill>
                  <a:schemeClr val="bg1"/>
                </a:solidFill>
              </a:rPr>
              <a:t>, і таких, </a:t>
            </a:r>
            <a:r>
              <a:rPr lang="ru-RU" sz="1600" dirty="0" err="1">
                <a:solidFill>
                  <a:schemeClr val="bg1"/>
                </a:solidFill>
              </a:rPr>
              <a:t>що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знаходяться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під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загрозою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зникнення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видів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тварин</a:t>
            </a:r>
            <a:r>
              <a:rPr lang="ru-RU" sz="1600" dirty="0">
                <a:solidFill>
                  <a:schemeClr val="bg1"/>
                </a:solidFill>
              </a:rPr>
              <a:t> і </a:t>
            </a:r>
            <a:r>
              <a:rPr lang="ru-RU" sz="1600" dirty="0" err="1">
                <a:solidFill>
                  <a:schemeClr val="bg1"/>
                </a:solidFill>
              </a:rPr>
              <a:t>рослин</a:t>
            </a:r>
            <a:r>
              <a:rPr lang="ru-RU" sz="1600" dirty="0">
                <a:solidFill>
                  <a:schemeClr val="bg1"/>
                </a:solidFill>
              </a:rPr>
              <a:t>, на </a:t>
            </a:r>
            <a:r>
              <a:rPr lang="ru-RU" sz="1600" dirty="0" err="1">
                <a:solidFill>
                  <a:schemeClr val="bg1"/>
                </a:solidFill>
              </a:rPr>
              <a:t>підставі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якого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розробляються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наукові</a:t>
            </a:r>
            <a:r>
              <a:rPr lang="ru-RU" sz="1600" dirty="0">
                <a:solidFill>
                  <a:schemeClr val="bg1"/>
                </a:solidFill>
              </a:rPr>
              <a:t> і </a:t>
            </a:r>
            <a:r>
              <a:rPr lang="ru-RU" sz="1600" dirty="0" err="1">
                <a:solidFill>
                  <a:schemeClr val="bg1"/>
                </a:solidFill>
              </a:rPr>
              <a:t>практичні</a:t>
            </a:r>
            <a:r>
              <a:rPr lang="ru-RU" sz="1600" dirty="0">
                <a:solidFill>
                  <a:schemeClr val="bg1"/>
                </a:solidFill>
              </a:rPr>
              <a:t> заходи, </a:t>
            </a:r>
            <a:r>
              <a:rPr lang="ru-RU" sz="1600" dirty="0" err="1">
                <a:solidFill>
                  <a:schemeClr val="bg1"/>
                </a:solidFill>
              </a:rPr>
              <a:t>спрямовані</a:t>
            </a:r>
            <a:r>
              <a:rPr lang="ru-RU" sz="1600" dirty="0">
                <a:solidFill>
                  <a:schemeClr val="bg1"/>
                </a:solidFill>
              </a:rPr>
              <a:t> на </a:t>
            </a:r>
            <a:r>
              <a:rPr lang="ru-RU" sz="1600" dirty="0" err="1">
                <a:solidFill>
                  <a:schemeClr val="bg1"/>
                </a:solidFill>
              </a:rPr>
              <a:t>їх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охорону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відтворення</a:t>
            </a:r>
            <a:r>
              <a:rPr lang="ru-RU" sz="1600" dirty="0">
                <a:solidFill>
                  <a:schemeClr val="bg1"/>
                </a:solidFill>
              </a:rPr>
              <a:t> і </a:t>
            </a:r>
            <a:r>
              <a:rPr lang="ru-RU" sz="1600" dirty="0" err="1">
                <a:solidFill>
                  <a:schemeClr val="bg1"/>
                </a:solidFill>
              </a:rPr>
              <a:t>раціональне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використання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  <a:p>
            <a:r>
              <a:rPr lang="ru-RU" sz="1600" dirty="0">
                <a:solidFill>
                  <a:schemeClr val="bg1"/>
                </a:solidFill>
              </a:rPr>
              <a:t>До </a:t>
            </a:r>
            <a:r>
              <a:rPr lang="ru-RU" sz="1600" dirty="0" err="1">
                <a:solidFill>
                  <a:schemeClr val="bg1"/>
                </a:solidFill>
              </a:rPr>
              <a:t>Червоної</a:t>
            </a:r>
            <a:r>
              <a:rPr lang="ru-RU" sz="1600" dirty="0">
                <a:solidFill>
                  <a:schemeClr val="bg1"/>
                </a:solidFill>
              </a:rPr>
              <a:t> книги </a:t>
            </a:r>
            <a:r>
              <a:rPr lang="ru-RU" sz="1600" dirty="0" err="1">
                <a:solidFill>
                  <a:schemeClr val="bg1"/>
                </a:solidFill>
              </a:rPr>
              <a:t>України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заносяться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види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тварин</a:t>
            </a:r>
            <a:r>
              <a:rPr lang="ru-RU" sz="1600" dirty="0">
                <a:solidFill>
                  <a:schemeClr val="bg1"/>
                </a:solidFill>
              </a:rPr>
              <a:t> і </a:t>
            </a:r>
            <a:r>
              <a:rPr lang="ru-RU" sz="1600" dirty="0" err="1">
                <a:solidFill>
                  <a:schemeClr val="bg1"/>
                </a:solidFill>
              </a:rPr>
              <a:t>рослин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які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постійно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або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тимчасово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перебувають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чи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зростають</a:t>
            </a:r>
            <a:r>
              <a:rPr lang="ru-RU" sz="1600" dirty="0">
                <a:solidFill>
                  <a:schemeClr val="bg1"/>
                </a:solidFill>
              </a:rPr>
              <a:t> у </a:t>
            </a:r>
            <a:r>
              <a:rPr lang="ru-RU" sz="1600" dirty="0" err="1">
                <a:solidFill>
                  <a:schemeClr val="bg1"/>
                </a:solidFill>
              </a:rPr>
              <a:t>природних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умовах</a:t>
            </a:r>
            <a:r>
              <a:rPr lang="ru-RU" sz="1600" dirty="0">
                <a:solidFill>
                  <a:schemeClr val="bg1"/>
                </a:solidFill>
              </a:rPr>
              <a:t> на </a:t>
            </a:r>
            <a:r>
              <a:rPr lang="ru-RU" sz="1600" dirty="0" err="1">
                <a:solidFill>
                  <a:schemeClr val="bg1"/>
                </a:solidFill>
              </a:rPr>
              <a:t>території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України</a:t>
            </a:r>
            <a:r>
              <a:rPr lang="ru-RU" sz="1600" dirty="0">
                <a:solidFill>
                  <a:schemeClr val="bg1"/>
                </a:solidFill>
              </a:rPr>
              <a:t>, в межах </a:t>
            </a:r>
            <a:r>
              <a:rPr lang="ru-RU" sz="1600" dirty="0" err="1">
                <a:solidFill>
                  <a:schemeClr val="bg1"/>
                </a:solidFill>
              </a:rPr>
              <a:t>її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територіальних</a:t>
            </a:r>
            <a:r>
              <a:rPr lang="ru-RU" sz="1600" dirty="0">
                <a:solidFill>
                  <a:schemeClr val="bg1"/>
                </a:solidFill>
              </a:rPr>
              <a:t> вод, континентального шельфу та </a:t>
            </a:r>
            <a:r>
              <a:rPr lang="ru-RU" sz="1600" dirty="0" err="1">
                <a:solidFill>
                  <a:schemeClr val="bg1"/>
                </a:solidFill>
              </a:rPr>
              <a:t>виняткової</a:t>
            </a:r>
            <a:r>
              <a:rPr lang="ru-RU" sz="1600" dirty="0">
                <a:solidFill>
                  <a:schemeClr val="bg1"/>
                </a:solidFill>
              </a:rPr>
              <a:t> (</a:t>
            </a:r>
            <a:r>
              <a:rPr lang="ru-RU" sz="1600" dirty="0" err="1">
                <a:solidFill>
                  <a:schemeClr val="bg1"/>
                </a:solidFill>
              </a:rPr>
              <a:t>морської</a:t>
            </a:r>
            <a:r>
              <a:rPr lang="ru-RU" sz="1600" dirty="0">
                <a:solidFill>
                  <a:schemeClr val="bg1"/>
                </a:solidFill>
              </a:rPr>
              <a:t>) </a:t>
            </a:r>
            <a:r>
              <a:rPr lang="ru-RU" sz="1600" dirty="0" err="1">
                <a:solidFill>
                  <a:schemeClr val="bg1"/>
                </a:solidFill>
              </a:rPr>
              <a:t>економічної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зони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Занесені</a:t>
            </a:r>
            <a:r>
              <a:rPr lang="ru-RU" sz="1600" dirty="0">
                <a:solidFill>
                  <a:schemeClr val="bg1"/>
                </a:solidFill>
              </a:rPr>
              <a:t> до </a:t>
            </a:r>
            <a:r>
              <a:rPr lang="ru-RU" sz="1600" dirty="0" err="1">
                <a:solidFill>
                  <a:schemeClr val="bg1"/>
                </a:solidFill>
              </a:rPr>
              <a:t>Червоної</a:t>
            </a:r>
            <a:r>
              <a:rPr lang="ru-RU" sz="1600" dirty="0">
                <a:solidFill>
                  <a:schemeClr val="bg1"/>
                </a:solidFill>
              </a:rPr>
              <a:t> книги </a:t>
            </a:r>
            <a:r>
              <a:rPr lang="ru-RU" sz="1600" dirty="0" err="1">
                <a:solidFill>
                  <a:schemeClr val="bg1"/>
                </a:solidFill>
              </a:rPr>
              <a:t>України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види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тварин</a:t>
            </a:r>
            <a:r>
              <a:rPr lang="ru-RU" sz="1600" dirty="0">
                <a:solidFill>
                  <a:schemeClr val="bg1"/>
                </a:solidFill>
              </a:rPr>
              <a:t> і </a:t>
            </a:r>
            <a:r>
              <a:rPr lang="ru-RU" sz="1600" dirty="0" err="1">
                <a:solidFill>
                  <a:schemeClr val="bg1"/>
                </a:solidFill>
              </a:rPr>
              <a:t>рослин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підлягають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особливій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охороні</a:t>
            </a:r>
            <a:r>
              <a:rPr lang="ru-RU" sz="1600" dirty="0">
                <a:solidFill>
                  <a:schemeClr val="bg1"/>
                </a:solidFill>
              </a:rPr>
              <a:t> на </a:t>
            </a:r>
            <a:r>
              <a:rPr lang="ru-RU" sz="1600" dirty="0" err="1">
                <a:solidFill>
                  <a:schemeClr val="bg1"/>
                </a:solidFill>
              </a:rPr>
              <a:t>всій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території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України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  <a:p>
            <a:r>
              <a:rPr lang="ru-RU" sz="1600" dirty="0" err="1">
                <a:solidFill>
                  <a:schemeClr val="bg1"/>
                </a:solidFill>
              </a:rPr>
              <a:t>Організація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збереження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видів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тварин</a:t>
            </a:r>
            <a:r>
              <a:rPr lang="ru-RU" sz="1600" dirty="0">
                <a:solidFill>
                  <a:schemeClr val="bg1"/>
                </a:solidFill>
              </a:rPr>
              <a:t> і </a:t>
            </a:r>
            <a:r>
              <a:rPr lang="ru-RU" sz="1600" dirty="0" err="1">
                <a:solidFill>
                  <a:schemeClr val="bg1"/>
                </a:solidFill>
              </a:rPr>
              <a:t>рослин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занесених</a:t>
            </a:r>
            <a:r>
              <a:rPr lang="ru-RU" sz="1600" dirty="0">
                <a:solidFill>
                  <a:schemeClr val="bg1"/>
                </a:solidFill>
              </a:rPr>
              <a:t> до </a:t>
            </a:r>
            <a:r>
              <a:rPr lang="ru-RU" sz="1600" dirty="0" err="1">
                <a:solidFill>
                  <a:schemeClr val="bg1"/>
                </a:solidFill>
              </a:rPr>
              <a:t>Червоної</a:t>
            </a:r>
            <a:r>
              <a:rPr lang="ru-RU" sz="1600" dirty="0">
                <a:solidFill>
                  <a:schemeClr val="bg1"/>
                </a:solidFill>
              </a:rPr>
              <a:t> книги </a:t>
            </a:r>
            <a:r>
              <a:rPr lang="ru-RU" sz="1600" dirty="0" err="1">
                <a:solidFill>
                  <a:schemeClr val="bg1"/>
                </a:solidFill>
              </a:rPr>
              <a:t>України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поліпшення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середовища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їх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перебування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чи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зростання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створення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належних</a:t>
            </a:r>
            <a:r>
              <a:rPr lang="ru-RU" sz="1600" dirty="0">
                <a:solidFill>
                  <a:schemeClr val="bg1"/>
                </a:solidFill>
              </a:rPr>
              <a:t> умов для </a:t>
            </a:r>
            <a:r>
              <a:rPr lang="ru-RU" sz="1600" dirty="0" err="1">
                <a:solidFill>
                  <a:schemeClr val="bg1"/>
                </a:solidFill>
              </a:rPr>
              <a:t>розмноження</a:t>
            </a:r>
            <a:r>
              <a:rPr lang="ru-RU" sz="1600" dirty="0">
                <a:solidFill>
                  <a:schemeClr val="bg1"/>
                </a:solidFill>
              </a:rPr>
              <a:t> у </a:t>
            </a:r>
            <a:r>
              <a:rPr lang="ru-RU" sz="1600" dirty="0" err="1">
                <a:solidFill>
                  <a:schemeClr val="bg1"/>
                </a:solidFill>
              </a:rPr>
              <a:t>природних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умовах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розведення</a:t>
            </a:r>
            <a:r>
              <a:rPr lang="ru-RU" sz="1600" dirty="0">
                <a:solidFill>
                  <a:schemeClr val="bg1"/>
                </a:solidFill>
              </a:rPr>
              <a:t> та </a:t>
            </a:r>
            <a:r>
              <a:rPr lang="ru-RU" sz="1600" dirty="0" err="1">
                <a:solidFill>
                  <a:schemeClr val="bg1"/>
                </a:solidFill>
              </a:rPr>
              <a:t>розселення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покладається</a:t>
            </a:r>
            <a:r>
              <a:rPr lang="ru-RU" sz="1600" dirty="0">
                <a:solidFill>
                  <a:schemeClr val="bg1"/>
                </a:solidFill>
              </a:rPr>
              <a:t> в межах </a:t>
            </a:r>
            <a:r>
              <a:rPr lang="ru-RU" sz="1600" dirty="0" err="1">
                <a:solidFill>
                  <a:schemeClr val="bg1"/>
                </a:solidFill>
              </a:rPr>
              <a:t>їх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компетенції</a:t>
            </a:r>
            <a:r>
              <a:rPr lang="ru-RU" sz="1600" dirty="0">
                <a:solidFill>
                  <a:schemeClr val="bg1"/>
                </a:solidFill>
              </a:rPr>
              <a:t> на </a:t>
            </a:r>
            <a:r>
              <a:rPr lang="ru-RU" sz="1600" dirty="0" err="1">
                <a:solidFill>
                  <a:schemeClr val="bg1"/>
                </a:solidFill>
              </a:rPr>
              <a:t>Кабінет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Міністрів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України</a:t>
            </a:r>
            <a:r>
              <a:rPr lang="ru-RU" sz="1600" dirty="0">
                <a:solidFill>
                  <a:schemeClr val="bg1"/>
                </a:solidFill>
              </a:rPr>
              <a:t>, Ради </a:t>
            </a:r>
            <a:r>
              <a:rPr lang="ru-RU" sz="1600" dirty="0" err="1">
                <a:solidFill>
                  <a:schemeClr val="bg1"/>
                </a:solidFill>
              </a:rPr>
              <a:t>народних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депутатів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місцеві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державні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адміністрації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виконавчі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органи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місцевого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самоврядування</a:t>
            </a:r>
            <a:r>
              <a:rPr lang="ru-RU" sz="1600" dirty="0">
                <a:solidFill>
                  <a:schemeClr val="bg1"/>
                </a:solidFill>
              </a:rPr>
              <a:t>, </a:t>
            </a:r>
            <a:r>
              <a:rPr lang="ru-RU" sz="1600" dirty="0" err="1">
                <a:solidFill>
                  <a:schemeClr val="bg1"/>
                </a:solidFill>
              </a:rPr>
              <a:t>Міністерство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охорони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навколишнього</a:t>
            </a:r>
            <a:r>
              <a:rPr lang="ru-RU" sz="1600" dirty="0">
                <a:solidFill>
                  <a:schemeClr val="bg1"/>
                </a:solidFill>
              </a:rPr>
              <a:t> природного </a:t>
            </a:r>
            <a:r>
              <a:rPr lang="ru-RU" sz="1600" dirty="0" err="1">
                <a:solidFill>
                  <a:schemeClr val="bg1"/>
                </a:solidFill>
              </a:rPr>
              <a:t>середовища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України</a:t>
            </a:r>
            <a:r>
              <a:rPr lang="ru-RU" sz="1600" dirty="0">
                <a:solidFill>
                  <a:schemeClr val="bg1"/>
                </a:solidFill>
              </a:rPr>
              <a:t> та </a:t>
            </a:r>
            <a:r>
              <a:rPr lang="ru-RU" sz="1600" dirty="0" err="1">
                <a:solidFill>
                  <a:schemeClr val="bg1"/>
                </a:solidFill>
              </a:rPr>
              <a:t>інші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державні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органи</a:t>
            </a:r>
            <a:r>
              <a:rPr lang="ru-RU" sz="1600" dirty="0">
                <a:solidFill>
                  <a:schemeClr val="bg1"/>
                </a:solidFill>
              </a:rPr>
              <a:t>, на </a:t>
            </a:r>
            <a:r>
              <a:rPr lang="ru-RU" sz="1600" dirty="0" err="1">
                <a:solidFill>
                  <a:schemeClr val="bg1"/>
                </a:solidFill>
              </a:rPr>
              <a:t>які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законодавством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України</a:t>
            </a:r>
            <a:r>
              <a:rPr lang="ru-RU" sz="1600" dirty="0">
                <a:solidFill>
                  <a:schemeClr val="bg1"/>
                </a:solidFill>
              </a:rPr>
              <a:t> та </a:t>
            </a:r>
            <a:r>
              <a:rPr lang="ru-RU" sz="1600" dirty="0" err="1">
                <a:solidFill>
                  <a:schemeClr val="bg1"/>
                </a:solidFill>
              </a:rPr>
              <a:t>Автономної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Республіки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Крим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покладено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здійснення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функцій</a:t>
            </a:r>
            <a:r>
              <a:rPr lang="ru-RU" sz="1600" dirty="0">
                <a:solidFill>
                  <a:schemeClr val="bg1"/>
                </a:solidFill>
              </a:rPr>
              <a:t> у </a:t>
            </a:r>
            <a:r>
              <a:rPr lang="ru-RU" sz="1600" dirty="0" err="1">
                <a:solidFill>
                  <a:schemeClr val="bg1"/>
                </a:solidFill>
              </a:rPr>
              <a:t>цій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сфері</a:t>
            </a:r>
            <a:r>
              <a:rPr lang="ru-RU" sz="1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47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917" y="173792"/>
            <a:ext cx="4382022" cy="34510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740776"/>
            <a:ext cx="1857279" cy="30002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467544" y="188640"/>
            <a:ext cx="2592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>
                <a:solidFill>
                  <a:srgbClr val="FF0000"/>
                </a:solidFill>
              </a:rPr>
              <a:t>Пізньоцвіт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 err="1">
                <a:solidFill>
                  <a:srgbClr val="FF0000"/>
                </a:solidFill>
              </a:rPr>
              <a:t>осінній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88750"/>
            <a:ext cx="38701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Colchicum </a:t>
            </a:r>
            <a:r>
              <a:rPr lang="en-US" sz="1400" dirty="0" err="1" smtClean="0">
                <a:solidFill>
                  <a:schemeClr val="bg1"/>
                </a:solidFill>
              </a:rPr>
              <a:t>autumnale</a:t>
            </a:r>
            <a:r>
              <a:rPr lang="en-US" sz="1400" dirty="0" smtClean="0">
                <a:solidFill>
                  <a:schemeClr val="bg1"/>
                </a:solidFill>
              </a:rPr>
              <a:t> L. </a:t>
            </a:r>
          </a:p>
          <a:p>
            <a:r>
              <a:rPr lang="ru-RU" sz="1400" dirty="0" err="1" smtClean="0">
                <a:solidFill>
                  <a:schemeClr val="bg1"/>
                </a:solidFill>
              </a:rPr>
              <a:t>Європейський</a:t>
            </a:r>
            <a:r>
              <a:rPr lang="ru-RU" sz="1400" dirty="0" smtClean="0">
                <a:solidFill>
                  <a:schemeClr val="bg1"/>
                </a:solidFill>
              </a:rPr>
              <a:t> вид на </a:t>
            </a:r>
            <a:r>
              <a:rPr lang="ru-RU" sz="1400" dirty="0" err="1" smtClean="0">
                <a:solidFill>
                  <a:schemeClr val="bg1"/>
                </a:solidFill>
              </a:rPr>
              <a:t>крайній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східній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межі</a:t>
            </a:r>
            <a:r>
              <a:rPr lang="ru-RU" sz="1400" dirty="0" smtClean="0">
                <a:solidFill>
                  <a:schemeClr val="bg1"/>
                </a:solidFill>
              </a:rPr>
              <a:t> ареалу. </a:t>
            </a:r>
            <a:r>
              <a:rPr lang="ru-RU" sz="1400" dirty="0" err="1" smtClean="0">
                <a:solidFill>
                  <a:schemeClr val="bg1"/>
                </a:solidFill>
              </a:rPr>
              <a:t>Родова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назва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пізньоцвіта</a:t>
            </a:r>
            <a:r>
              <a:rPr lang="ru-RU" sz="1400" dirty="0" smtClean="0">
                <a:solidFill>
                  <a:schemeClr val="bg1"/>
                </a:solidFill>
              </a:rPr>
              <a:t> походить </a:t>
            </a:r>
            <a:r>
              <a:rPr lang="ru-RU" sz="1400" dirty="0" err="1" smtClean="0">
                <a:solidFill>
                  <a:schemeClr val="bg1"/>
                </a:solidFill>
              </a:rPr>
              <a:t>від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назви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давньої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Колхіди</a:t>
            </a:r>
            <a:r>
              <a:rPr lang="ru-RU" sz="1400" dirty="0" smtClean="0">
                <a:solidFill>
                  <a:schemeClr val="bg1"/>
                </a:solidFill>
              </a:rPr>
              <a:t>, де </a:t>
            </a:r>
            <a:r>
              <a:rPr lang="ru-RU" sz="1400" dirty="0" err="1" smtClean="0">
                <a:solidFill>
                  <a:schemeClr val="bg1"/>
                </a:solidFill>
              </a:rPr>
              <a:t>ця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рослина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була</a:t>
            </a:r>
            <a:r>
              <a:rPr lang="ru-RU" sz="1400" dirty="0" smtClean="0">
                <a:solidFill>
                  <a:schemeClr val="bg1"/>
                </a:solidFill>
              </a:rPr>
              <a:t> широко </a:t>
            </a:r>
            <a:r>
              <a:rPr lang="ru-RU" sz="1400" dirty="0" err="1" smtClean="0">
                <a:solidFill>
                  <a:schemeClr val="bg1"/>
                </a:solidFill>
              </a:rPr>
              <a:t>розповсюджена</a:t>
            </a:r>
            <a:r>
              <a:rPr lang="ru-RU" sz="1400" dirty="0" smtClean="0">
                <a:solidFill>
                  <a:schemeClr val="bg1"/>
                </a:solidFill>
              </a:rPr>
              <a:t>. </a:t>
            </a:r>
            <a:r>
              <a:rPr lang="ru-RU" sz="1400" dirty="0" err="1" smtClean="0">
                <a:solidFill>
                  <a:schemeClr val="bg1"/>
                </a:solidFill>
              </a:rPr>
              <a:t>Цвіте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пізно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восени</a:t>
            </a:r>
            <a:r>
              <a:rPr lang="ru-RU" sz="1400" dirty="0" smtClean="0">
                <a:solidFill>
                  <a:schemeClr val="bg1"/>
                </a:solidFill>
              </a:rPr>
              <a:t>, тому </a:t>
            </a:r>
            <a:r>
              <a:rPr lang="ru-RU" sz="1400" dirty="0" err="1" smtClean="0">
                <a:solidFill>
                  <a:schemeClr val="bg1"/>
                </a:solidFill>
              </a:rPr>
              <a:t>має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ще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назви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зимоцвіт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син</a:t>
            </a:r>
            <a:r>
              <a:rPr lang="ru-RU" sz="1400" dirty="0" smtClean="0">
                <a:solidFill>
                  <a:schemeClr val="bg1"/>
                </a:solidFill>
              </a:rPr>
              <a:t> без батька, </a:t>
            </a:r>
            <a:r>
              <a:rPr lang="ru-RU" sz="1400" dirty="0" err="1" smtClean="0">
                <a:solidFill>
                  <a:schemeClr val="bg1"/>
                </a:solidFill>
              </a:rPr>
              <a:t>або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син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раніше</a:t>
            </a:r>
            <a:r>
              <a:rPr lang="ru-RU" sz="1400" dirty="0" smtClean="0">
                <a:solidFill>
                  <a:schemeClr val="bg1"/>
                </a:solidFill>
              </a:rPr>
              <a:t> за </a:t>
            </a:r>
            <a:r>
              <a:rPr lang="ru-RU" sz="1400" dirty="0" err="1" smtClean="0">
                <a:solidFill>
                  <a:schemeClr val="bg1"/>
                </a:solidFill>
              </a:rPr>
              <a:t>батька;остання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назва</a:t>
            </a:r>
            <a:r>
              <a:rPr lang="ru-RU" sz="1400" dirty="0" smtClean="0">
                <a:solidFill>
                  <a:schemeClr val="bg1"/>
                </a:solidFill>
              </a:rPr>
              <a:t> походить, очевидно, </a:t>
            </a:r>
            <a:r>
              <a:rPr lang="ru-RU" sz="1400" dirty="0" err="1" smtClean="0">
                <a:solidFill>
                  <a:schemeClr val="bg1"/>
                </a:solidFill>
              </a:rPr>
              <a:t>від</a:t>
            </a:r>
            <a:r>
              <a:rPr lang="ru-RU" sz="1400" dirty="0" smtClean="0">
                <a:solidFill>
                  <a:schemeClr val="bg1"/>
                </a:solidFill>
              </a:rPr>
              <a:t> того, </a:t>
            </a:r>
            <a:r>
              <a:rPr lang="ru-RU" sz="1400" dirty="0" err="1" smtClean="0">
                <a:solidFill>
                  <a:schemeClr val="bg1"/>
                </a:solidFill>
              </a:rPr>
              <a:t>що</a:t>
            </a:r>
            <a:r>
              <a:rPr lang="ru-RU" sz="1400" dirty="0" smtClean="0">
                <a:solidFill>
                  <a:schemeClr val="bg1"/>
                </a:solidFill>
              </a:rPr>
              <a:t> плоди </a:t>
            </a:r>
            <a:r>
              <a:rPr lang="ru-RU" sz="1400" dirty="0" err="1" smtClean="0">
                <a:solidFill>
                  <a:schemeClr val="bg1"/>
                </a:solidFill>
              </a:rPr>
              <a:t>влітку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з’являються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раніше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квітів</a:t>
            </a:r>
            <a:r>
              <a:rPr lang="ru-RU" sz="1400" dirty="0" smtClean="0">
                <a:solidFill>
                  <a:schemeClr val="bg1"/>
                </a:solidFill>
              </a:rPr>
              <a:t>. </a:t>
            </a:r>
            <a:r>
              <a:rPr lang="ru-RU" sz="1400" dirty="0" err="1" smtClean="0">
                <a:solidFill>
                  <a:schemeClr val="bg1"/>
                </a:solidFill>
              </a:rPr>
              <a:t>Це</a:t>
            </a:r>
            <a:r>
              <a:rPr lang="ru-RU" sz="1400" dirty="0" smtClean="0">
                <a:solidFill>
                  <a:schemeClr val="bg1"/>
                </a:solidFill>
              </a:rPr>
              <a:t> – </a:t>
            </a:r>
            <a:r>
              <a:rPr lang="ru-RU" sz="1400" dirty="0" err="1" smtClean="0">
                <a:solidFill>
                  <a:schemeClr val="bg1"/>
                </a:solidFill>
              </a:rPr>
              <a:t>багаторічна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бульбоцибулинна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рослина</a:t>
            </a:r>
            <a:r>
              <a:rPr lang="ru-RU" sz="1400" dirty="0" smtClean="0">
                <a:solidFill>
                  <a:schemeClr val="bg1"/>
                </a:solidFill>
              </a:rPr>
              <a:t>. </a:t>
            </a:r>
            <a:r>
              <a:rPr lang="ru-RU" sz="1400" dirty="0" err="1" smtClean="0">
                <a:solidFill>
                  <a:schemeClr val="bg1"/>
                </a:solidFill>
              </a:rPr>
              <a:t>Насіння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дозріває</a:t>
            </a:r>
            <a:r>
              <a:rPr lang="ru-RU" sz="1400" dirty="0" smtClean="0">
                <a:solidFill>
                  <a:schemeClr val="bg1"/>
                </a:solidFill>
              </a:rPr>
              <a:t> в </a:t>
            </a:r>
            <a:r>
              <a:rPr lang="ru-RU" sz="1400" dirty="0" err="1" smtClean="0">
                <a:solidFill>
                  <a:schemeClr val="bg1"/>
                </a:solidFill>
              </a:rPr>
              <a:t>червні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наступного</a:t>
            </a:r>
            <a:r>
              <a:rPr lang="ru-RU" sz="1400" dirty="0" smtClean="0">
                <a:solidFill>
                  <a:schemeClr val="bg1"/>
                </a:solidFill>
              </a:rPr>
              <a:t> року і </a:t>
            </a:r>
            <a:r>
              <a:rPr lang="ru-RU" sz="1400" dirty="0" err="1" smtClean="0">
                <a:solidFill>
                  <a:schemeClr val="bg1"/>
                </a:solidFill>
              </a:rPr>
              <a:t>дає</a:t>
            </a:r>
            <a:r>
              <a:rPr lang="ru-RU" sz="1400" dirty="0" smtClean="0">
                <a:solidFill>
                  <a:schemeClr val="bg1"/>
                </a:solidFill>
              </a:rPr>
              <a:t> сходи аж на </a:t>
            </a:r>
            <a:r>
              <a:rPr lang="ru-RU" sz="1400" dirty="0" err="1" smtClean="0">
                <a:solidFill>
                  <a:schemeClr val="bg1"/>
                </a:solidFill>
              </a:rPr>
              <a:t>третій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рік</a:t>
            </a:r>
            <a:r>
              <a:rPr lang="ru-RU" sz="1400" dirty="0" smtClean="0">
                <a:solidFill>
                  <a:schemeClr val="bg1"/>
                </a:solidFill>
              </a:rPr>
              <a:t>. </a:t>
            </a:r>
            <a:r>
              <a:rPr lang="ru-RU" sz="1400" dirty="0" err="1" smtClean="0">
                <a:solidFill>
                  <a:schemeClr val="bg1"/>
                </a:solidFill>
              </a:rPr>
              <a:t>Розвиток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рослини</a:t>
            </a:r>
            <a:r>
              <a:rPr lang="ru-RU" sz="1400" dirty="0" smtClean="0">
                <a:solidFill>
                  <a:schemeClr val="bg1"/>
                </a:solidFill>
              </a:rPr>
              <a:t> проходить </a:t>
            </a:r>
            <a:r>
              <a:rPr lang="ru-RU" sz="1400" dirty="0" err="1" smtClean="0">
                <a:solidFill>
                  <a:schemeClr val="bg1"/>
                </a:solidFill>
              </a:rPr>
              <a:t>дуже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повільно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зацвітає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вперше</a:t>
            </a:r>
            <a:r>
              <a:rPr lang="ru-RU" sz="1400" dirty="0" smtClean="0">
                <a:solidFill>
                  <a:schemeClr val="bg1"/>
                </a:solidFill>
              </a:rPr>
              <a:t> на 7-8-ий, </a:t>
            </a:r>
            <a:r>
              <a:rPr lang="ru-RU" sz="1400" dirty="0" err="1" smtClean="0">
                <a:solidFill>
                  <a:schemeClr val="bg1"/>
                </a:solidFill>
              </a:rPr>
              <a:t>іноді</a:t>
            </a:r>
            <a:r>
              <a:rPr lang="ru-RU" sz="1400" dirty="0" smtClean="0">
                <a:solidFill>
                  <a:schemeClr val="bg1"/>
                </a:solidFill>
              </a:rPr>
              <a:t>, на 9-ий </a:t>
            </a:r>
            <a:r>
              <a:rPr lang="ru-RU" sz="1400" dirty="0" err="1" smtClean="0">
                <a:solidFill>
                  <a:schemeClr val="bg1"/>
                </a:solidFill>
              </a:rPr>
              <a:t>рік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життя</a:t>
            </a:r>
            <a:r>
              <a:rPr lang="ru-RU" sz="1400" dirty="0" smtClean="0">
                <a:solidFill>
                  <a:schemeClr val="bg1"/>
                </a:solidFill>
              </a:rPr>
              <a:t>, тому в </a:t>
            </a:r>
            <a:r>
              <a:rPr lang="ru-RU" sz="1400" dirty="0" err="1" smtClean="0">
                <a:solidFill>
                  <a:schemeClr val="bg1"/>
                </a:solidFill>
              </a:rPr>
              <a:t>практиці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більш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ефективне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розмноження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бульбоцибулинами</a:t>
            </a:r>
            <a:r>
              <a:rPr lang="ru-RU" sz="1400" dirty="0" smtClean="0">
                <a:solidFill>
                  <a:schemeClr val="bg1"/>
                </a:solidFill>
              </a:rPr>
              <a:t>. </a:t>
            </a:r>
            <a:r>
              <a:rPr lang="ru-RU" sz="1400" dirty="0" err="1" smtClean="0">
                <a:solidFill>
                  <a:schemeClr val="bg1"/>
                </a:solidFill>
              </a:rPr>
              <a:t>Рослина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отруйна</a:t>
            </a:r>
            <a:r>
              <a:rPr lang="ru-RU" sz="1400" dirty="0" smtClean="0">
                <a:solidFill>
                  <a:schemeClr val="bg1"/>
                </a:solidFill>
              </a:rPr>
              <a:t>. Росте на луках і </a:t>
            </a:r>
            <a:r>
              <a:rPr lang="ru-RU" sz="1400" dirty="0" err="1" smtClean="0">
                <a:solidFill>
                  <a:schemeClr val="bg1"/>
                </a:solidFill>
              </a:rPr>
              <a:t>трав’янистих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схилах</a:t>
            </a:r>
            <a:r>
              <a:rPr lang="ru-RU" sz="1400" dirty="0" smtClean="0">
                <a:solidFill>
                  <a:schemeClr val="bg1"/>
                </a:solidFill>
              </a:rPr>
              <a:t>. </a:t>
            </a:r>
            <a:r>
              <a:rPr lang="ru-RU" sz="1400" dirty="0" err="1" smtClean="0">
                <a:solidFill>
                  <a:schemeClr val="bg1"/>
                </a:solidFill>
              </a:rPr>
              <a:t>Пізньоцвіт</a:t>
            </a:r>
            <a:r>
              <a:rPr lang="ru-RU" sz="1400" dirty="0" smtClean="0">
                <a:solidFill>
                  <a:schemeClr val="bg1"/>
                </a:solidFill>
              </a:rPr>
              <a:t> – декоративна </a:t>
            </a:r>
            <a:r>
              <a:rPr lang="ru-RU" sz="1400" dirty="0" err="1" smtClean="0">
                <a:solidFill>
                  <a:schemeClr val="bg1"/>
                </a:solidFill>
              </a:rPr>
              <a:t>рослина</a:t>
            </a:r>
            <a:r>
              <a:rPr lang="ru-RU" sz="1400" dirty="0" smtClean="0">
                <a:solidFill>
                  <a:schemeClr val="bg1"/>
                </a:solidFill>
              </a:rPr>
              <a:t>, яка </a:t>
            </a:r>
            <a:r>
              <a:rPr lang="ru-RU" sz="1400" dirty="0" err="1" smtClean="0">
                <a:solidFill>
                  <a:schemeClr val="bg1"/>
                </a:solidFill>
              </a:rPr>
              <a:t>знаходиться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під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загрозою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повного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знищення</a:t>
            </a:r>
            <a:r>
              <a:rPr lang="ru-RU" sz="1400" dirty="0" smtClean="0">
                <a:solidFill>
                  <a:schemeClr val="bg1"/>
                </a:solidFill>
              </a:rPr>
              <a:t>. </a:t>
            </a:r>
            <a:r>
              <a:rPr lang="ru-RU" sz="1400" dirty="0" err="1" smtClean="0">
                <a:solidFill>
                  <a:schemeClr val="bg1"/>
                </a:solidFill>
              </a:rPr>
              <a:t>Рослина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також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лікарська</a:t>
            </a:r>
            <a:r>
              <a:rPr lang="ru-RU" sz="1400" dirty="0" smtClean="0">
                <a:solidFill>
                  <a:schemeClr val="bg1"/>
                </a:solidFill>
              </a:rPr>
              <a:t>, </a:t>
            </a:r>
            <a:r>
              <a:rPr lang="ru-RU" sz="1400" dirty="0" err="1" smtClean="0">
                <a:solidFill>
                  <a:schemeClr val="bg1"/>
                </a:solidFill>
              </a:rPr>
              <a:t>використовується</a:t>
            </a:r>
            <a:r>
              <a:rPr lang="ru-RU" sz="1400" dirty="0" smtClean="0">
                <a:solidFill>
                  <a:schemeClr val="bg1"/>
                </a:solidFill>
              </a:rPr>
              <a:t> для </a:t>
            </a:r>
            <a:r>
              <a:rPr lang="ru-RU" sz="1400" dirty="0" err="1" smtClean="0">
                <a:solidFill>
                  <a:schemeClr val="bg1"/>
                </a:solidFill>
              </a:rPr>
              <a:t>виготовлення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мазі</a:t>
            </a:r>
            <a:r>
              <a:rPr lang="ru-RU" sz="1400" dirty="0" smtClean="0"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solidFill>
                  <a:schemeClr val="bg1"/>
                </a:solidFill>
              </a:rPr>
              <a:t>від</a:t>
            </a:r>
            <a:r>
              <a:rPr lang="ru-RU" sz="1400" dirty="0" smtClean="0">
                <a:solidFill>
                  <a:schemeClr val="bg1"/>
                </a:solidFill>
              </a:rPr>
              <a:t> раку </a:t>
            </a:r>
            <a:r>
              <a:rPr lang="ru-RU" sz="1400" dirty="0" err="1" smtClean="0">
                <a:solidFill>
                  <a:schemeClr val="bg1"/>
                </a:solidFill>
              </a:rPr>
              <a:t>шкіри</a:t>
            </a:r>
            <a:r>
              <a:rPr lang="ru-RU" sz="1400" dirty="0" smtClean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9571" y="219127"/>
            <a:ext cx="3998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i="1" dirty="0">
                <a:solidFill>
                  <a:srgbClr val="FF0000"/>
                </a:solidFill>
              </a:rPr>
              <a:t>Цибуля </a:t>
            </a:r>
            <a:r>
              <a:rPr lang="ru-RU" sz="2000" i="1" dirty="0" err="1">
                <a:solidFill>
                  <a:srgbClr val="FF0000"/>
                </a:solidFill>
              </a:rPr>
              <a:t>ведмежа</a:t>
            </a:r>
            <a:r>
              <a:rPr lang="ru-RU" sz="2000" i="1" dirty="0">
                <a:solidFill>
                  <a:srgbClr val="FF0000"/>
                </a:solidFill>
              </a:rPr>
              <a:t> (черемша)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50255" y="419182"/>
            <a:ext cx="44462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chemeClr val="bg1"/>
                </a:solidFill>
              </a:rPr>
              <a:t>Allium </a:t>
            </a:r>
            <a:r>
              <a:rPr lang="en-US" sz="1400" i="1" dirty="0" err="1">
                <a:solidFill>
                  <a:schemeClr val="bg1"/>
                </a:solidFill>
              </a:rPr>
              <a:t>ursinum</a:t>
            </a:r>
            <a:r>
              <a:rPr lang="en-US" sz="1400" i="1" dirty="0">
                <a:solidFill>
                  <a:schemeClr val="bg1"/>
                </a:solidFill>
              </a:rPr>
              <a:t> L.</a:t>
            </a:r>
          </a:p>
          <a:p>
            <a:endParaRPr lang="en-US" sz="1400" i="1" dirty="0">
              <a:solidFill>
                <a:schemeClr val="bg1"/>
              </a:solidFill>
            </a:endParaRPr>
          </a:p>
          <a:p>
            <a:r>
              <a:rPr lang="ru-RU" sz="1400" dirty="0" err="1">
                <a:solidFill>
                  <a:schemeClr val="bg1"/>
                </a:solidFill>
              </a:rPr>
              <a:t>Назва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цибулі</a:t>
            </a:r>
            <a:r>
              <a:rPr lang="ru-RU" sz="1400" dirty="0">
                <a:solidFill>
                  <a:schemeClr val="bg1"/>
                </a:solidFill>
              </a:rPr>
              <a:t> походить </a:t>
            </a:r>
            <a:r>
              <a:rPr lang="ru-RU" sz="1400" dirty="0" err="1">
                <a:solidFill>
                  <a:schemeClr val="bg1"/>
                </a:solidFill>
              </a:rPr>
              <a:t>від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латинського</a:t>
            </a:r>
            <a:r>
              <a:rPr lang="ru-RU" sz="1400" dirty="0">
                <a:solidFill>
                  <a:schemeClr val="bg1"/>
                </a:solidFill>
              </a:rPr>
              <a:t> “</a:t>
            </a:r>
            <a:r>
              <a:rPr lang="ru-RU" sz="1400" dirty="0" err="1">
                <a:solidFill>
                  <a:schemeClr val="bg1"/>
                </a:solidFill>
              </a:rPr>
              <a:t>аліум</a:t>
            </a:r>
            <a:r>
              <a:rPr lang="ru-RU" sz="1400" dirty="0">
                <a:solidFill>
                  <a:schemeClr val="bg1"/>
                </a:solidFill>
              </a:rPr>
              <a:t>”-</a:t>
            </a:r>
            <a:r>
              <a:rPr lang="ru-RU" sz="1400" dirty="0" err="1">
                <a:solidFill>
                  <a:schemeClr val="bg1"/>
                </a:solidFill>
              </a:rPr>
              <a:t>ароматний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Відомо</a:t>
            </a:r>
            <a:r>
              <a:rPr lang="ru-RU" sz="1400" dirty="0">
                <a:solidFill>
                  <a:schemeClr val="bg1"/>
                </a:solidFill>
              </a:rPr>
              <a:t> до 600 </a:t>
            </a:r>
            <a:r>
              <a:rPr lang="ru-RU" sz="1400" dirty="0" err="1">
                <a:solidFill>
                  <a:schemeClr val="bg1"/>
                </a:solidFill>
              </a:rPr>
              <a:t>видів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цибулі,що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поширені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Північній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півкулі</a:t>
            </a:r>
            <a:r>
              <a:rPr lang="ru-RU" sz="1400" dirty="0">
                <a:solidFill>
                  <a:schemeClr val="bg1"/>
                </a:solidFill>
              </a:rPr>
              <a:t>. На </a:t>
            </a:r>
            <a:r>
              <a:rPr lang="ru-RU" sz="1400" dirty="0" err="1">
                <a:solidFill>
                  <a:schemeClr val="bg1"/>
                </a:solidFill>
              </a:rPr>
              <a:t>відміну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інших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видів</a:t>
            </a:r>
            <a:r>
              <a:rPr lang="ru-RU" sz="1400" dirty="0">
                <a:solidFill>
                  <a:schemeClr val="bg1"/>
                </a:solidFill>
              </a:rPr>
              <a:t> цибуля </a:t>
            </a:r>
            <a:r>
              <a:rPr lang="ru-RU" sz="1400" dirty="0" err="1">
                <a:solidFill>
                  <a:schemeClr val="bg1"/>
                </a:solidFill>
              </a:rPr>
              <a:t>ведмежа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ланцетну</a:t>
            </a:r>
            <a:r>
              <a:rPr lang="ru-RU" sz="1400" dirty="0">
                <a:solidFill>
                  <a:schemeClr val="bg1"/>
                </a:solidFill>
              </a:rPr>
              <a:t> пластинку, яка </a:t>
            </a:r>
            <a:r>
              <a:rPr lang="ru-RU" sz="1400" dirty="0" err="1">
                <a:solidFill>
                  <a:schemeClr val="bg1"/>
                </a:solidFill>
              </a:rPr>
              <a:t>звужується</a:t>
            </a:r>
            <a:r>
              <a:rPr lang="ru-RU" sz="1400" dirty="0">
                <a:solidFill>
                  <a:schemeClr val="bg1"/>
                </a:solidFill>
              </a:rPr>
              <a:t> в черешок. </a:t>
            </a:r>
            <a:r>
              <a:rPr lang="ru-RU" sz="1400" dirty="0" err="1">
                <a:solidFill>
                  <a:schemeClr val="bg1"/>
                </a:solidFill>
              </a:rPr>
              <a:t>Цвіте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квітні-травні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білими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запашними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квітами,зібраними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верхівкове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суцвіття</a:t>
            </a:r>
            <a:r>
              <a:rPr lang="ru-RU" sz="1400" dirty="0">
                <a:solidFill>
                  <a:schemeClr val="bg1"/>
                </a:solidFill>
              </a:rPr>
              <a:t>. Росте у </a:t>
            </a:r>
            <a:r>
              <a:rPr lang="ru-RU" sz="1400" dirty="0" err="1">
                <a:solidFill>
                  <a:schemeClr val="bg1"/>
                </a:solidFill>
              </a:rPr>
              <a:t>вологих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місцях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листяних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лісів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Харчова</a:t>
            </a:r>
            <a:r>
              <a:rPr lang="ru-RU" sz="1400" dirty="0">
                <a:solidFill>
                  <a:schemeClr val="bg1"/>
                </a:solidFill>
              </a:rPr>
              <a:t> і </a:t>
            </a:r>
            <a:r>
              <a:rPr lang="ru-RU" sz="1400" dirty="0" err="1">
                <a:solidFill>
                  <a:schemeClr val="bg1"/>
                </a:solidFill>
              </a:rPr>
              <a:t>лікарська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рослина</a:t>
            </a:r>
            <a:r>
              <a:rPr lang="ru-RU" sz="1400" dirty="0">
                <a:solidFill>
                  <a:schemeClr val="bg1"/>
                </a:solidFill>
              </a:rPr>
              <a:t>. Листки в </a:t>
            </a:r>
            <a:r>
              <a:rPr lang="ru-RU" sz="1400" dirty="0" err="1">
                <a:solidFill>
                  <a:schemeClr val="bg1"/>
                </a:solidFill>
              </a:rPr>
              <a:t>свіжому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вигляді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використовуються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салати,їх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також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можна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консервувати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Численність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популяції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цибулі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ведмежої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скорочується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результаті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збирання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рослини</a:t>
            </a:r>
            <a:r>
              <a:rPr lang="ru-RU" sz="1400" dirty="0">
                <a:solidFill>
                  <a:schemeClr val="bg1"/>
                </a:solidFill>
              </a:rPr>
              <a:t> як </a:t>
            </a:r>
            <a:r>
              <a:rPr lang="ru-RU" sz="1400" dirty="0" err="1">
                <a:solidFill>
                  <a:schemeClr val="bg1"/>
                </a:solidFill>
              </a:rPr>
              <a:t>лікарської</a:t>
            </a:r>
            <a:r>
              <a:rPr lang="ru-RU" sz="1400" dirty="0">
                <a:solidFill>
                  <a:schemeClr val="bg1"/>
                </a:solidFill>
              </a:rPr>
              <a:t> та </a:t>
            </a:r>
            <a:r>
              <a:rPr lang="ru-RU" sz="1400" dirty="0" err="1">
                <a:solidFill>
                  <a:schemeClr val="bg1"/>
                </a:solidFill>
              </a:rPr>
              <a:t>харчової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сировинидому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організуються</a:t>
            </a:r>
            <a:r>
              <a:rPr lang="ru-RU" sz="1400" dirty="0">
                <a:solidFill>
                  <a:schemeClr val="bg1"/>
                </a:solidFill>
              </a:rPr>
              <a:t> заказники з метою </a:t>
            </a:r>
            <a:r>
              <a:rPr lang="ru-RU" sz="1400" dirty="0" err="1">
                <a:solidFill>
                  <a:schemeClr val="bg1"/>
                </a:solidFill>
              </a:rPr>
              <a:t>охорони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цієї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рослини</a:t>
            </a:r>
            <a:r>
              <a:rPr lang="ru-RU" sz="14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924918"/>
            <a:ext cx="3434337" cy="34645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626" y="3645024"/>
            <a:ext cx="1842402" cy="267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0197" y="188639"/>
            <a:ext cx="2222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FF0000"/>
                </a:solidFill>
              </a:rPr>
              <a:t>Сон великий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7079"/>
            <a:ext cx="410445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</a:rPr>
              <a:t>Pulsatilla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grandis</a:t>
            </a:r>
            <a:r>
              <a:rPr lang="en-US" sz="1400" dirty="0">
                <a:solidFill>
                  <a:schemeClr val="bg1"/>
                </a:solidFill>
              </a:rPr>
              <a:t> Wend</a:t>
            </a:r>
          </a:p>
          <a:p>
            <a:r>
              <a:rPr lang="ru-RU" sz="1400" dirty="0" err="1">
                <a:solidFill>
                  <a:schemeClr val="bg1"/>
                </a:solidFill>
              </a:rPr>
              <a:t>Центральноєвропейський</a:t>
            </a:r>
            <a:r>
              <a:rPr lang="ru-RU" sz="1400" dirty="0">
                <a:solidFill>
                  <a:schemeClr val="bg1"/>
                </a:solidFill>
              </a:rPr>
              <a:t> вид на </a:t>
            </a:r>
            <a:r>
              <a:rPr lang="ru-RU" sz="1400" dirty="0" err="1">
                <a:solidFill>
                  <a:schemeClr val="bg1"/>
                </a:solidFill>
              </a:rPr>
              <a:t>східній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межі</a:t>
            </a:r>
            <a:r>
              <a:rPr lang="ru-RU" sz="1400" dirty="0">
                <a:solidFill>
                  <a:schemeClr val="bg1"/>
                </a:solidFill>
              </a:rPr>
              <a:t> ареалу. </a:t>
            </a:r>
            <a:r>
              <a:rPr lang="ru-RU" sz="1400" dirty="0" err="1">
                <a:solidFill>
                  <a:schemeClr val="bg1"/>
                </a:solidFill>
              </a:rPr>
              <a:t>Ще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можливі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нічні</a:t>
            </a:r>
            <a:r>
              <a:rPr lang="ru-RU" sz="1400" dirty="0">
                <a:solidFill>
                  <a:schemeClr val="bg1"/>
                </a:solidFill>
              </a:rPr>
              <a:t> заморозки, але </a:t>
            </a:r>
            <a:r>
              <a:rPr lang="ru-RU" sz="1400" dirty="0" err="1">
                <a:solidFill>
                  <a:schemeClr val="bg1"/>
                </a:solidFill>
              </a:rPr>
              <a:t>квітку</a:t>
            </a:r>
            <a:r>
              <a:rPr lang="ru-RU" sz="1400" dirty="0">
                <a:solidFill>
                  <a:schemeClr val="bg1"/>
                </a:solidFill>
              </a:rPr>
              <a:t> сон-трави </a:t>
            </a:r>
            <a:r>
              <a:rPr lang="ru-RU" sz="1400" dirty="0" err="1">
                <a:solidFill>
                  <a:schemeClr val="bg1"/>
                </a:solidFill>
              </a:rPr>
              <a:t>це</a:t>
            </a:r>
            <a:r>
              <a:rPr lang="ru-RU" sz="1400" dirty="0">
                <a:solidFill>
                  <a:schemeClr val="bg1"/>
                </a:solidFill>
              </a:rPr>
              <a:t> не </a:t>
            </a:r>
            <a:r>
              <a:rPr lang="ru-RU" sz="1400" dirty="0" err="1">
                <a:solidFill>
                  <a:schemeClr val="bg1"/>
                </a:solidFill>
              </a:rPr>
              <a:t>лякає</a:t>
            </a:r>
            <a:r>
              <a:rPr lang="ru-RU" sz="1400" dirty="0">
                <a:solidFill>
                  <a:schemeClr val="bg1"/>
                </a:solidFill>
              </a:rPr>
              <a:t>, вона </a:t>
            </a:r>
            <a:r>
              <a:rPr lang="ru-RU" sz="1400" dirty="0" err="1">
                <a:solidFill>
                  <a:schemeClr val="bg1"/>
                </a:solidFill>
              </a:rPr>
              <a:t>зазделегідь</a:t>
            </a:r>
            <a:r>
              <a:rPr lang="ru-RU" sz="1400" dirty="0">
                <a:solidFill>
                  <a:schemeClr val="bg1"/>
                </a:solidFill>
              </a:rPr>
              <a:t> “</a:t>
            </a:r>
            <a:r>
              <a:rPr lang="ru-RU" sz="1400" dirty="0" err="1">
                <a:solidFill>
                  <a:schemeClr val="bg1"/>
                </a:solidFill>
              </a:rPr>
              <a:t>утеплилася</a:t>
            </a:r>
            <a:r>
              <a:rPr lang="ru-RU" sz="1400" dirty="0">
                <a:solidFill>
                  <a:schemeClr val="bg1"/>
                </a:solidFill>
              </a:rPr>
              <a:t>” </a:t>
            </a:r>
            <a:r>
              <a:rPr lang="ru-RU" sz="1400" dirty="0" err="1">
                <a:solidFill>
                  <a:schemeClr val="bg1"/>
                </a:solidFill>
              </a:rPr>
              <a:t>щільним</a:t>
            </a:r>
            <a:r>
              <a:rPr lang="ru-RU" sz="1400" dirty="0">
                <a:solidFill>
                  <a:schemeClr val="bg1"/>
                </a:solidFill>
              </a:rPr>
              <a:t> шаром </a:t>
            </a:r>
            <a:r>
              <a:rPr lang="ru-RU" sz="1400" dirty="0" err="1">
                <a:solidFill>
                  <a:schemeClr val="bg1"/>
                </a:solidFill>
              </a:rPr>
              <a:t>м’яких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сріблястих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волосків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Назву</a:t>
            </a:r>
            <a:r>
              <a:rPr lang="ru-RU" sz="1400" dirty="0">
                <a:solidFill>
                  <a:schemeClr val="bg1"/>
                </a:solidFill>
              </a:rPr>
              <a:t> “сон” </a:t>
            </a:r>
            <a:r>
              <a:rPr lang="ru-RU" sz="1400" dirty="0" err="1">
                <a:solidFill>
                  <a:schemeClr val="bg1"/>
                </a:solidFill>
              </a:rPr>
              <a:t>рослина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отримала</a:t>
            </a:r>
            <a:r>
              <a:rPr lang="ru-RU" sz="1400" dirty="0">
                <a:solidFill>
                  <a:schemeClr val="bg1"/>
                </a:solidFill>
              </a:rPr>
              <a:t> через те,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квіти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похмуру</a:t>
            </a:r>
            <a:r>
              <a:rPr lang="ru-RU" sz="1400" dirty="0">
                <a:solidFill>
                  <a:schemeClr val="bg1"/>
                </a:solidFill>
              </a:rPr>
              <a:t> погоду </a:t>
            </a:r>
            <a:r>
              <a:rPr lang="ru-RU" sz="1400" dirty="0" err="1">
                <a:solidFill>
                  <a:schemeClr val="bg1"/>
                </a:solidFill>
              </a:rPr>
              <a:t>закриті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ніби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сплять</a:t>
            </a:r>
            <a:r>
              <a:rPr lang="ru-RU" sz="1400" dirty="0">
                <a:solidFill>
                  <a:schemeClr val="bg1"/>
                </a:solidFill>
              </a:rPr>
              <a:t>, та й в </a:t>
            </a:r>
            <a:r>
              <a:rPr lang="ru-RU" sz="1400" dirty="0" err="1">
                <a:solidFill>
                  <a:schemeClr val="bg1"/>
                </a:solidFill>
              </a:rPr>
              <a:t>народній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медицині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використовували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цю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рослину</a:t>
            </a:r>
            <a:r>
              <a:rPr lang="ru-RU" sz="1400" dirty="0">
                <a:solidFill>
                  <a:schemeClr val="bg1"/>
                </a:solidFill>
              </a:rPr>
              <a:t> як </a:t>
            </a:r>
            <a:r>
              <a:rPr lang="ru-RU" sz="1400" dirty="0" err="1">
                <a:solidFill>
                  <a:schemeClr val="bg1"/>
                </a:solidFill>
              </a:rPr>
              <a:t>снотворний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засіб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Ця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багаторічна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рослина</a:t>
            </a:r>
            <a:r>
              <a:rPr lang="ru-RU" sz="1400" dirty="0">
                <a:solidFill>
                  <a:schemeClr val="bg1"/>
                </a:solidFill>
              </a:rPr>
              <a:t> росте на </a:t>
            </a:r>
            <a:r>
              <a:rPr lang="ru-RU" sz="1400" dirty="0" err="1">
                <a:solidFill>
                  <a:schemeClr val="bg1"/>
                </a:solidFill>
              </a:rPr>
              <a:t>світлих</a:t>
            </a:r>
            <a:r>
              <a:rPr lang="ru-RU" sz="1400" dirty="0">
                <a:solidFill>
                  <a:schemeClr val="bg1"/>
                </a:solidFill>
              </a:rPr>
              <a:t> сухих </a:t>
            </a:r>
            <a:r>
              <a:rPr lang="ru-RU" sz="1400" dirty="0" err="1">
                <a:solidFill>
                  <a:schemeClr val="bg1"/>
                </a:solidFill>
              </a:rPr>
              <a:t>відкритих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ділянках</a:t>
            </a:r>
            <a:r>
              <a:rPr lang="ru-RU" sz="1400" dirty="0">
                <a:solidFill>
                  <a:schemeClr val="bg1"/>
                </a:solidFill>
              </a:rPr>
              <a:t>, в основному, на </a:t>
            </a:r>
            <a:r>
              <a:rPr lang="ru-RU" sz="1400" dirty="0" err="1">
                <a:solidFill>
                  <a:schemeClr val="bg1"/>
                </a:solidFill>
              </a:rPr>
              <a:t>узліссі</a:t>
            </a:r>
            <a:r>
              <a:rPr lang="ru-RU" sz="1400" dirty="0">
                <a:solidFill>
                  <a:schemeClr val="bg1"/>
                </a:solidFill>
              </a:rPr>
              <a:t>, на </a:t>
            </a:r>
            <a:r>
              <a:rPr lang="ru-RU" sz="1400" dirty="0" err="1">
                <a:solidFill>
                  <a:schemeClr val="bg1"/>
                </a:solidFill>
              </a:rPr>
              <a:t>сонячних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схилах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Товтр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Поява</a:t>
            </a:r>
            <a:r>
              <a:rPr lang="ru-RU" sz="1400" dirty="0">
                <a:solidFill>
                  <a:schemeClr val="bg1"/>
                </a:solidFill>
              </a:rPr>
              <a:t> перших </a:t>
            </a:r>
            <a:r>
              <a:rPr lang="ru-RU" sz="1400" dirty="0" err="1">
                <a:solidFill>
                  <a:schemeClr val="bg1"/>
                </a:solidFill>
              </a:rPr>
              <a:t>квітів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еону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співпадає</a:t>
            </a:r>
            <a:r>
              <a:rPr lang="ru-RU" sz="1400" dirty="0">
                <a:solidFill>
                  <a:schemeClr val="bg1"/>
                </a:solidFill>
              </a:rPr>
              <a:t> з початком </a:t>
            </a:r>
            <a:r>
              <a:rPr lang="ru-RU" sz="1400" dirty="0" err="1">
                <a:solidFill>
                  <a:schemeClr val="bg1"/>
                </a:solidFill>
              </a:rPr>
              <a:t>руху</a:t>
            </a:r>
            <a:r>
              <a:rPr lang="ru-RU" sz="1400" dirty="0">
                <a:solidFill>
                  <a:schemeClr val="bg1"/>
                </a:solidFill>
              </a:rPr>
              <a:t> соку у </a:t>
            </a:r>
            <a:r>
              <a:rPr lang="ru-RU" sz="1400" dirty="0" err="1">
                <a:solidFill>
                  <a:schemeClr val="bg1"/>
                </a:solidFill>
              </a:rPr>
              <a:t>берези</a:t>
            </a:r>
            <a:r>
              <a:rPr lang="ru-RU" sz="1400" dirty="0">
                <a:solidFill>
                  <a:schemeClr val="bg1"/>
                </a:solidFill>
              </a:rPr>
              <a:t> – </a:t>
            </a:r>
            <a:r>
              <a:rPr lang="ru-RU" sz="1400" dirty="0" err="1">
                <a:solidFill>
                  <a:schemeClr val="bg1"/>
                </a:solidFill>
              </a:rPr>
              <a:t>якраз</a:t>
            </a:r>
            <a:r>
              <a:rPr lang="ru-RU" sz="1400" dirty="0">
                <a:solidFill>
                  <a:schemeClr val="bg1"/>
                </a:solidFill>
              </a:rPr>
              <a:t> на початку </a:t>
            </a:r>
            <a:r>
              <a:rPr lang="ru-RU" sz="1400" dirty="0" err="1">
                <a:solidFill>
                  <a:schemeClr val="bg1"/>
                </a:solidFill>
              </a:rPr>
              <a:t>весни</a:t>
            </a:r>
            <a:r>
              <a:rPr lang="ru-RU" sz="1400" dirty="0">
                <a:solidFill>
                  <a:schemeClr val="bg1"/>
                </a:solidFill>
              </a:rPr>
              <a:t>. Листки </a:t>
            </a:r>
            <a:r>
              <a:rPr lang="ru-RU" sz="1400" dirty="0" err="1">
                <a:solidFill>
                  <a:schemeClr val="bg1"/>
                </a:solidFill>
              </a:rPr>
              <a:t>з’являються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після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цвітіння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Живе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рослина</a:t>
            </a:r>
            <a:r>
              <a:rPr lang="ru-RU" sz="1400" dirty="0">
                <a:solidFill>
                  <a:schemeClr val="bg1"/>
                </a:solidFill>
              </a:rPr>
              <a:t> до </a:t>
            </a:r>
            <a:r>
              <a:rPr lang="ru-RU" sz="1400" dirty="0" err="1">
                <a:solidFill>
                  <a:schemeClr val="bg1"/>
                </a:solidFill>
              </a:rPr>
              <a:t>глибокої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осені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запасаючи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поживні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речовини</a:t>
            </a:r>
            <a:r>
              <a:rPr lang="ru-RU" sz="1400" dirty="0">
                <a:solidFill>
                  <a:schemeClr val="bg1"/>
                </a:solidFill>
              </a:rPr>
              <a:t> в </a:t>
            </a:r>
            <a:r>
              <a:rPr lang="ru-RU" sz="1400" dirty="0" err="1">
                <a:solidFill>
                  <a:schemeClr val="bg1"/>
                </a:solidFill>
              </a:rPr>
              <a:t>кореневищі</a:t>
            </a:r>
            <a:r>
              <a:rPr lang="ru-RU" sz="1400" dirty="0">
                <a:solidFill>
                  <a:schemeClr val="bg1"/>
                </a:solidFill>
              </a:rPr>
              <a:t>. Сон великий </a:t>
            </a:r>
            <a:r>
              <a:rPr lang="ru-RU" sz="1400" dirty="0" err="1">
                <a:solidFill>
                  <a:schemeClr val="bg1"/>
                </a:solidFill>
              </a:rPr>
              <a:t>дуже</a:t>
            </a:r>
            <a:r>
              <a:rPr lang="ru-RU" sz="1400" dirty="0">
                <a:solidFill>
                  <a:schemeClr val="bg1"/>
                </a:solidFill>
              </a:rPr>
              <a:t> декоративна </a:t>
            </a:r>
            <a:r>
              <a:rPr lang="ru-RU" sz="1400" dirty="0" err="1">
                <a:solidFill>
                  <a:schemeClr val="bg1"/>
                </a:solidFill>
              </a:rPr>
              <a:t>рослина</a:t>
            </a:r>
            <a:r>
              <a:rPr lang="ru-RU" sz="1400" dirty="0">
                <a:solidFill>
                  <a:schemeClr val="bg1"/>
                </a:solidFill>
              </a:rPr>
              <a:t> і шкода,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він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знищується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оберемками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весняні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букети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Цю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можна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вирощувати</a:t>
            </a:r>
            <a:r>
              <a:rPr lang="ru-RU" sz="1400" dirty="0">
                <a:solidFill>
                  <a:schemeClr val="bg1"/>
                </a:solidFill>
              </a:rPr>
              <a:t> на клумбах, </a:t>
            </a:r>
            <a:r>
              <a:rPr lang="ru-RU" sz="1400" dirty="0" err="1">
                <a:solidFill>
                  <a:schemeClr val="bg1"/>
                </a:solidFill>
              </a:rPr>
              <a:t>пам’ятаючи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умову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вона не любить </a:t>
            </a:r>
            <a:r>
              <a:rPr lang="ru-RU" sz="1400" dirty="0" err="1">
                <a:solidFill>
                  <a:schemeClr val="bg1"/>
                </a:solidFill>
              </a:rPr>
              <a:t>багато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вологи</a:t>
            </a:r>
            <a:r>
              <a:rPr lang="ru-RU" sz="1400" dirty="0">
                <a:solidFill>
                  <a:schemeClr val="bg1"/>
                </a:solidFill>
              </a:rPr>
              <a:t> і </a:t>
            </a:r>
            <a:r>
              <a:rPr lang="ru-RU" sz="1400" dirty="0" err="1">
                <a:solidFill>
                  <a:schemeClr val="bg1"/>
                </a:solidFill>
              </a:rPr>
              <a:t>падає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перевагу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підвищеним</a:t>
            </a:r>
            <a:r>
              <a:rPr lang="ru-RU" sz="1400" dirty="0">
                <a:solidFill>
                  <a:schemeClr val="bg1"/>
                </a:solidFill>
              </a:rPr>
              <a:t> сухим </a:t>
            </a:r>
            <a:r>
              <a:rPr lang="ru-RU" sz="1400" dirty="0" err="1">
                <a:solidFill>
                  <a:schemeClr val="bg1"/>
                </a:solidFill>
              </a:rPr>
              <a:t>ділянкам</a:t>
            </a:r>
            <a:r>
              <a:rPr lang="ru-RU" sz="1400" dirty="0">
                <a:solidFill>
                  <a:schemeClr val="bg1"/>
                </a:solidFill>
              </a:rPr>
              <a:t>. На одному і тому ж </a:t>
            </a:r>
            <a:r>
              <a:rPr lang="ru-RU" sz="1400" dirty="0" err="1">
                <a:solidFill>
                  <a:schemeClr val="bg1"/>
                </a:solidFill>
              </a:rPr>
              <a:t>місці</a:t>
            </a:r>
            <a:r>
              <a:rPr lang="ru-RU" sz="1400" dirty="0">
                <a:solidFill>
                  <a:schemeClr val="bg1"/>
                </a:solidFill>
              </a:rPr>
              <a:t> сон-трава </a:t>
            </a:r>
            <a:r>
              <a:rPr lang="ru-RU" sz="1400" dirty="0" err="1">
                <a:solidFill>
                  <a:schemeClr val="bg1"/>
                </a:solidFill>
              </a:rPr>
              <a:t>може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більше</a:t>
            </a:r>
            <a:r>
              <a:rPr lang="ru-RU" sz="1400" dirty="0">
                <a:solidFill>
                  <a:schemeClr val="bg1"/>
                </a:solidFill>
              </a:rPr>
              <a:t> 10 </a:t>
            </a:r>
            <a:r>
              <a:rPr lang="ru-RU" sz="1400" dirty="0" err="1">
                <a:solidFill>
                  <a:schemeClr val="bg1"/>
                </a:solidFill>
              </a:rPr>
              <a:t>років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Охороняється</a:t>
            </a:r>
            <a:r>
              <a:rPr lang="ru-RU" sz="1400" dirty="0">
                <a:solidFill>
                  <a:schemeClr val="bg1"/>
                </a:solidFill>
              </a:rPr>
              <a:t> у заказниках: </a:t>
            </a:r>
            <a:r>
              <a:rPr lang="ru-RU" sz="1400" dirty="0" err="1">
                <a:solidFill>
                  <a:schemeClr val="bg1"/>
                </a:solidFill>
              </a:rPr>
              <a:t>Циківський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Чапля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Панівецька</a:t>
            </a:r>
            <a:r>
              <a:rPr lang="ru-RU" sz="1400" dirty="0">
                <a:solidFill>
                  <a:schemeClr val="bg1"/>
                </a:solidFill>
              </a:rPr>
              <a:t> Дача.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169" y="673834"/>
            <a:ext cx="3401244" cy="34159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154" y="2924944"/>
            <a:ext cx="2204195" cy="38223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203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84670" y="278373"/>
            <a:ext cx="3765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>
                <a:solidFill>
                  <a:srgbClr val="FF0000"/>
                </a:solidFill>
              </a:rPr>
              <a:t>Підсніжник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звичайний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321457"/>
            <a:ext cx="806489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</a:rPr>
              <a:t>Galanthus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nivalis</a:t>
            </a:r>
            <a:r>
              <a:rPr lang="en-US" sz="1400" dirty="0">
                <a:solidFill>
                  <a:schemeClr val="bg1"/>
                </a:solidFill>
              </a:rPr>
              <a:t> L. </a:t>
            </a:r>
          </a:p>
          <a:p>
            <a:r>
              <a:rPr lang="ru-RU" sz="1400" dirty="0" err="1">
                <a:solidFill>
                  <a:schemeClr val="bg1"/>
                </a:solidFill>
              </a:rPr>
              <a:t>Вважають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підсніжники</a:t>
            </a:r>
            <a:r>
              <a:rPr lang="ru-RU" sz="1400" dirty="0">
                <a:solidFill>
                  <a:schemeClr val="bg1"/>
                </a:solidFill>
              </a:rPr>
              <a:t> – “</a:t>
            </a:r>
            <a:r>
              <a:rPr lang="ru-RU" sz="1400" dirty="0" err="1">
                <a:solidFill>
                  <a:schemeClr val="bg1"/>
                </a:solidFill>
              </a:rPr>
              <a:t>квіти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надії</a:t>
            </a:r>
            <a:r>
              <a:rPr lang="ru-RU" sz="1400" dirty="0">
                <a:solidFill>
                  <a:schemeClr val="bg1"/>
                </a:solidFill>
              </a:rPr>
              <a:t>” -першими </a:t>
            </a:r>
            <a:r>
              <a:rPr lang="ru-RU" sz="1400" dirty="0" err="1">
                <a:solidFill>
                  <a:schemeClr val="bg1"/>
                </a:solidFill>
              </a:rPr>
              <a:t>з’являються</a:t>
            </a:r>
            <a:r>
              <a:rPr lang="ru-RU" sz="1400" dirty="0">
                <a:solidFill>
                  <a:schemeClr val="bg1"/>
                </a:solidFill>
              </a:rPr>
              <a:t> з-</a:t>
            </a:r>
            <a:r>
              <a:rPr lang="ru-RU" sz="1400" dirty="0" err="1">
                <a:solidFill>
                  <a:schemeClr val="bg1"/>
                </a:solidFill>
              </a:rPr>
              <a:t>під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снігу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засвідчують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прихід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весни</a:t>
            </a:r>
            <a:r>
              <a:rPr lang="ru-RU" sz="1400" dirty="0">
                <a:solidFill>
                  <a:schemeClr val="bg1"/>
                </a:solidFill>
              </a:rPr>
              <a:t>. На </a:t>
            </a:r>
            <a:r>
              <a:rPr lang="ru-RU" sz="1400" dirty="0" err="1">
                <a:solidFill>
                  <a:schemeClr val="bg1"/>
                </a:solidFill>
              </a:rPr>
              <a:t>Україні</a:t>
            </a:r>
            <a:r>
              <a:rPr lang="ru-RU" sz="1400" dirty="0">
                <a:solidFill>
                  <a:schemeClr val="bg1"/>
                </a:solidFill>
              </a:rPr>
              <a:t> росте 3 вида </a:t>
            </a:r>
            <a:r>
              <a:rPr lang="ru-RU" sz="1400" dirty="0" err="1">
                <a:solidFill>
                  <a:schemeClr val="bg1"/>
                </a:solidFill>
              </a:rPr>
              <a:t>підсніжника</a:t>
            </a:r>
            <a:r>
              <a:rPr lang="ru-RU" sz="1400" dirty="0">
                <a:solidFill>
                  <a:schemeClr val="bg1"/>
                </a:solidFill>
              </a:rPr>
              <a:t>. У нас, на </a:t>
            </a:r>
            <a:r>
              <a:rPr lang="ru-RU" sz="1400" dirty="0" err="1">
                <a:solidFill>
                  <a:schemeClr val="bg1"/>
                </a:solidFill>
              </a:rPr>
              <a:t>Хмельниччині</a:t>
            </a:r>
            <a:r>
              <a:rPr lang="ru-RU" sz="1400" dirty="0">
                <a:solidFill>
                  <a:schemeClr val="bg1"/>
                </a:solidFill>
              </a:rPr>
              <a:t>, широко </a:t>
            </a:r>
            <a:r>
              <a:rPr lang="ru-RU" sz="1400" dirty="0" err="1">
                <a:solidFill>
                  <a:schemeClr val="bg1"/>
                </a:solidFill>
              </a:rPr>
              <a:t>росповсюджений</a:t>
            </a:r>
            <a:r>
              <a:rPr lang="ru-RU" sz="1400" dirty="0">
                <a:solidFill>
                  <a:schemeClr val="bg1"/>
                </a:solidFill>
              </a:rPr>
              <a:t> в дубово-</a:t>
            </a:r>
            <a:r>
              <a:rPr lang="ru-RU" sz="1400" dirty="0" err="1">
                <a:solidFill>
                  <a:schemeClr val="bg1"/>
                </a:solidFill>
              </a:rPr>
              <a:t>грабових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лісах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підсніжник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звичайний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Коротке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життя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підсніжників</a:t>
            </a:r>
            <a:r>
              <a:rPr lang="ru-RU" sz="1400" dirty="0">
                <a:solidFill>
                  <a:schemeClr val="bg1"/>
                </a:solidFill>
              </a:rPr>
              <a:t> і </a:t>
            </a:r>
            <a:r>
              <a:rPr lang="ru-RU" sz="1400" dirty="0" err="1">
                <a:solidFill>
                  <a:schemeClr val="bg1"/>
                </a:solidFill>
              </a:rPr>
              <a:t>дуже</a:t>
            </a:r>
            <a:r>
              <a:rPr lang="ru-RU" sz="1400" dirty="0">
                <a:solidFill>
                  <a:schemeClr val="bg1"/>
                </a:solidFill>
              </a:rPr>
              <a:t> легко </a:t>
            </a:r>
            <a:r>
              <a:rPr lang="ru-RU" sz="1400" dirty="0" err="1">
                <a:solidFill>
                  <a:schemeClr val="bg1"/>
                </a:solidFill>
              </a:rPr>
              <a:t>воно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може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обірватися</a:t>
            </a:r>
            <a:r>
              <a:rPr lang="ru-RU" sz="1400" dirty="0">
                <a:solidFill>
                  <a:schemeClr val="bg1"/>
                </a:solidFill>
              </a:rPr>
              <a:t>. Вони </a:t>
            </a:r>
            <a:r>
              <a:rPr lang="ru-RU" sz="1400" dirty="0" err="1">
                <a:solidFill>
                  <a:schemeClr val="bg1"/>
                </a:solidFill>
              </a:rPr>
              <a:t>вже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зникли</a:t>
            </a:r>
            <a:r>
              <a:rPr lang="ru-RU" sz="1400" dirty="0">
                <a:solidFill>
                  <a:schemeClr val="bg1"/>
                </a:solidFill>
              </a:rPr>
              <a:t> з </a:t>
            </a:r>
            <a:r>
              <a:rPr lang="ru-RU" sz="1400" dirty="0" err="1">
                <a:solidFill>
                  <a:schemeClr val="bg1"/>
                </a:solidFill>
              </a:rPr>
              <a:t>околиць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Києва</a:t>
            </a:r>
            <a:r>
              <a:rPr lang="ru-RU" sz="1400" dirty="0">
                <a:solidFill>
                  <a:schemeClr val="bg1"/>
                </a:solidFill>
              </a:rPr>
              <a:t> і все </a:t>
            </a:r>
            <a:r>
              <a:rPr lang="ru-RU" sz="1400" dirty="0" err="1">
                <a:solidFill>
                  <a:schemeClr val="bg1"/>
                </a:solidFill>
              </a:rPr>
              <a:t>рідше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зустрічаються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навколо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інших</a:t>
            </a:r>
            <a:r>
              <a:rPr lang="ru-RU" sz="1400" dirty="0">
                <a:solidFill>
                  <a:schemeClr val="bg1"/>
                </a:solidFill>
              </a:rPr>
              <a:t> великих </a:t>
            </a:r>
            <a:r>
              <a:rPr lang="ru-RU" sz="1400" dirty="0" err="1">
                <a:solidFill>
                  <a:schemeClr val="bg1"/>
                </a:solidFill>
              </a:rPr>
              <a:t>міст</a:t>
            </a:r>
            <a:r>
              <a:rPr lang="ru-RU" sz="1400" dirty="0">
                <a:solidFill>
                  <a:schemeClr val="bg1"/>
                </a:solidFill>
              </a:rPr>
              <a:t>, тому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підлягають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масовому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збору</a:t>
            </a:r>
            <a:r>
              <a:rPr lang="ru-RU" sz="1400" dirty="0">
                <a:solidFill>
                  <a:schemeClr val="bg1"/>
                </a:solidFill>
              </a:rPr>
              <a:t> для </a:t>
            </a:r>
            <a:r>
              <a:rPr lang="ru-RU" sz="1400" dirty="0" err="1">
                <a:solidFill>
                  <a:schemeClr val="bg1"/>
                </a:solidFill>
              </a:rPr>
              <a:t>букетів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Цибулини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по-хижацьки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викопуються</a:t>
            </a:r>
            <a:r>
              <a:rPr lang="ru-RU" sz="1400" dirty="0">
                <a:solidFill>
                  <a:schemeClr val="bg1"/>
                </a:solidFill>
              </a:rPr>
              <a:t> любителями. Давно пора </a:t>
            </a:r>
            <a:r>
              <a:rPr lang="ru-RU" sz="1400" dirty="0" err="1">
                <a:solidFill>
                  <a:schemeClr val="bg1"/>
                </a:solidFill>
              </a:rPr>
              <a:t>розводити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підсніжники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спеціальних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плантаціях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Економічно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це</a:t>
            </a:r>
            <a:r>
              <a:rPr lang="ru-RU" sz="1400" dirty="0">
                <a:solidFill>
                  <a:schemeClr val="bg1"/>
                </a:solidFill>
              </a:rPr>
              <a:t> оправдано, </a:t>
            </a:r>
            <a:r>
              <a:rPr lang="ru-RU" sz="1400" dirty="0" err="1">
                <a:solidFill>
                  <a:schemeClr val="bg1"/>
                </a:solidFill>
              </a:rPr>
              <a:t>якщо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врахувати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ще</a:t>
            </a:r>
            <a:r>
              <a:rPr lang="ru-RU" sz="1400" dirty="0">
                <a:solidFill>
                  <a:schemeClr val="bg1"/>
                </a:solidFill>
              </a:rPr>
              <a:t> й те,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дуже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цінна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лікарська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сировина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Препарати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виготовлені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із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цибулини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підсніжника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використовуються</a:t>
            </a:r>
            <a:r>
              <a:rPr lang="ru-RU" sz="1400" dirty="0">
                <a:solidFill>
                  <a:schemeClr val="bg1"/>
                </a:solidFill>
              </a:rPr>
              <a:t> при </a:t>
            </a:r>
            <a:r>
              <a:rPr lang="ru-RU" sz="1400" dirty="0" err="1">
                <a:solidFill>
                  <a:schemeClr val="bg1"/>
                </a:solidFill>
              </a:rPr>
              <a:t>лікуванні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невритів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радикулітів</a:t>
            </a:r>
            <a:r>
              <a:rPr lang="ru-RU" sz="1400" dirty="0">
                <a:solidFill>
                  <a:schemeClr val="bg1"/>
                </a:solidFill>
              </a:rPr>
              <a:t> та </a:t>
            </a:r>
            <a:r>
              <a:rPr lang="ru-RU" sz="1400" dirty="0" err="1">
                <a:solidFill>
                  <a:schemeClr val="bg1"/>
                </a:solidFill>
              </a:rPr>
              <a:t>ін</a:t>
            </a:r>
            <a:r>
              <a:rPr lang="ru-RU" sz="1400" dirty="0">
                <a:solidFill>
                  <a:schemeClr val="bg1"/>
                </a:solidFill>
              </a:rPr>
              <a:t>. хвороб.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09936"/>
            <a:ext cx="5256584" cy="35257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039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3017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>
                <a:solidFill>
                  <a:srgbClr val="FF0000"/>
                </a:solidFill>
              </a:rPr>
              <a:t>Чемерник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чорний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219661"/>
            <a:ext cx="4572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err="1">
                <a:solidFill>
                  <a:schemeClr val="bg1"/>
                </a:solidFill>
              </a:rPr>
              <a:t>Helleborus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niger</a:t>
            </a:r>
            <a:r>
              <a:rPr lang="ru-RU" sz="1400" dirty="0">
                <a:solidFill>
                  <a:schemeClr val="bg1"/>
                </a:solidFill>
              </a:rPr>
              <a:t> L.</a:t>
            </a:r>
          </a:p>
          <a:p>
            <a:endParaRPr lang="ru-RU" sz="1400" dirty="0">
              <a:solidFill>
                <a:schemeClr val="bg1"/>
              </a:solidFill>
            </a:endParaRPr>
          </a:p>
          <a:p>
            <a:r>
              <a:rPr lang="ru-RU" sz="1400" dirty="0" err="1">
                <a:solidFill>
                  <a:schemeClr val="bg1"/>
                </a:solidFill>
              </a:rPr>
              <a:t>Центральноєвропейський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гірський</a:t>
            </a:r>
            <a:r>
              <a:rPr lang="ru-RU" sz="1400" dirty="0">
                <a:solidFill>
                  <a:schemeClr val="bg1"/>
                </a:solidFill>
              </a:rPr>
              <a:t> вид на </a:t>
            </a:r>
            <a:r>
              <a:rPr lang="ru-RU" sz="1400" dirty="0" err="1">
                <a:solidFill>
                  <a:schemeClr val="bg1"/>
                </a:solidFill>
              </a:rPr>
              <a:t>східній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межі</a:t>
            </a:r>
            <a:r>
              <a:rPr lang="ru-RU" sz="1400" dirty="0">
                <a:solidFill>
                  <a:schemeClr val="bg1"/>
                </a:solidFill>
              </a:rPr>
              <a:t> ареалу. </a:t>
            </a:r>
            <a:r>
              <a:rPr lang="ru-RU" sz="1400" dirty="0" err="1">
                <a:solidFill>
                  <a:schemeClr val="bg1"/>
                </a:solidFill>
              </a:rPr>
              <a:t>Багаторічна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вічнозелена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рослина</a:t>
            </a:r>
            <a:r>
              <a:rPr lang="ru-RU" sz="1400" dirty="0">
                <a:solidFill>
                  <a:schemeClr val="bg1"/>
                </a:solidFill>
              </a:rPr>
              <a:t> до 25 см </a:t>
            </a:r>
            <a:r>
              <a:rPr lang="ru-RU" sz="1400" dirty="0" err="1">
                <a:solidFill>
                  <a:schemeClr val="bg1"/>
                </a:solidFill>
              </a:rPr>
              <a:t>заввишки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Цвіте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березні</a:t>
            </a:r>
            <a:r>
              <a:rPr lang="ru-RU" sz="1400" dirty="0">
                <a:solidFill>
                  <a:schemeClr val="bg1"/>
                </a:solidFill>
              </a:rPr>
              <a:t> – </a:t>
            </a:r>
            <a:r>
              <a:rPr lang="ru-RU" sz="1400" dirty="0" err="1">
                <a:solidFill>
                  <a:schemeClr val="bg1"/>
                </a:solidFill>
              </a:rPr>
              <a:t>квітні</a:t>
            </a:r>
            <a:r>
              <a:rPr lang="ru-RU" sz="1400" dirty="0">
                <a:solidFill>
                  <a:schemeClr val="bg1"/>
                </a:solidFill>
              </a:rPr>
              <a:t>. Росте </a:t>
            </a:r>
            <a:r>
              <a:rPr lang="ru-RU" sz="1400" dirty="0" err="1">
                <a:solidFill>
                  <a:schemeClr val="bg1"/>
                </a:solidFill>
              </a:rPr>
              <a:t>поодиноко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вологих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лісах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Придністров’я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Розмножується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насінням</a:t>
            </a:r>
            <a:r>
              <a:rPr lang="ru-RU" sz="1400" dirty="0">
                <a:solidFill>
                  <a:schemeClr val="bg1"/>
                </a:solidFill>
              </a:rPr>
              <a:t> і вегетативно. </a:t>
            </a:r>
            <a:r>
              <a:rPr lang="ru-RU" sz="1400" dirty="0" err="1">
                <a:solidFill>
                  <a:schemeClr val="bg1"/>
                </a:solidFill>
              </a:rPr>
              <a:t>Отруйна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рослина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Проте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кореневище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використовується</a:t>
            </a:r>
            <a:r>
              <a:rPr lang="ru-RU" sz="1400" dirty="0">
                <a:solidFill>
                  <a:schemeClr val="bg1"/>
                </a:solidFill>
              </a:rPr>
              <a:t> як </a:t>
            </a:r>
            <a:r>
              <a:rPr lang="ru-RU" sz="1400" dirty="0" err="1">
                <a:solidFill>
                  <a:schemeClr val="bg1"/>
                </a:solidFill>
              </a:rPr>
              <a:t>лікарська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сировина</a:t>
            </a:r>
            <a:r>
              <a:rPr lang="ru-RU" sz="1400" dirty="0">
                <a:solidFill>
                  <a:schemeClr val="bg1"/>
                </a:solidFill>
              </a:rPr>
              <a:t>, а </a:t>
            </a:r>
            <a:r>
              <a:rPr lang="ru-RU" sz="1400" dirty="0" err="1">
                <a:solidFill>
                  <a:schemeClr val="bg1"/>
                </a:solidFill>
              </a:rPr>
              <a:t>квіти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зриваються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букети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Необхідний</a:t>
            </a:r>
            <a:r>
              <a:rPr lang="ru-RU" sz="1400" dirty="0">
                <a:solidFill>
                  <a:schemeClr val="bg1"/>
                </a:solidFill>
              </a:rPr>
              <a:t> контроль за станом </a:t>
            </a:r>
            <a:r>
              <a:rPr lang="ru-RU" sz="1400" dirty="0" err="1">
                <a:solidFill>
                  <a:schemeClr val="bg1"/>
                </a:solidFill>
              </a:rPr>
              <a:t>популяцій</a:t>
            </a:r>
            <a:r>
              <a:rPr lang="ru-RU" sz="14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2530973" cy="42959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146" y="2780928"/>
            <a:ext cx="5191741" cy="34309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27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668" y="116632"/>
            <a:ext cx="3369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srgbClr val="FF0000"/>
                </a:solidFill>
              </a:rPr>
              <a:t>Анемона </a:t>
            </a:r>
            <a:r>
              <a:rPr lang="ru-RU" sz="2800" i="1" dirty="0" err="1">
                <a:solidFill>
                  <a:srgbClr val="FF0000"/>
                </a:solidFill>
              </a:rPr>
              <a:t>розлога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7904" y="116632"/>
            <a:ext cx="523832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Anemone </a:t>
            </a:r>
            <a:r>
              <a:rPr lang="en-US" sz="1400" dirty="0" err="1">
                <a:solidFill>
                  <a:schemeClr val="bg1"/>
                </a:solidFill>
              </a:rPr>
              <a:t>laxa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Juz</a:t>
            </a:r>
            <a:r>
              <a:rPr lang="en-US" sz="1400" dirty="0">
                <a:solidFill>
                  <a:schemeClr val="bg1"/>
                </a:solidFill>
              </a:rPr>
              <a:t>-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ru-RU" sz="1400" dirty="0" err="1">
                <a:solidFill>
                  <a:schemeClr val="bg1"/>
                </a:solidFill>
              </a:rPr>
              <a:t>Ендемічний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рівнинний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вид,який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відокремився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від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високогірної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анемони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нарцисоцвітої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Латинська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назва</a:t>
            </a:r>
            <a:r>
              <a:rPr lang="ru-RU" sz="1400" dirty="0">
                <a:solidFill>
                  <a:schemeClr val="bg1"/>
                </a:solidFill>
              </a:rPr>
              <a:t> “</a:t>
            </a:r>
            <a:r>
              <a:rPr lang="ru-RU" sz="1400" dirty="0" err="1">
                <a:solidFill>
                  <a:schemeClr val="bg1"/>
                </a:solidFill>
              </a:rPr>
              <a:t>анемос</a:t>
            </a:r>
            <a:r>
              <a:rPr lang="ru-RU" sz="1400" dirty="0">
                <a:solidFill>
                  <a:schemeClr val="bg1"/>
                </a:solidFill>
              </a:rPr>
              <a:t>” походить </a:t>
            </a:r>
            <a:r>
              <a:rPr lang="ru-RU" sz="1400" dirty="0" err="1">
                <a:solidFill>
                  <a:schemeClr val="bg1"/>
                </a:solidFill>
              </a:rPr>
              <a:t>від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грецького</a:t>
            </a:r>
            <a:r>
              <a:rPr lang="ru-RU" sz="1400" dirty="0">
                <a:solidFill>
                  <a:schemeClr val="bg1"/>
                </a:solidFill>
              </a:rPr>
              <a:t> слова “</a:t>
            </a:r>
            <a:r>
              <a:rPr lang="ru-RU" sz="1400" dirty="0" err="1">
                <a:solidFill>
                  <a:schemeClr val="bg1"/>
                </a:solidFill>
              </a:rPr>
              <a:t>вітер</a:t>
            </a:r>
            <a:r>
              <a:rPr lang="ru-RU" sz="1400" dirty="0">
                <a:solidFill>
                  <a:schemeClr val="bg1"/>
                </a:solidFill>
              </a:rPr>
              <a:t>”. </a:t>
            </a:r>
            <a:r>
              <a:rPr lang="ru-RU" sz="1400" dirty="0" err="1">
                <a:solidFill>
                  <a:schemeClr val="bg1"/>
                </a:solidFill>
              </a:rPr>
              <a:t>Рослина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дуже</a:t>
            </a:r>
            <a:r>
              <a:rPr lang="ru-RU" sz="1400" dirty="0">
                <a:solidFill>
                  <a:schemeClr val="bg1"/>
                </a:solidFill>
              </a:rPr>
              <a:t> декоративна </a:t>
            </a:r>
            <a:r>
              <a:rPr lang="ru-RU" sz="1400" dirty="0" err="1">
                <a:solidFill>
                  <a:schemeClr val="bg1"/>
                </a:solidFill>
              </a:rPr>
              <a:t>завдяки</a:t>
            </a:r>
            <a:r>
              <a:rPr lang="ru-RU" sz="1400" dirty="0">
                <a:solidFill>
                  <a:schemeClr val="bg1"/>
                </a:solidFill>
              </a:rPr>
              <a:t> великим </a:t>
            </a:r>
            <a:r>
              <a:rPr lang="ru-RU" sz="1400" dirty="0" err="1">
                <a:solidFill>
                  <a:schemeClr val="bg1"/>
                </a:solidFill>
              </a:rPr>
              <a:t>білим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або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рожевим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квітам</a:t>
            </a:r>
            <a:r>
              <a:rPr lang="ru-RU" sz="1400" dirty="0">
                <a:solidFill>
                  <a:schemeClr val="bg1"/>
                </a:solidFill>
              </a:rPr>
              <a:t> та </a:t>
            </a:r>
            <a:r>
              <a:rPr lang="ru-RU" sz="1400" dirty="0" err="1">
                <a:solidFill>
                  <a:schemeClr val="bg1"/>
                </a:solidFill>
              </a:rPr>
              <a:t>м’якому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шовковистому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опушенню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Цвіте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травні-червні</a:t>
            </a:r>
            <a:r>
              <a:rPr lang="ru-RU" sz="1400" dirty="0">
                <a:solidFill>
                  <a:schemeClr val="bg1"/>
                </a:solidFill>
              </a:rPr>
              <a:t>. Росте </a:t>
            </a:r>
            <a:r>
              <a:rPr lang="ru-RU" sz="1400" dirty="0" err="1">
                <a:solidFill>
                  <a:schemeClr val="bg1"/>
                </a:solidFill>
              </a:rPr>
              <a:t>зрідка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лісових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галявинах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трав’янистих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схилах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серед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розріджених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чагарників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переважно</a:t>
            </a:r>
            <a:r>
              <a:rPr lang="ru-RU" sz="1400" dirty="0">
                <a:solidFill>
                  <a:schemeClr val="bg1"/>
                </a:solidFill>
              </a:rPr>
              <a:t> на грунтах, </a:t>
            </a:r>
            <a:r>
              <a:rPr lang="ru-RU" sz="1400" dirty="0" err="1">
                <a:solidFill>
                  <a:schemeClr val="bg1"/>
                </a:solidFill>
              </a:rPr>
              <a:t>багатих</a:t>
            </a:r>
            <a:r>
              <a:rPr lang="ru-RU" sz="1400" dirty="0">
                <a:solidFill>
                  <a:schemeClr val="bg1"/>
                </a:solidFill>
              </a:rPr>
              <a:t> карбонатами </a:t>
            </a:r>
            <a:r>
              <a:rPr lang="ru-RU" sz="1400" dirty="0" err="1">
                <a:solidFill>
                  <a:schemeClr val="bg1"/>
                </a:solidFill>
              </a:rPr>
              <a:t>кальцію.Причини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зміни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чисельності</a:t>
            </a:r>
            <a:r>
              <a:rPr lang="ru-RU" sz="1400" dirty="0">
                <a:solidFill>
                  <a:schemeClr val="bg1"/>
                </a:solidFill>
              </a:rPr>
              <a:t> – </a:t>
            </a:r>
            <a:r>
              <a:rPr lang="ru-RU" sz="1400" dirty="0" err="1">
                <a:solidFill>
                  <a:schemeClr val="bg1"/>
                </a:solidFill>
              </a:rPr>
              <a:t>випасання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худоби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викошування</a:t>
            </a:r>
            <a:r>
              <a:rPr lang="ru-RU" sz="1400" dirty="0">
                <a:solidFill>
                  <a:schemeClr val="bg1"/>
                </a:solidFill>
              </a:rPr>
              <a:t> травостою, </a:t>
            </a:r>
            <a:r>
              <a:rPr lang="ru-RU" sz="1400" dirty="0" err="1">
                <a:solidFill>
                  <a:schemeClr val="bg1"/>
                </a:solidFill>
              </a:rPr>
              <a:t>збирання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квітів</a:t>
            </a:r>
            <a:r>
              <a:rPr lang="ru-RU" sz="1400" dirty="0">
                <a:solidFill>
                  <a:schemeClr val="bg1"/>
                </a:solidFill>
              </a:rPr>
              <a:t> на </a:t>
            </a:r>
            <a:r>
              <a:rPr lang="ru-RU" sz="1400" dirty="0" err="1">
                <a:solidFill>
                  <a:schemeClr val="bg1"/>
                </a:solidFill>
              </a:rPr>
              <a:t>букети</a:t>
            </a:r>
            <a:r>
              <a:rPr lang="ru-RU" sz="14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044012"/>
            <a:ext cx="5328592" cy="3655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70" y="836712"/>
            <a:ext cx="2663628" cy="5500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7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260648"/>
            <a:ext cx="2784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FF0000"/>
                </a:solidFill>
              </a:rPr>
              <a:t>Любка </a:t>
            </a:r>
            <a:r>
              <a:rPr lang="ru-RU" sz="2400" i="1" dirty="0" err="1">
                <a:solidFill>
                  <a:srgbClr val="FF0000"/>
                </a:solidFill>
              </a:rPr>
              <a:t>дволиста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722313"/>
            <a:ext cx="46805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</a:rPr>
              <a:t>Phitantheru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bifoliu</a:t>
            </a:r>
            <a:r>
              <a:rPr lang="en-US" sz="1400" dirty="0">
                <a:solidFill>
                  <a:schemeClr val="bg1"/>
                </a:solidFill>
              </a:rPr>
              <a:t> (L.) Rich.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ru-RU" sz="1400" dirty="0" err="1">
                <a:solidFill>
                  <a:schemeClr val="bg1"/>
                </a:solidFill>
              </a:rPr>
              <a:t>Палеарктичний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лісовий</a:t>
            </a:r>
            <a:r>
              <a:rPr lang="ru-RU" sz="1400" dirty="0">
                <a:solidFill>
                  <a:schemeClr val="bg1"/>
                </a:solidFill>
              </a:rPr>
              <a:t> вид. </a:t>
            </a:r>
            <a:r>
              <a:rPr lang="ru-RU" sz="1400" dirty="0" err="1">
                <a:solidFill>
                  <a:schemeClr val="bg1"/>
                </a:solidFill>
              </a:rPr>
              <a:t>Видову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назву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рослина</a:t>
            </a:r>
            <a:r>
              <a:rPr lang="ru-RU" sz="1400" dirty="0">
                <a:solidFill>
                  <a:schemeClr val="bg1"/>
                </a:solidFill>
              </a:rPr>
              <a:t> одержала тому, </a:t>
            </a:r>
            <a:r>
              <a:rPr lang="ru-RU" sz="1400" dirty="0" err="1">
                <a:solidFill>
                  <a:schemeClr val="bg1"/>
                </a:solidFill>
              </a:rPr>
              <a:t>що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має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лише</a:t>
            </a:r>
            <a:r>
              <a:rPr lang="ru-RU" sz="1400" dirty="0">
                <a:solidFill>
                  <a:schemeClr val="bg1"/>
                </a:solidFill>
              </a:rPr>
              <a:t> два </a:t>
            </a:r>
            <a:r>
              <a:rPr lang="ru-RU" sz="1400" dirty="0" err="1">
                <a:solidFill>
                  <a:schemeClr val="bg1"/>
                </a:solidFill>
              </a:rPr>
              <a:t>нижні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еліптичні</a:t>
            </a:r>
            <a:r>
              <a:rPr lang="ru-RU" sz="1400" dirty="0">
                <a:solidFill>
                  <a:schemeClr val="bg1"/>
                </a:solidFill>
              </a:rPr>
              <a:t> листки. В </a:t>
            </a:r>
            <a:r>
              <a:rPr lang="ru-RU" sz="1400" dirty="0" err="1">
                <a:solidFill>
                  <a:schemeClr val="bg1"/>
                </a:solidFill>
              </a:rPr>
              <a:t>народі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любку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ще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називають</a:t>
            </a:r>
            <a:r>
              <a:rPr lang="ru-RU" sz="1400" dirty="0">
                <a:solidFill>
                  <a:schemeClr val="bg1"/>
                </a:solidFill>
              </a:rPr>
              <a:t> “</a:t>
            </a:r>
            <a:r>
              <a:rPr lang="ru-RU" sz="1400" dirty="0" err="1">
                <a:solidFill>
                  <a:schemeClr val="bg1"/>
                </a:solidFill>
              </a:rPr>
              <a:t>нічною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фіалкою</a:t>
            </a:r>
            <a:r>
              <a:rPr lang="ru-RU" sz="1400" dirty="0">
                <a:solidFill>
                  <a:schemeClr val="bg1"/>
                </a:solidFill>
              </a:rPr>
              <a:t>”, </a:t>
            </a:r>
            <a:r>
              <a:rPr lang="ru-RU" sz="1400" dirty="0" err="1">
                <a:solidFill>
                  <a:schemeClr val="bg1"/>
                </a:solidFill>
              </a:rPr>
              <a:t>бо</a:t>
            </a:r>
            <a:r>
              <a:rPr lang="ru-RU" sz="1400" dirty="0">
                <a:solidFill>
                  <a:schemeClr val="bg1"/>
                </a:solidFill>
              </a:rPr>
              <a:t> ЇЇ </a:t>
            </a:r>
            <a:r>
              <a:rPr lang="ru-RU" sz="1400" dirty="0" err="1">
                <a:solidFill>
                  <a:schemeClr val="bg1"/>
                </a:solidFill>
              </a:rPr>
              <a:t>білі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китиці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виділяють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вечірню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прохолоду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сильний</a:t>
            </a:r>
            <a:r>
              <a:rPr lang="ru-RU" sz="1400" dirty="0">
                <a:solidFill>
                  <a:schemeClr val="bg1"/>
                </a:solidFill>
              </a:rPr>
              <a:t> аромат, </a:t>
            </a:r>
            <a:r>
              <a:rPr lang="ru-RU" sz="1400" dirty="0" err="1">
                <a:solidFill>
                  <a:schemeClr val="bg1"/>
                </a:solidFill>
              </a:rPr>
              <a:t>який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приваблює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нічних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метеликів</a:t>
            </a:r>
            <a:r>
              <a:rPr lang="ru-RU" sz="1400" dirty="0">
                <a:solidFill>
                  <a:schemeClr val="bg1"/>
                </a:solidFill>
              </a:rPr>
              <a:t> – </a:t>
            </a:r>
            <a:r>
              <a:rPr lang="ru-RU" sz="1400" dirty="0" err="1">
                <a:solidFill>
                  <a:schemeClr val="bg1"/>
                </a:solidFill>
              </a:rPr>
              <a:t>запилювачів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цієї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орхідеї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Ця</a:t>
            </a:r>
            <a:r>
              <a:rPr lang="ru-RU" sz="1400" dirty="0">
                <a:solidFill>
                  <a:schemeClr val="bg1"/>
                </a:solidFill>
              </a:rPr>
              <a:t> декоративна і </a:t>
            </a:r>
            <a:r>
              <a:rPr lang="ru-RU" sz="1400" dirty="0" err="1">
                <a:solidFill>
                  <a:schemeClr val="bg1"/>
                </a:solidFill>
              </a:rPr>
              <a:t>лікарська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рослина</a:t>
            </a:r>
            <a:r>
              <a:rPr lang="ru-RU" sz="1400" dirty="0">
                <a:solidFill>
                  <a:schemeClr val="bg1"/>
                </a:solidFill>
              </a:rPr>
              <a:t> росте в </a:t>
            </a:r>
            <a:r>
              <a:rPr lang="ru-RU" sz="1400" dirty="0" err="1">
                <a:solidFill>
                  <a:schemeClr val="bg1"/>
                </a:solidFill>
              </a:rPr>
              <a:t>світлих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лісах</a:t>
            </a:r>
            <a:r>
              <a:rPr lang="ru-RU" sz="1400" dirty="0">
                <a:solidFill>
                  <a:schemeClr val="bg1"/>
                </a:solidFill>
              </a:rPr>
              <a:t>, на </a:t>
            </a:r>
            <a:r>
              <a:rPr lang="ru-RU" sz="1400" dirty="0" err="1">
                <a:solidFill>
                  <a:schemeClr val="bg1"/>
                </a:solidFill>
              </a:rPr>
              <a:t>галявинах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серед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чагарників</a:t>
            </a:r>
            <a:r>
              <a:rPr lang="ru-RU" sz="1400" dirty="0">
                <a:solidFill>
                  <a:schemeClr val="bg1"/>
                </a:solidFill>
              </a:rPr>
              <a:t>. Ареал виду </a:t>
            </a:r>
            <a:r>
              <a:rPr lang="ru-RU" sz="1400" dirty="0" err="1">
                <a:solidFill>
                  <a:schemeClr val="bg1"/>
                </a:solidFill>
              </a:rPr>
              <a:t>постійно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скорочується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Цвіте</a:t>
            </a:r>
            <a:r>
              <a:rPr lang="ru-RU" sz="1400" dirty="0">
                <a:solidFill>
                  <a:schemeClr val="bg1"/>
                </a:solidFill>
              </a:rPr>
              <a:t> у </a:t>
            </a:r>
            <a:r>
              <a:rPr lang="ru-RU" sz="1400" dirty="0" err="1">
                <a:solidFill>
                  <a:schemeClr val="bg1"/>
                </a:solidFill>
              </a:rPr>
              <a:t>червні-липні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Розмножується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переважно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насінням</a:t>
            </a:r>
            <a:r>
              <a:rPr lang="ru-RU" sz="1400" dirty="0">
                <a:solidFill>
                  <a:schemeClr val="bg1"/>
                </a:solidFill>
              </a:rPr>
              <a:t>, проросток </a:t>
            </a:r>
            <a:r>
              <a:rPr lang="ru-RU" sz="1400" dirty="0" err="1">
                <a:solidFill>
                  <a:schemeClr val="bg1"/>
                </a:solidFill>
              </a:rPr>
              <a:t>розвивається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під</a:t>
            </a:r>
            <a:r>
              <a:rPr lang="ru-RU" sz="1400" dirty="0">
                <a:solidFill>
                  <a:schemeClr val="bg1"/>
                </a:solidFill>
              </a:rPr>
              <a:t> землею </a:t>
            </a:r>
            <a:r>
              <a:rPr lang="ru-RU" sz="1400" dirty="0" err="1">
                <a:solidFill>
                  <a:schemeClr val="bg1"/>
                </a:solidFill>
              </a:rPr>
              <a:t>протягом</a:t>
            </a:r>
            <a:r>
              <a:rPr lang="ru-RU" sz="1400" dirty="0">
                <a:solidFill>
                  <a:schemeClr val="bg1"/>
                </a:solidFill>
              </a:rPr>
              <a:t> 2-4 </a:t>
            </a:r>
            <a:r>
              <a:rPr lang="ru-RU" sz="1400" dirty="0" err="1">
                <a:solidFill>
                  <a:schemeClr val="bg1"/>
                </a:solidFill>
              </a:rPr>
              <a:t>років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зацвітає</a:t>
            </a:r>
            <a:r>
              <a:rPr lang="ru-RU" sz="1400" dirty="0">
                <a:solidFill>
                  <a:schemeClr val="bg1"/>
                </a:solidFill>
              </a:rPr>
              <a:t> на 11-му </a:t>
            </a:r>
            <a:r>
              <a:rPr lang="ru-RU" sz="1400" dirty="0" err="1">
                <a:solidFill>
                  <a:schemeClr val="bg1"/>
                </a:solidFill>
              </a:rPr>
              <a:t>році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err="1">
                <a:solidFill>
                  <a:schemeClr val="bg1"/>
                </a:solidFill>
              </a:rPr>
              <a:t>Тривалість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життя</a:t>
            </a:r>
            <a:r>
              <a:rPr lang="ru-RU" sz="1400" dirty="0">
                <a:solidFill>
                  <a:schemeClr val="bg1"/>
                </a:solidFill>
              </a:rPr>
              <a:t> – до 27 </a:t>
            </a:r>
            <a:r>
              <a:rPr lang="ru-RU" sz="1400" dirty="0" err="1">
                <a:solidFill>
                  <a:schemeClr val="bg1"/>
                </a:solidFill>
              </a:rPr>
              <a:t>років</a:t>
            </a:r>
            <a:r>
              <a:rPr lang="ru-RU" sz="1400" dirty="0">
                <a:solidFill>
                  <a:schemeClr val="bg1"/>
                </a:solidFill>
              </a:rPr>
              <a:t>. В </a:t>
            </a:r>
            <a:r>
              <a:rPr lang="ru-RU" sz="1400" dirty="0" err="1">
                <a:solidFill>
                  <a:schemeClr val="bg1"/>
                </a:solidFill>
              </a:rPr>
              <a:t>бульбах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міститься</a:t>
            </a:r>
            <a:r>
              <a:rPr lang="ru-RU" sz="1400" dirty="0">
                <a:solidFill>
                  <a:schemeClr val="bg1"/>
                </a:solidFill>
              </a:rPr>
              <a:t> велика </a:t>
            </a:r>
            <a:r>
              <a:rPr lang="ru-RU" sz="1400" dirty="0" err="1">
                <a:solidFill>
                  <a:schemeClr val="bg1"/>
                </a:solidFill>
              </a:rPr>
              <a:t>кількість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різноманітних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поживних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речовин</a:t>
            </a:r>
            <a:r>
              <a:rPr lang="ru-RU" sz="1400" dirty="0">
                <a:solidFill>
                  <a:schemeClr val="bg1"/>
                </a:solidFill>
              </a:rPr>
              <a:t>, тому </a:t>
            </a:r>
            <a:r>
              <a:rPr lang="ru-RU" sz="1400" dirty="0" err="1">
                <a:solidFill>
                  <a:schemeClr val="bg1"/>
                </a:solidFill>
              </a:rPr>
              <a:t>багато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знищується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бульб</a:t>
            </a:r>
            <a:r>
              <a:rPr lang="ru-RU" sz="1400" dirty="0">
                <a:solidFill>
                  <a:schemeClr val="bg1"/>
                </a:solidFill>
              </a:rPr>
              <a:t> як </a:t>
            </a:r>
            <a:r>
              <a:rPr lang="ru-RU" sz="1400" dirty="0" err="1">
                <a:solidFill>
                  <a:schemeClr val="bg1"/>
                </a:solidFill>
              </a:rPr>
              <a:t>лікарська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сировина</a:t>
            </a:r>
            <a:r>
              <a:rPr lang="ru-RU" sz="1400" dirty="0">
                <a:solidFill>
                  <a:schemeClr val="bg1"/>
                </a:solidFill>
              </a:rPr>
              <a:t> (</a:t>
            </a:r>
            <a:r>
              <a:rPr lang="ru-RU" sz="1400" dirty="0" err="1">
                <a:solidFill>
                  <a:schemeClr val="bg1"/>
                </a:solidFill>
              </a:rPr>
              <a:t>салеп</a:t>
            </a:r>
            <a:r>
              <a:rPr lang="ru-RU" sz="1400" dirty="0">
                <a:solidFill>
                  <a:schemeClr val="bg1"/>
                </a:solidFill>
              </a:rPr>
              <a:t>). </a:t>
            </a:r>
            <a:r>
              <a:rPr lang="ru-RU" sz="1400" dirty="0" err="1">
                <a:solidFill>
                  <a:schemeClr val="bg1"/>
                </a:solidFill>
              </a:rPr>
              <a:t>Запорізькі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козаки</a:t>
            </a:r>
            <a:r>
              <a:rPr lang="ru-RU" sz="1400" dirty="0">
                <a:solidFill>
                  <a:schemeClr val="bg1"/>
                </a:solidFill>
              </a:rPr>
              <a:t> перед походом </a:t>
            </a:r>
            <a:r>
              <a:rPr lang="ru-RU" sz="1400" dirty="0" err="1">
                <a:solidFill>
                  <a:schemeClr val="bg1"/>
                </a:solidFill>
              </a:rPr>
              <a:t>постачали</a:t>
            </a:r>
            <a:r>
              <a:rPr lang="ru-RU" sz="1400" dirty="0">
                <a:solidFill>
                  <a:schemeClr val="bg1"/>
                </a:solidFill>
              </a:rPr>
              <a:t> себе </a:t>
            </a:r>
            <a:r>
              <a:rPr lang="ru-RU" sz="1400" dirty="0" err="1">
                <a:solidFill>
                  <a:schemeClr val="bg1"/>
                </a:solidFill>
              </a:rPr>
              <a:t>своєрідними</a:t>
            </a:r>
            <a:r>
              <a:rPr lang="ru-RU" sz="1400" dirty="0">
                <a:solidFill>
                  <a:schemeClr val="bg1"/>
                </a:solidFill>
              </a:rPr>
              <a:t> амулетами – бусами </a:t>
            </a:r>
            <a:r>
              <a:rPr lang="ru-RU" sz="1400" dirty="0" err="1">
                <a:solidFill>
                  <a:schemeClr val="bg1"/>
                </a:solidFill>
              </a:rPr>
              <a:t>із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бульбочків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любки.В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тяжкі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моменти</a:t>
            </a:r>
            <a:r>
              <a:rPr lang="ru-RU" sz="1400" dirty="0">
                <a:solidFill>
                  <a:schemeClr val="bg1"/>
                </a:solidFill>
              </a:rPr>
              <a:t>, коли не </a:t>
            </a:r>
            <a:r>
              <a:rPr lang="ru-RU" sz="1400" dirty="0" err="1">
                <a:solidFill>
                  <a:schemeClr val="bg1"/>
                </a:solidFill>
              </a:rPr>
              <a:t>було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їжі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козаки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жували</a:t>
            </a: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err="1">
                <a:solidFill>
                  <a:schemeClr val="bg1"/>
                </a:solidFill>
              </a:rPr>
              <a:t>бульбочки</a:t>
            </a:r>
            <a:r>
              <a:rPr lang="ru-RU" sz="1400" dirty="0">
                <a:solidFill>
                  <a:schemeClr val="bg1"/>
                </a:solidFill>
              </a:rPr>
              <a:t>, </a:t>
            </a:r>
            <a:r>
              <a:rPr lang="ru-RU" sz="1400" dirty="0" err="1">
                <a:solidFill>
                  <a:schemeClr val="bg1"/>
                </a:solidFill>
              </a:rPr>
              <a:t>це</a:t>
            </a:r>
            <a:r>
              <a:rPr lang="ru-RU" sz="1400" dirty="0">
                <a:solidFill>
                  <a:schemeClr val="bg1"/>
                </a:solidFill>
              </a:rPr>
              <a:t> утоляло </a:t>
            </a:r>
            <a:r>
              <a:rPr lang="ru-RU" sz="1400" dirty="0" err="1">
                <a:solidFill>
                  <a:schemeClr val="bg1"/>
                </a:solidFill>
              </a:rPr>
              <a:t>спрагу</a:t>
            </a:r>
            <a:r>
              <a:rPr lang="ru-RU" sz="1400" dirty="0">
                <a:solidFill>
                  <a:schemeClr val="bg1"/>
                </a:solidFill>
              </a:rPr>
              <a:t> і добавляло сил.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089" y="742695"/>
            <a:ext cx="3916660" cy="52222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73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74</TotalTime>
  <Words>1813</Words>
  <Application>Microsoft Office PowerPoint</Application>
  <PresentationFormat>Экран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Winter</vt:lpstr>
      <vt:lpstr>Рослини Червоної Книги України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Рослини Червоної Книги України</dc:title>
  <dc:creator>Keln</dc:creator>
  <cp:lastModifiedBy>Люда</cp:lastModifiedBy>
  <cp:revision>9</cp:revision>
  <dcterms:created xsi:type="dcterms:W3CDTF">2014-03-20T18:37:17Z</dcterms:created>
  <dcterms:modified xsi:type="dcterms:W3CDTF">2014-06-05T09:58:06Z</dcterms:modified>
</cp:coreProperties>
</file>