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2BCF-DE3D-4CFD-AC8B-1E6CB0EA3414}" type="datetimeFigureOut">
              <a:rPr lang="ru-RU" smtClean="0"/>
              <a:t>26.05.2020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BA7AC-D669-4660-AEC1-6F33A86DB08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E1AA76-EF03-4BB9-858A-6636D242828F}" type="datetime1">
              <a:rPr lang="ru-RU" smtClean="0"/>
              <a:t>26.05.2020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C8-4E96-42B8-A011-BC8178696EC0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67D6-2134-49A7-88FE-9FB3F52845E7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5B27-E9E5-4FF9-8FFF-B5DB10E29E00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4134-DF84-4550-B552-0AF08AA74A06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FD59-9DA4-4427-8E75-648ABE050F0D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B5FF6A-5C44-453C-AC19-232BAE163913}" type="datetime1">
              <a:rPr lang="ru-RU" smtClean="0"/>
              <a:t>26.05.2020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5BF907-1490-47FE-8098-41D658AAA594}" type="datetime1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AB4C-783F-4369-9A87-CAB54C3D0794}" type="datetime1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B2CC-DF39-4818-BA1E-EF3DC60539F0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87BD-B5A3-48E5-9600-80FBDC452D7A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42239A-D237-4652-A3CA-BE0968648465}" type="datetime1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5"/>
            <a:ext cx="8458200" cy="3443308"/>
          </a:xfrm>
        </p:spPr>
        <p:txBody>
          <a:bodyPr anchor="ctr"/>
          <a:lstStyle/>
          <a:p>
            <a:pPr algn="ctr"/>
            <a:r>
              <a:rPr lang="uk-UA" dirty="0" smtClean="0"/>
              <a:t>Видатні українські хіміки як учені та особистості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214818"/>
            <a:ext cx="4953000" cy="1752600"/>
          </a:xfrm>
        </p:spPr>
        <p:txBody>
          <a:bodyPr/>
          <a:lstStyle/>
          <a:p>
            <a:pPr algn="r"/>
            <a:r>
              <a:rPr lang="uk-UA" dirty="0" smtClean="0"/>
              <a:t>Виконала учениця</a:t>
            </a:r>
          </a:p>
          <a:p>
            <a:pPr algn="r"/>
            <a:r>
              <a:rPr lang="uk-UA" dirty="0" smtClean="0"/>
              <a:t>9-А класу</a:t>
            </a:r>
          </a:p>
          <a:p>
            <a:pPr algn="r"/>
            <a:r>
              <a:rPr lang="uk-UA" dirty="0" smtClean="0"/>
              <a:t>Бабій Аліна</a:t>
            </a:r>
            <a:endParaRPr lang="uk-UA" dirty="0"/>
          </a:p>
        </p:txBody>
      </p:sp>
    </p:spTree>
  </p:cSld>
  <p:clrMapOvr>
    <a:masterClrMapping/>
  </p:clrMapOvr>
  <p:transition advTm="436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418" y="1143000"/>
            <a:ext cx="2543164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Анотація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До </a:t>
            </a:r>
            <a:r>
              <a:rPr lang="ru-RU" sz="4000" dirty="0" err="1" smtClean="0"/>
              <a:t>вашої</a:t>
            </a:r>
            <a:r>
              <a:rPr lang="ru-RU" sz="4000" dirty="0" smtClean="0"/>
              <a:t> </a:t>
            </a:r>
            <a:r>
              <a:rPr lang="ru-RU" sz="4000" dirty="0" err="1" smtClean="0"/>
              <a:t>уваги</a:t>
            </a:r>
            <a:r>
              <a:rPr lang="ru-RU" sz="4000" dirty="0" smtClean="0"/>
              <a:t> представлено </a:t>
            </a:r>
            <a:r>
              <a:rPr lang="ru-RU" sz="4000" dirty="0" err="1" smtClean="0"/>
              <a:t>матеріали</a:t>
            </a:r>
            <a:r>
              <a:rPr lang="ru-RU" sz="4000" dirty="0" smtClean="0"/>
              <a:t> про </a:t>
            </a:r>
            <a:r>
              <a:rPr lang="ru-RU" sz="4000" dirty="0" err="1" smtClean="0"/>
              <a:t>видатних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вчених</a:t>
            </a:r>
            <a:r>
              <a:rPr lang="ru-RU" sz="4000" dirty="0" smtClean="0"/>
              <a:t>- </a:t>
            </a:r>
            <a:r>
              <a:rPr lang="ru-RU" sz="4000" dirty="0" err="1" smtClean="0"/>
              <a:t>хіміків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України</a:t>
            </a:r>
            <a:r>
              <a:rPr lang="ru-RU" sz="4000" dirty="0" smtClean="0"/>
              <a:t>, </a:t>
            </a:r>
            <a:r>
              <a:rPr lang="ru-RU" sz="4000" dirty="0" err="1" smtClean="0"/>
              <a:t>охоплено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відомості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про</a:t>
            </a:r>
            <a:r>
              <a:rPr lang="ru-RU" sz="4000" dirty="0" smtClean="0"/>
              <a:t> </a:t>
            </a:r>
            <a:r>
              <a:rPr lang="ru-RU" sz="4000" dirty="0" err="1" smtClean="0"/>
              <a:t>їх</a:t>
            </a:r>
            <a:r>
              <a:rPr lang="ru-RU" sz="4000" dirty="0" smtClean="0"/>
              <a:t> </a:t>
            </a:r>
            <a:r>
              <a:rPr lang="ru-RU" sz="4000" dirty="0" err="1" smtClean="0"/>
              <a:t>життєвий</a:t>
            </a:r>
            <a:r>
              <a:rPr lang="ru-RU" sz="4000" dirty="0" smtClean="0"/>
              <a:t> шлях та </a:t>
            </a:r>
            <a:r>
              <a:rPr lang="ru-RU" sz="4000" dirty="0" err="1" smtClean="0"/>
              <a:t>внесок</a:t>
            </a:r>
            <a:r>
              <a:rPr lang="ru-RU" sz="4000" dirty="0" smtClean="0"/>
              <a:t> у </a:t>
            </a:r>
            <a:r>
              <a:rPr lang="ru-RU" sz="4000" dirty="0" err="1" smtClean="0"/>
              <a:t>хімічну</a:t>
            </a:r>
            <a:r>
              <a:rPr lang="ru-RU" sz="4000" dirty="0" smtClean="0"/>
              <a:t> науку.</a:t>
            </a:r>
            <a:endParaRPr lang="uk-UA" sz="4000" dirty="0"/>
          </a:p>
        </p:txBody>
      </p:sp>
    </p:spTree>
  </p:cSld>
  <p:clrMapOvr>
    <a:masterClrMapping/>
  </p:clrMapOvr>
  <p:transition advTm="8282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500825" y="-500089"/>
            <a:ext cx="500068" cy="3786214"/>
          </a:xfrm>
        </p:spPr>
        <p:txBody>
          <a:bodyPr>
            <a:normAutofit/>
          </a:bodyPr>
          <a:lstStyle/>
          <a:p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Роман </a:t>
            </a:r>
            <a:r>
              <a:rPr lang="ru-RU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Залозецький-Сас</a:t>
            </a:r>
            <a:endParaRPr lang="uk-UA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Залозецький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462" b="12462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RightFacing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2" y="1785926"/>
            <a:ext cx="3821491" cy="478634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Роман </a:t>
            </a:r>
            <a:r>
              <a:rPr lang="ru-RU" b="1" dirty="0" err="1" smtClean="0"/>
              <a:t>Залозецький-Сас</a:t>
            </a:r>
            <a:r>
              <a:rPr lang="ru-RU" b="1" dirty="0" smtClean="0"/>
              <a:t> (1861–1918)</a:t>
            </a:r>
            <a:r>
              <a:rPr lang="ru-RU" dirty="0" smtClean="0"/>
              <a:t> – </a:t>
            </a:r>
            <a:r>
              <a:rPr lang="ru-RU" dirty="0" err="1" smtClean="0"/>
              <a:t>докт</a:t>
            </a:r>
            <a:r>
              <a:rPr lang="ru-RU" dirty="0" smtClean="0"/>
              <a:t>.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науки про </a:t>
            </a:r>
            <a:r>
              <a:rPr lang="ru-RU" dirty="0" err="1" smtClean="0"/>
              <a:t>нафтоперероблення</a:t>
            </a:r>
            <a:r>
              <a:rPr lang="ru-RU" dirty="0" smtClean="0"/>
              <a:t>,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.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греко-католицького</a:t>
            </a:r>
            <a:r>
              <a:rPr lang="ru-RU" dirty="0" smtClean="0"/>
              <a:t> священника у м. </a:t>
            </a:r>
            <a:r>
              <a:rPr lang="ru-RU" dirty="0" err="1" smtClean="0"/>
              <a:t>Болехові</a:t>
            </a:r>
            <a:r>
              <a:rPr lang="ru-RU" dirty="0" smtClean="0"/>
              <a:t>. </a:t>
            </a:r>
            <a:r>
              <a:rPr lang="ru-RU" dirty="0" err="1" smtClean="0"/>
              <a:t>Навчався</a:t>
            </a:r>
            <a:r>
              <a:rPr lang="ru-RU" dirty="0" smtClean="0"/>
              <a:t> у школах в </a:t>
            </a:r>
            <a:r>
              <a:rPr lang="ru-RU" dirty="0" err="1" smtClean="0"/>
              <a:t>Стрию</a:t>
            </a:r>
            <a:r>
              <a:rPr lang="ru-RU" dirty="0" smtClean="0"/>
              <a:t>, </a:t>
            </a:r>
            <a:r>
              <a:rPr lang="ru-RU" dirty="0" err="1" smtClean="0"/>
              <a:t>Чернівцях</a:t>
            </a:r>
            <a:r>
              <a:rPr lang="ru-RU" dirty="0" smtClean="0"/>
              <a:t>, </a:t>
            </a:r>
            <a:r>
              <a:rPr lang="ru-RU" dirty="0" err="1" smtClean="0"/>
              <a:t>Кремсі</a:t>
            </a:r>
            <a:r>
              <a:rPr lang="ru-RU" dirty="0" smtClean="0"/>
              <a:t> (</a:t>
            </a:r>
            <a:r>
              <a:rPr lang="ru-RU" dirty="0" err="1" smtClean="0"/>
              <a:t>Австрія</a:t>
            </a:r>
            <a:r>
              <a:rPr lang="ru-RU" dirty="0" smtClean="0"/>
              <a:t>).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u="sng" dirty="0" err="1" smtClean="0"/>
              <a:t>теоретичні</a:t>
            </a:r>
            <a:r>
              <a:rPr lang="ru-RU" u="sng" dirty="0" smtClean="0"/>
              <a:t> </a:t>
            </a:r>
            <a:r>
              <a:rPr lang="ru-RU" u="sng" dirty="0" err="1" smtClean="0"/>
              <a:t>і</a:t>
            </a:r>
            <a:r>
              <a:rPr lang="ru-RU" u="sng" dirty="0" smtClean="0"/>
              <a:t> </a:t>
            </a:r>
            <a:r>
              <a:rPr lang="ru-RU" u="sng" dirty="0" err="1" smtClean="0"/>
              <a:t>технологічні</a:t>
            </a:r>
            <a:r>
              <a:rPr lang="ru-RU" u="sng" dirty="0" smtClean="0"/>
              <a:t> </a:t>
            </a:r>
            <a:r>
              <a:rPr lang="ru-RU" u="sng" dirty="0" err="1" smtClean="0"/>
              <a:t>основи</a:t>
            </a:r>
            <a:r>
              <a:rPr lang="ru-RU" u="sng" dirty="0" smtClean="0"/>
              <a:t> </a:t>
            </a:r>
            <a:r>
              <a:rPr lang="ru-RU" u="sng" dirty="0" err="1" smtClean="0"/>
              <a:t>нафтопереробної</a:t>
            </a:r>
            <a:r>
              <a:rPr lang="ru-RU" u="sng" dirty="0" smtClean="0"/>
              <a:t> </a:t>
            </a:r>
            <a:r>
              <a:rPr lang="ru-RU" u="sng" dirty="0" err="1" smtClean="0"/>
              <a:t>справи</a:t>
            </a:r>
            <a:r>
              <a:rPr lang="ru-RU" dirty="0" smtClean="0"/>
              <a:t>, став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геохімії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репутацію</a:t>
            </a:r>
            <a:r>
              <a:rPr lang="ru-RU" dirty="0" smtClean="0"/>
              <a:t> </a:t>
            </a:r>
            <a:r>
              <a:rPr lang="ru-RU" dirty="0" err="1" smtClean="0"/>
              <a:t>провідного</a:t>
            </a:r>
            <a:r>
              <a:rPr lang="ru-RU" dirty="0" smtClean="0"/>
              <a:t> </a:t>
            </a:r>
            <a:r>
              <a:rPr lang="ru-RU" dirty="0" err="1" smtClean="0"/>
              <a:t>науковця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Австро-Угорщині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цілій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,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французьких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англійських</a:t>
            </a:r>
            <a:r>
              <a:rPr lang="ru-RU" dirty="0" smtClean="0"/>
              <a:t> </a:t>
            </a:r>
            <a:r>
              <a:rPr lang="ru-RU" dirty="0" err="1" smtClean="0"/>
              <a:t>нафтових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 у </a:t>
            </a:r>
            <a:r>
              <a:rPr lang="ru-RU" dirty="0" err="1" smtClean="0"/>
              <a:t>Галичині</a:t>
            </a:r>
            <a:r>
              <a:rPr lang="ru-RU" dirty="0" smtClean="0"/>
              <a:t>.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застосовував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за </a:t>
            </a:r>
            <a:r>
              <a:rPr lang="ru-RU" dirty="0" err="1" smtClean="0"/>
              <a:t>неповними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106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, написав </a:t>
            </a:r>
            <a:r>
              <a:rPr lang="ru-RU" dirty="0" err="1" smtClean="0"/>
              <a:t>підручник</a:t>
            </a:r>
            <a:r>
              <a:rPr lang="ru-RU" dirty="0" smtClean="0"/>
              <a:t>, </a:t>
            </a:r>
            <a:r>
              <a:rPr lang="ru-RU" dirty="0" err="1" smtClean="0"/>
              <a:t>зініціював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редагував</a:t>
            </a:r>
            <a:r>
              <a:rPr lang="ru-RU" dirty="0" smtClean="0"/>
              <a:t> </a:t>
            </a:r>
            <a:r>
              <a:rPr lang="ru-RU" dirty="0" err="1" smtClean="0"/>
              <a:t>часопис</a:t>
            </a:r>
            <a:r>
              <a:rPr lang="ru-RU" dirty="0" smtClean="0"/>
              <a:t> “</a:t>
            </a:r>
            <a:r>
              <a:rPr lang="en-US" dirty="0" err="1" smtClean="0">
                <a:latin typeface="Agency FB" pitchFamily="34" charset="0"/>
              </a:rPr>
              <a:t>Nafta</a:t>
            </a:r>
            <a:r>
              <a:rPr lang="en-US" dirty="0" smtClean="0">
                <a:latin typeface="Agency FB" pitchFamily="34" charset="0"/>
              </a:rPr>
              <a:t>”.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вклад Р. </a:t>
            </a:r>
            <a:r>
              <a:rPr lang="ru-RU" dirty="0" err="1" smtClean="0"/>
              <a:t>Залозецького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термінології</a:t>
            </a:r>
            <a:r>
              <a:rPr lang="ru-RU" dirty="0" smtClean="0"/>
              <a:t> в </a:t>
            </a:r>
            <a:r>
              <a:rPr lang="ru-RU" dirty="0" err="1" smtClean="0"/>
              <a:t>нафтовій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44000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Віктор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Синевський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latin typeface="Bookman Old Style" pitchFamily="18" charset="0"/>
              </a:rPr>
              <a:t>Віктор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dirty="0" err="1" smtClean="0">
                <a:latin typeface="Bookman Old Style" pitchFamily="18" charset="0"/>
              </a:rPr>
              <a:t>Синевський</a:t>
            </a:r>
            <a:r>
              <a:rPr lang="ru-RU" b="1" dirty="0" smtClean="0">
                <a:latin typeface="Bookman Old Style" pitchFamily="18" charset="0"/>
              </a:rPr>
              <a:t> (1865-1927)</a:t>
            </a:r>
            <a:r>
              <a:rPr lang="ru-RU" dirty="0" smtClean="0">
                <a:latin typeface="Bookman Old Style" pitchFamily="18" charset="0"/>
              </a:rPr>
              <a:t> – </a:t>
            </a:r>
            <a:r>
              <a:rPr lang="ru-RU" dirty="0" err="1" smtClean="0">
                <a:latin typeface="Bookman Old Style" pitchFamily="18" charset="0"/>
              </a:rPr>
              <a:t>докт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техн</a:t>
            </a:r>
            <a:r>
              <a:rPr lang="ru-RU" dirty="0" smtClean="0">
                <a:latin typeface="Bookman Old Style" pitchFamily="18" charset="0"/>
              </a:rPr>
              <a:t> наук, проф. </a:t>
            </a:r>
            <a:r>
              <a:rPr lang="ru-RU" dirty="0" err="1" smtClean="0">
                <a:latin typeface="Bookman Old Style" pitchFamily="18" charset="0"/>
              </a:rPr>
              <a:t>хімічної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технології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Народився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Чернівцях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студіював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хімію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Львівській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Політехнічній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школі</a:t>
            </a:r>
            <a:r>
              <a:rPr lang="ru-RU" dirty="0" smtClean="0">
                <a:latin typeface="Bookman Old Style" pitchFamily="18" charset="0"/>
              </a:rPr>
              <a:t>, а </a:t>
            </a:r>
            <a:r>
              <a:rPr lang="ru-RU" dirty="0" err="1" smtClean="0">
                <a:latin typeface="Bookman Old Style" pitchFamily="18" charset="0"/>
              </a:rPr>
              <a:t>також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Копенгагені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Парижі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Він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є</a:t>
            </a:r>
            <a:r>
              <a:rPr lang="ru-RU" dirty="0" smtClean="0">
                <a:latin typeface="Bookman Old Style" pitchFamily="18" charset="0"/>
              </a:rPr>
              <a:t> автором </a:t>
            </a:r>
            <a:r>
              <a:rPr lang="ru-RU" dirty="0" err="1" smtClean="0">
                <a:latin typeface="Bookman Old Style" pitchFamily="18" charset="0"/>
              </a:rPr>
              <a:t>оригінальної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теорії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будови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крохмалю</a:t>
            </a:r>
            <a:r>
              <a:rPr lang="ru-RU" dirty="0" smtClean="0">
                <a:latin typeface="Bookman Old Style" pitchFamily="18" charset="0"/>
              </a:rPr>
              <a:t>, у </a:t>
            </a:r>
            <a:r>
              <a:rPr lang="ru-RU" dirty="0" err="1" smtClean="0">
                <a:latin typeface="Bookman Old Style" pitchFamily="18" charset="0"/>
              </a:rPr>
              <a:t>низці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праць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результати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досліджень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процесу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зцукрування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крохмалю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дало </a:t>
            </a:r>
            <a:r>
              <a:rPr lang="ru-RU" dirty="0" err="1" smtClean="0">
                <a:latin typeface="Bookman Old Style" pitchFamily="18" charset="0"/>
              </a:rPr>
              <a:t>змогу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ідентифікувати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α-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β-</a:t>
            </a:r>
            <a:r>
              <a:rPr lang="ru-RU" dirty="0" err="1" smtClean="0">
                <a:latin typeface="Bookman Old Style" pitchFamily="18" charset="0"/>
              </a:rPr>
              <a:t>діастази</a:t>
            </a:r>
            <a:r>
              <a:rPr lang="ru-RU" dirty="0" smtClean="0">
                <a:latin typeface="Bookman Old Style" pitchFamily="18" charset="0"/>
              </a:rPr>
              <a:t> (</a:t>
            </a:r>
            <a:r>
              <a:rPr lang="ru-RU" dirty="0" err="1" smtClean="0">
                <a:latin typeface="Bookman Old Style" pitchFamily="18" charset="0"/>
              </a:rPr>
              <a:t>амілази</a:t>
            </a:r>
            <a:r>
              <a:rPr lang="ru-RU" dirty="0" smtClean="0">
                <a:latin typeface="Bookman Old Style" pitchFamily="18" charset="0"/>
              </a:rPr>
              <a:t>). Проф. </a:t>
            </a:r>
            <a:r>
              <a:rPr lang="ru-RU" dirty="0" err="1" smtClean="0">
                <a:latin typeface="Bookman Old Style" pitchFamily="18" charset="0"/>
              </a:rPr>
              <a:t>Синевський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викладав</a:t>
            </a:r>
            <a:r>
              <a:rPr lang="ru-RU" dirty="0" smtClean="0">
                <a:latin typeface="Bookman Old Style" pitchFamily="18" charset="0"/>
              </a:rPr>
              <a:t> студентам 3-го року </a:t>
            </a:r>
            <a:r>
              <a:rPr lang="ru-RU" dirty="0" err="1" smtClean="0">
                <a:latin typeface="Bookman Old Style" pitchFamily="18" charset="0"/>
              </a:rPr>
              <a:t>навчання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теоретичні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основи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бродильних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процесів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мікробіологію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технології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спиртогорілчаних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виробів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цукру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крохмалю</a:t>
            </a:r>
            <a:r>
              <a:rPr lang="ru-RU" dirty="0" smtClean="0">
                <a:latin typeface="Bookman Old Style" pitchFamily="18" charset="0"/>
              </a:rPr>
              <a:t>, оцту, </a:t>
            </a:r>
            <a:r>
              <a:rPr lang="ru-RU" dirty="0" err="1" smtClean="0">
                <a:latin typeface="Bookman Old Style" pitchFamily="18" charset="0"/>
              </a:rPr>
              <a:t>дріжджове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виробництво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пивоваріння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тощо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Також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він</a:t>
            </a:r>
            <a:r>
              <a:rPr lang="ru-RU" dirty="0" smtClean="0">
                <a:latin typeface="Bookman Old Style" pitchFamily="18" charset="0"/>
              </a:rPr>
              <a:t> читав </a:t>
            </a:r>
            <a:r>
              <a:rPr lang="ru-RU" dirty="0" err="1" smtClean="0">
                <a:latin typeface="Bookman Old Style" pitchFamily="18" charset="0"/>
              </a:rPr>
              <a:t>проектування</a:t>
            </a:r>
            <a:r>
              <a:rPr lang="ru-RU" dirty="0" smtClean="0">
                <a:latin typeface="Bookman Old Style" pitchFamily="18" charset="0"/>
              </a:rPr>
              <a:t> фабрик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устаткування</a:t>
            </a:r>
            <a:r>
              <a:rPr lang="ru-RU" dirty="0" smtClean="0">
                <a:latin typeface="Bookman Old Style" pitchFamily="18" charset="0"/>
              </a:rPr>
              <a:t> для </a:t>
            </a:r>
            <a:r>
              <a:rPr lang="ru-RU" dirty="0" err="1" smtClean="0">
                <a:latin typeface="Bookman Old Style" pitchFamily="18" charset="0"/>
              </a:rPr>
              <a:t>зазначеної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галузі</a:t>
            </a:r>
            <a:r>
              <a:rPr lang="ru-RU" dirty="0" smtClean="0">
                <a:latin typeface="Bookman Old Style" pitchFamily="18" charset="0"/>
              </a:rPr>
              <a:t>. Видав </a:t>
            </a:r>
            <a:r>
              <a:rPr lang="ru-RU" dirty="0" err="1" smtClean="0">
                <a:latin typeface="Bookman Old Style" pitchFamily="18" charset="0"/>
              </a:rPr>
              <a:t>підручник</a:t>
            </a:r>
            <a:r>
              <a:rPr lang="ru-RU" dirty="0" smtClean="0">
                <a:latin typeface="Bookman Old Style" pitchFamily="18" charset="0"/>
              </a:rPr>
              <a:t> “</a:t>
            </a:r>
            <a:r>
              <a:rPr lang="ru-RU" dirty="0" err="1" smtClean="0">
                <a:latin typeface="Bookman Old Style" pitchFamily="18" charset="0"/>
              </a:rPr>
              <a:t>Ферментаційна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мікробіологія</a:t>
            </a:r>
            <a:r>
              <a:rPr lang="ru-RU" dirty="0" smtClean="0">
                <a:latin typeface="Bookman Old Style" pitchFamily="18" charset="0"/>
              </a:rPr>
              <a:t>”.</a:t>
            </a:r>
            <a:endParaRPr lang="uk-UA" dirty="0">
              <a:latin typeface="Bookman Old Style" pitchFamily="18" charset="0"/>
            </a:endParaRPr>
          </a:p>
        </p:txBody>
      </p:sp>
      <p:pic>
        <p:nvPicPr>
          <p:cNvPr id="5" name="Содержимое 4" descr="synevsky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2357430"/>
            <a:ext cx="3175000" cy="4368800"/>
          </a:xfrm>
          <a:prstGeom prst="foldedCorner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1437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7455" y="857232"/>
            <a:ext cx="392909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Вацлав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Лесьняньський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>
                <a:latin typeface="Bookman Old Style" pitchFamily="18" charset="0"/>
              </a:rPr>
              <a:t>Народився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Теребовлі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Тернопільщині</a:t>
            </a:r>
            <a:r>
              <a:rPr lang="ru-RU" dirty="0" smtClean="0">
                <a:latin typeface="Bookman Old Style" pitchFamily="18" charset="0"/>
              </a:rPr>
              <a:t>.  </a:t>
            </a:r>
            <a:r>
              <a:rPr lang="ru-RU" dirty="0" err="1" smtClean="0">
                <a:latin typeface="Bookman Old Style" pitchFamily="18" charset="0"/>
              </a:rPr>
              <a:t>Вищу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освіту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здобув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факультеті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технічної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хімії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Політехнічної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школи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Львові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Стажувався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Німеччині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Напрямом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наукових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досліджень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u="sng" dirty="0" smtClean="0">
                <a:latin typeface="Bookman Old Style" pitchFamily="18" charset="0"/>
              </a:rPr>
              <a:t>синтез </a:t>
            </a:r>
            <a:r>
              <a:rPr lang="ru-RU" u="sng" dirty="0" err="1" smtClean="0">
                <a:latin typeface="Bookman Old Style" pitchFamily="18" charset="0"/>
              </a:rPr>
              <a:t>барвників</a:t>
            </a:r>
            <a:r>
              <a:rPr lang="ru-RU" u="sng" dirty="0" smtClean="0">
                <a:latin typeface="Bookman Old Style" pitchFamily="18" charset="0"/>
              </a:rPr>
              <a:t>, </a:t>
            </a:r>
            <a:r>
              <a:rPr lang="ru-RU" u="sng" dirty="0" err="1" smtClean="0">
                <a:latin typeface="Bookman Old Style" pitchFamily="18" charset="0"/>
              </a:rPr>
              <a:t>штучних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матеріалів</a:t>
            </a:r>
            <a:r>
              <a:rPr lang="ru-RU" u="sng" dirty="0" smtClean="0">
                <a:latin typeface="Bookman Old Style" pitchFamily="18" charset="0"/>
              </a:rPr>
              <a:t>, </a:t>
            </a:r>
            <a:r>
              <a:rPr lang="ru-RU" u="sng" dirty="0" err="1" smtClean="0">
                <a:latin typeface="Bookman Old Style" pitchFamily="18" charset="0"/>
              </a:rPr>
              <a:t>вивчення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поверхнево-активних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речовин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Розробляв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також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технології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перероблення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нафти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природного газу.</a:t>
            </a:r>
            <a:endParaRPr lang="uk-UA" dirty="0">
              <a:latin typeface="Bookman Old Style" pitchFamily="18" charset="0"/>
            </a:endParaRPr>
          </a:p>
        </p:txBody>
      </p:sp>
      <p:pic>
        <p:nvPicPr>
          <p:cNvPr id="5" name="Рисунок 4" descr="Вацлав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357562"/>
            <a:ext cx="2571768" cy="329913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8250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Яків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  <a:r>
              <a:rPr lang="ru-RU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Беркман</a:t>
            </a:r>
            <a:r>
              <a:rPr lang="ru-RU" dirty="0" smtClean="0"/>
              <a:t> 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Яків</a:t>
            </a:r>
            <a:r>
              <a:rPr lang="ru-RU" b="1" dirty="0" smtClean="0"/>
              <a:t> </a:t>
            </a:r>
            <a:r>
              <a:rPr lang="ru-RU" b="1" dirty="0" err="1" smtClean="0"/>
              <a:t>Беркман</a:t>
            </a:r>
            <a:r>
              <a:rPr lang="ru-RU" b="1" dirty="0" smtClean="0"/>
              <a:t> (1897-1967) </a:t>
            </a:r>
            <a:r>
              <a:rPr lang="ru-RU" dirty="0" smtClean="0"/>
              <a:t>– </a:t>
            </a:r>
            <a:r>
              <a:rPr lang="ru-RU" dirty="0" err="1" smtClean="0"/>
              <a:t>докт</a:t>
            </a:r>
            <a:r>
              <a:rPr lang="ru-RU" dirty="0" smtClean="0"/>
              <a:t> </a:t>
            </a:r>
            <a:r>
              <a:rPr lang="ru-RU" dirty="0" err="1" smtClean="0"/>
              <a:t>хім</a:t>
            </a:r>
            <a:r>
              <a:rPr lang="ru-RU" dirty="0" smtClean="0"/>
              <a:t> наук, проф. </a:t>
            </a:r>
            <a:r>
              <a:rPr lang="ru-RU" dirty="0" err="1" smtClean="0"/>
              <a:t>Народився</a:t>
            </a:r>
            <a:r>
              <a:rPr lang="ru-RU" dirty="0" smtClean="0"/>
              <a:t> у м. </a:t>
            </a:r>
            <a:r>
              <a:rPr lang="ru-RU" dirty="0" err="1" smtClean="0"/>
              <a:t>Харкові</a:t>
            </a:r>
            <a:r>
              <a:rPr lang="ru-RU" dirty="0" smtClean="0"/>
              <a:t>, </a:t>
            </a:r>
            <a:r>
              <a:rPr lang="ru-RU" dirty="0" err="1" smtClean="0"/>
              <a:t>закінчив</a:t>
            </a:r>
            <a:r>
              <a:rPr lang="ru-RU" dirty="0" smtClean="0"/>
              <a:t> (1919) </a:t>
            </a:r>
            <a:r>
              <a:rPr lang="ru-RU" dirty="0" err="1" smtClean="0"/>
              <a:t>фізико-математичний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залишений</a:t>
            </a:r>
            <a:r>
              <a:rPr lang="ru-RU" dirty="0" smtClean="0"/>
              <a:t> при </a:t>
            </a:r>
            <a:r>
              <a:rPr lang="ru-RU" dirty="0" err="1" smtClean="0"/>
              <a:t>університеті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асистентом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неорганічної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. З 1923 до 1945рр.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інститутах</a:t>
            </a:r>
            <a:r>
              <a:rPr lang="ru-RU" dirty="0" smtClean="0"/>
              <a:t>, тематика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u="sng" dirty="0" err="1" smtClean="0"/>
              <a:t>виробництвом</a:t>
            </a:r>
            <a:r>
              <a:rPr lang="ru-RU" u="sng" dirty="0" smtClean="0"/>
              <a:t> </a:t>
            </a:r>
            <a:r>
              <a:rPr lang="ru-RU" u="sng" dirty="0" err="1" smtClean="0"/>
              <a:t>дубильних</a:t>
            </a:r>
            <a:r>
              <a:rPr lang="ru-RU" u="sng" dirty="0" smtClean="0"/>
              <a:t> </a:t>
            </a:r>
            <a:r>
              <a:rPr lang="ru-RU" u="sng" dirty="0" err="1" smtClean="0"/>
              <a:t>речовин</a:t>
            </a:r>
            <a:r>
              <a:rPr lang="ru-RU" u="sng" dirty="0" smtClean="0"/>
              <a:t> та </a:t>
            </a:r>
            <a:r>
              <a:rPr lang="ru-RU" u="sng" dirty="0" err="1" smtClean="0"/>
              <a:t>барвників</a:t>
            </a:r>
            <a:r>
              <a:rPr lang="ru-RU" u="sng" dirty="0" smtClean="0"/>
              <a:t> </a:t>
            </a:r>
            <a:r>
              <a:rPr lang="ru-RU" u="sng" dirty="0" err="1" smtClean="0"/>
              <a:t>шкіри</a:t>
            </a:r>
            <a:r>
              <a:rPr lang="ru-RU" dirty="0" smtClean="0"/>
              <a:t>. У 1940 р.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доктора </a:t>
            </a:r>
            <a:r>
              <a:rPr lang="ru-RU" dirty="0" err="1" smtClean="0"/>
              <a:t>хімічних</a:t>
            </a:r>
            <a:r>
              <a:rPr lang="ru-RU" dirty="0" smtClean="0"/>
              <a:t> наук. </a:t>
            </a:r>
            <a:r>
              <a:rPr lang="ru-RU" dirty="0" err="1" smtClean="0"/>
              <a:t>Професор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1947 р. У 1941 р. став Лауреатом </a:t>
            </a:r>
            <a:r>
              <a:rPr lang="ru-RU" dirty="0" err="1" smtClean="0"/>
              <a:t>сталінської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. У ЛПІ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1945 р. на </a:t>
            </a:r>
            <a:r>
              <a:rPr lang="ru-RU" dirty="0" err="1" smtClean="0"/>
              <a:t>посаді</a:t>
            </a:r>
            <a:r>
              <a:rPr lang="ru-RU" dirty="0" smtClean="0"/>
              <a:t> </a:t>
            </a:r>
            <a:r>
              <a:rPr lang="ru-RU" dirty="0" err="1" smtClean="0"/>
              <a:t>завідувача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неорганічної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. 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здобуток</a:t>
            </a:r>
            <a:r>
              <a:rPr lang="ru-RU" dirty="0" smtClean="0"/>
              <a:t> становить 130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, 22 </a:t>
            </a:r>
            <a:r>
              <a:rPr lang="ru-RU" dirty="0" err="1" smtClean="0"/>
              <a:t>авторські</a:t>
            </a:r>
            <a:r>
              <a:rPr lang="ru-RU" dirty="0" smtClean="0"/>
              <a:t> </a:t>
            </a:r>
            <a:r>
              <a:rPr lang="ru-RU" dirty="0" err="1" smtClean="0"/>
              <a:t>свідоцтва</a:t>
            </a:r>
            <a:r>
              <a:rPr lang="ru-RU" dirty="0" smtClean="0"/>
              <a:t> на </a:t>
            </a:r>
            <a:r>
              <a:rPr lang="ru-RU" dirty="0" err="1" smtClean="0"/>
              <a:t>винаходи</a:t>
            </a:r>
            <a:r>
              <a:rPr lang="ru-RU" dirty="0" smtClean="0"/>
              <a:t>. </a:t>
            </a:r>
            <a:r>
              <a:rPr lang="ru-RU" dirty="0" err="1" smtClean="0"/>
              <a:t>Підготував</a:t>
            </a:r>
            <a:r>
              <a:rPr lang="ru-RU" dirty="0" smtClean="0"/>
              <a:t> 12 </a:t>
            </a:r>
            <a:r>
              <a:rPr lang="ru-RU" dirty="0" err="1" smtClean="0"/>
              <a:t>кандидатів</a:t>
            </a:r>
            <a:r>
              <a:rPr lang="ru-RU" dirty="0" smtClean="0"/>
              <a:t> наук.</a:t>
            </a:r>
            <a:endParaRPr lang="uk-UA" dirty="0"/>
          </a:p>
        </p:txBody>
      </p:sp>
      <p:pic>
        <p:nvPicPr>
          <p:cNvPr id="5" name="Содержимое 4" descr="berkm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285860"/>
            <a:ext cx="3357586" cy="50363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4844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142984"/>
            <a:ext cx="5857916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Тимофій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Юрженко</a:t>
            </a:r>
            <a:r>
              <a:rPr lang="ru-RU" b="1" dirty="0" smtClean="0"/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>
                <a:latin typeface="Bookman Old Style" pitchFamily="18" charset="0"/>
              </a:rPr>
              <a:t>Тимофій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dirty="0" err="1" smtClean="0">
                <a:latin typeface="Bookman Old Style" pitchFamily="18" charset="0"/>
              </a:rPr>
              <a:t>Юрженко</a:t>
            </a:r>
            <a:r>
              <a:rPr lang="ru-RU" b="1" dirty="0" smtClean="0">
                <a:latin typeface="Bookman Old Style" pitchFamily="18" charset="0"/>
              </a:rPr>
              <a:t> (1905-1973)</a:t>
            </a:r>
            <a:r>
              <a:rPr lang="ru-RU" dirty="0" smtClean="0">
                <a:latin typeface="Bookman Old Style" pitchFamily="18" charset="0"/>
              </a:rPr>
              <a:t> – </a:t>
            </a:r>
            <a:r>
              <a:rPr lang="ru-RU" dirty="0" err="1" smtClean="0">
                <a:latin typeface="Bookman Old Style" pitchFamily="18" charset="0"/>
              </a:rPr>
              <a:t>докт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хім</a:t>
            </a:r>
            <a:r>
              <a:rPr lang="ru-RU" dirty="0" smtClean="0">
                <a:latin typeface="Bookman Old Style" pitchFamily="18" charset="0"/>
              </a:rPr>
              <a:t>. наук, проф. </a:t>
            </a:r>
            <a:r>
              <a:rPr lang="ru-RU" dirty="0" err="1" smtClean="0">
                <a:latin typeface="Bookman Old Style" pitchFamily="18" charset="0"/>
              </a:rPr>
              <a:t>Народився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Херсонській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області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закінчив</a:t>
            </a:r>
            <a:r>
              <a:rPr lang="ru-RU" dirty="0" smtClean="0">
                <a:latin typeface="Bookman Old Style" pitchFamily="18" charset="0"/>
              </a:rPr>
              <a:t> (1928) </a:t>
            </a:r>
            <a:r>
              <a:rPr lang="ru-RU" dirty="0" err="1" smtClean="0">
                <a:latin typeface="Bookman Old Style" pitchFamily="18" charset="0"/>
              </a:rPr>
              <a:t>Одеський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сільськогосподарський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інститут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Започаткував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оригінальні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роботи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вивчення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процесів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полімеризації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вінільних</a:t>
            </a:r>
            <a:r>
              <a:rPr lang="ru-RU" u="sng" dirty="0" smtClean="0">
                <a:latin typeface="Bookman Old Style" pitchFamily="18" charset="0"/>
              </a:rPr>
              <a:t> та </a:t>
            </a:r>
            <a:r>
              <a:rPr lang="ru-RU" u="sng" dirty="0" err="1" smtClean="0">
                <a:latin typeface="Bookman Old Style" pitchFamily="18" charset="0"/>
              </a:rPr>
              <a:t>дієнових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u="sng" dirty="0" err="1" smtClean="0">
                <a:latin typeface="Bookman Old Style" pitchFamily="18" charset="0"/>
              </a:rPr>
              <a:t>мономерів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у </a:t>
            </a:r>
            <a:r>
              <a:rPr lang="ru-RU" dirty="0" err="1" smtClean="0">
                <a:latin typeface="Bookman Old Style" pitchFamily="18" charset="0"/>
              </a:rPr>
              <a:t>присутності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радикальних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ініціаторів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різної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будови</a:t>
            </a:r>
            <a:r>
              <a:rPr lang="ru-RU" dirty="0" smtClean="0">
                <a:latin typeface="Bookman Old Style" pitchFamily="18" charset="0"/>
              </a:rPr>
              <a:t>, створив першу в </a:t>
            </a:r>
            <a:r>
              <a:rPr lang="ru-RU" dirty="0" err="1" smtClean="0">
                <a:latin typeface="Bookman Old Style" pitchFamily="18" charset="0"/>
              </a:rPr>
              <a:t>інституті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проблемну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лабораторію</a:t>
            </a:r>
            <a:r>
              <a:rPr lang="ru-RU" dirty="0" smtClean="0">
                <a:latin typeface="Bookman Old Style" pitchFamily="18" charset="0"/>
              </a:rPr>
              <a:t> синтезу </a:t>
            </a:r>
            <a:r>
              <a:rPr lang="ru-RU" dirty="0" err="1" smtClean="0">
                <a:latin typeface="Bookman Old Style" pitchFamily="18" charset="0"/>
              </a:rPr>
              <a:t>нових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матеріалів</a:t>
            </a:r>
            <a:r>
              <a:rPr lang="ru-RU" dirty="0" smtClean="0">
                <a:latin typeface="Bookman Old Style" pitchFamily="18" charset="0"/>
              </a:rPr>
              <a:t>, в </a:t>
            </a:r>
            <a:r>
              <a:rPr lang="ru-RU" dirty="0" err="1" smtClean="0">
                <a:latin typeface="Bookman Old Style" pitchFamily="18" charset="0"/>
              </a:rPr>
              <a:t>якій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вперше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світі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було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синтезовано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новий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клас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сполук</a:t>
            </a:r>
            <a:r>
              <a:rPr lang="ru-RU" dirty="0" smtClean="0">
                <a:latin typeface="Bookman Old Style" pitchFamily="18" charset="0"/>
              </a:rPr>
              <a:t> – </a:t>
            </a:r>
            <a:r>
              <a:rPr lang="ru-RU" dirty="0" err="1" smtClean="0">
                <a:latin typeface="Bookman Old Style" pitchFamily="18" charset="0"/>
              </a:rPr>
              <a:t>ненасичені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здатні</a:t>
            </a:r>
            <a:r>
              <a:rPr lang="ru-RU" dirty="0" smtClean="0">
                <a:latin typeface="Bookman Old Style" pitchFamily="18" charset="0"/>
              </a:rPr>
              <a:t> до </a:t>
            </a:r>
            <a:r>
              <a:rPr lang="ru-RU" dirty="0" err="1" smtClean="0">
                <a:latin typeface="Bookman Old Style" pitchFamily="18" charset="0"/>
              </a:rPr>
              <a:t>полімеризації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кополімеризації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пероксиди</a:t>
            </a:r>
            <a:r>
              <a:rPr lang="ru-RU" dirty="0" smtClean="0">
                <a:latin typeface="Bookman Old Style" pitchFamily="18" charset="0"/>
              </a:rPr>
              <a:t> (</a:t>
            </a:r>
            <a:r>
              <a:rPr lang="ru-RU" dirty="0" err="1" smtClean="0">
                <a:latin typeface="Bookman Old Style" pitchFamily="18" charset="0"/>
              </a:rPr>
              <a:t>пероксидні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мономери</a:t>
            </a:r>
            <a:r>
              <a:rPr lang="ru-RU" dirty="0" smtClean="0">
                <a:latin typeface="Bookman Old Style" pitchFamily="18" charset="0"/>
              </a:rPr>
              <a:t>). Автор 190 </a:t>
            </a:r>
            <a:r>
              <a:rPr lang="ru-RU" dirty="0" err="1" smtClean="0">
                <a:latin typeface="Bookman Old Style" pitchFamily="18" charset="0"/>
              </a:rPr>
              <a:t>наукових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праць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26 </a:t>
            </a:r>
            <a:r>
              <a:rPr lang="ru-RU" dirty="0" err="1" smtClean="0">
                <a:latin typeface="Bookman Old Style" pitchFamily="18" charset="0"/>
              </a:rPr>
              <a:t>авторських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свідоцтв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винаходи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uk-UA" dirty="0">
              <a:latin typeface="Bookman Old Style" pitchFamily="18" charset="0"/>
            </a:endParaRPr>
          </a:p>
        </p:txBody>
      </p:sp>
      <p:pic>
        <p:nvPicPr>
          <p:cNvPr id="5" name="Содержимое 4" descr="Юрженко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2214554"/>
            <a:ext cx="2831892" cy="4365181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2375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85723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Василь Шевчук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Bookman Old Style" pitchFamily="18" charset="0"/>
              </a:rPr>
              <a:t>Василь Шевчук</a:t>
            </a:r>
            <a:r>
              <a:rPr lang="ru-RU" sz="1600" dirty="0" smtClean="0">
                <a:latin typeface="Bookman Old Style" pitchFamily="18" charset="0"/>
              </a:rPr>
              <a:t> – </a:t>
            </a:r>
            <a:r>
              <a:rPr lang="ru-RU" sz="1600" dirty="0" err="1" smtClean="0">
                <a:latin typeface="Bookman Old Style" pitchFamily="18" charset="0"/>
              </a:rPr>
              <a:t>докт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хім</a:t>
            </a:r>
            <a:r>
              <a:rPr lang="ru-RU" sz="1600" dirty="0" smtClean="0">
                <a:latin typeface="Bookman Old Style" pitchFamily="18" charset="0"/>
              </a:rPr>
              <a:t>. наук, проф. </a:t>
            </a:r>
            <a:r>
              <a:rPr lang="ru-RU" sz="1600" dirty="0" err="1" smtClean="0">
                <a:latin typeface="Bookman Old Style" pitchFamily="18" charset="0"/>
              </a:rPr>
              <a:t>Народився</a:t>
            </a:r>
            <a:r>
              <a:rPr lang="ru-RU" sz="1600" dirty="0" smtClean="0">
                <a:latin typeface="Bookman Old Style" pitchFamily="18" charset="0"/>
              </a:rPr>
              <a:t> у 1928р. на </a:t>
            </a:r>
            <a:r>
              <a:rPr lang="ru-RU" sz="1600" dirty="0" err="1" smtClean="0">
                <a:latin typeface="Bookman Old Style" pitchFamily="18" charset="0"/>
              </a:rPr>
              <a:t>Вінниччині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Закінчив</a:t>
            </a:r>
            <a:r>
              <a:rPr lang="ru-RU" sz="1600" dirty="0" smtClean="0">
                <a:latin typeface="Bookman Old Style" pitchFamily="18" charset="0"/>
              </a:rPr>
              <a:t> (1952) </a:t>
            </a:r>
            <a:r>
              <a:rPr lang="ru-RU" sz="1600" dirty="0" err="1" smtClean="0">
                <a:latin typeface="Bookman Old Style" pitchFamily="18" charset="0"/>
              </a:rPr>
              <a:t>з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відзнакою</a:t>
            </a:r>
            <a:r>
              <a:rPr lang="ru-RU" sz="1600" dirty="0" smtClean="0">
                <a:latin typeface="Bookman Old Style" pitchFamily="18" charset="0"/>
              </a:rPr>
              <a:t> ЛПІ, </a:t>
            </a:r>
            <a:r>
              <a:rPr lang="ru-RU" sz="1600" dirty="0" err="1" smtClean="0">
                <a:latin typeface="Bookman Old Style" pitchFamily="18" charset="0"/>
              </a:rPr>
              <a:t>навчався</a:t>
            </a:r>
            <a:r>
              <a:rPr lang="ru-RU" sz="1600" dirty="0" smtClean="0">
                <a:latin typeface="Bookman Old Style" pitchFamily="18" charset="0"/>
              </a:rPr>
              <a:t> в </a:t>
            </a:r>
            <a:r>
              <a:rPr lang="ru-RU" sz="1600" dirty="0" err="1" smtClean="0">
                <a:latin typeface="Bookman Old Style" pitchFamily="18" charset="0"/>
              </a:rPr>
              <a:t>аспірантурі</a:t>
            </a:r>
            <a:r>
              <a:rPr lang="ru-RU" sz="1600" dirty="0" smtClean="0">
                <a:latin typeface="Bookman Old Style" pitchFamily="18" charset="0"/>
              </a:rPr>
              <a:t> (1953-1956). Створив </a:t>
            </a:r>
            <a:r>
              <a:rPr lang="ru-RU" sz="1600" dirty="0" err="1" smtClean="0">
                <a:latin typeface="Bookman Old Style" pitchFamily="18" charset="0"/>
              </a:rPr>
              <a:t>наукову</a:t>
            </a:r>
            <a:r>
              <a:rPr lang="ru-RU" sz="1600" dirty="0" smtClean="0">
                <a:latin typeface="Bookman Old Style" pitchFamily="18" charset="0"/>
              </a:rPr>
              <a:t> школу </a:t>
            </a:r>
            <a:r>
              <a:rPr lang="ru-RU" sz="1600" dirty="0" err="1" smtClean="0">
                <a:latin typeface="Bookman Old Style" pitchFamily="18" charset="0"/>
              </a:rPr>
              <a:t>з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дослідження</a:t>
            </a:r>
            <a:r>
              <a:rPr lang="ru-RU" sz="1600" u="sng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термічних</a:t>
            </a:r>
            <a:r>
              <a:rPr lang="ru-RU" sz="1600" u="sng" dirty="0" smtClean="0">
                <a:latin typeface="Bookman Old Style" pitchFamily="18" charset="0"/>
              </a:rPr>
              <a:t> та </a:t>
            </a:r>
            <a:r>
              <a:rPr lang="ru-RU" sz="1600" u="sng" dirty="0" err="1" smtClean="0">
                <a:latin typeface="Bookman Old Style" pitchFamily="18" charset="0"/>
              </a:rPr>
              <a:t>каталітичних</a:t>
            </a:r>
            <a:r>
              <a:rPr lang="ru-RU" sz="1600" u="sng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перетворень</a:t>
            </a:r>
            <a:r>
              <a:rPr lang="ru-RU" sz="1600" u="sng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вуглеводнів</a:t>
            </a:r>
            <a:r>
              <a:rPr lang="ru-RU" sz="1600" u="sng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і</a:t>
            </a:r>
            <a:r>
              <a:rPr lang="ru-RU" sz="1600" u="sng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їх</a:t>
            </a:r>
            <a:r>
              <a:rPr lang="ru-RU" sz="1600" u="sng" dirty="0" smtClean="0">
                <a:latin typeface="Bookman Old Style" pitchFamily="18" charset="0"/>
              </a:rPr>
              <a:t> </a:t>
            </a:r>
            <a:r>
              <a:rPr lang="ru-RU" sz="1600" u="sng" dirty="0" err="1" smtClean="0">
                <a:latin typeface="Bookman Old Style" pitchFamily="18" charset="0"/>
              </a:rPr>
              <a:t>похідних</a:t>
            </a:r>
            <a:r>
              <a:rPr lang="ru-RU" sz="1600" dirty="0" smtClean="0">
                <a:latin typeface="Bookman Old Style" pitchFamily="18" charset="0"/>
              </a:rPr>
              <a:t>. Ним разом </a:t>
            </a:r>
            <a:r>
              <a:rPr lang="ru-RU" sz="1600" dirty="0" err="1" smtClean="0">
                <a:latin typeface="Bookman Old Style" pitchFamily="18" charset="0"/>
              </a:rPr>
              <a:t>з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учнями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виконані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фундаментальні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дослідження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закономірностей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високотемпературних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гомогенних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реакцій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піролізу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окиснення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вуглеводнів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розроблені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процеси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одержання</a:t>
            </a:r>
            <a:r>
              <a:rPr lang="ru-RU" sz="1600" dirty="0" smtClean="0">
                <a:latin typeface="Bookman Old Style" pitchFamily="18" charset="0"/>
              </a:rPr>
              <a:t> низки </a:t>
            </a:r>
            <a:r>
              <a:rPr lang="ru-RU" sz="1600" dirty="0" err="1" smtClean="0">
                <a:latin typeface="Bookman Old Style" pitchFamily="18" charset="0"/>
              </a:rPr>
              <a:t>багатотоннажних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продуктів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органічного</a:t>
            </a:r>
            <a:r>
              <a:rPr lang="ru-RU" sz="1600" dirty="0" smtClean="0">
                <a:latin typeface="Bookman Old Style" pitchFamily="18" charset="0"/>
              </a:rPr>
              <a:t> синтезу – </a:t>
            </a:r>
            <a:r>
              <a:rPr lang="ru-RU" sz="1600" dirty="0" err="1" smtClean="0">
                <a:latin typeface="Bookman Old Style" pitchFamily="18" charset="0"/>
              </a:rPr>
              <a:t>ненасичених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вуглеводнів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ціанистоводневої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кислоти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флюормономерів</a:t>
            </a:r>
            <a:r>
              <a:rPr lang="ru-RU" sz="1600" dirty="0" smtClean="0">
                <a:latin typeface="Bookman Old Style" pitchFamily="18" charset="0"/>
              </a:rPr>
              <a:t> та </a:t>
            </a:r>
            <a:r>
              <a:rPr lang="ru-RU" sz="1600" dirty="0" err="1" smtClean="0">
                <a:latin typeface="Bookman Old Style" pitchFamily="18" charset="0"/>
              </a:rPr>
              <a:t>ін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Розроблений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реалізований</a:t>
            </a:r>
            <a:r>
              <a:rPr lang="ru-RU" sz="1600" dirty="0" smtClean="0">
                <a:latin typeface="Bookman Old Style" pitchFamily="18" charset="0"/>
              </a:rPr>
              <a:t> у </a:t>
            </a:r>
            <a:r>
              <a:rPr lang="ru-RU" sz="1600" dirty="0" err="1" smtClean="0">
                <a:latin typeface="Bookman Old Style" pitchFamily="18" charset="0"/>
              </a:rPr>
              <a:t>промисловому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масштабі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багатотоннажний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процес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одержання</a:t>
            </a:r>
            <a:r>
              <a:rPr lang="ru-RU" sz="1600" dirty="0" smtClean="0">
                <a:latin typeface="Bookman Old Style" pitchFamily="18" charset="0"/>
              </a:rPr>
              <a:t> ацетилену </a:t>
            </a:r>
            <a:r>
              <a:rPr lang="ru-RU" sz="1600" dirty="0" err="1" smtClean="0">
                <a:latin typeface="Bookman Old Style" pitchFamily="18" charset="0"/>
              </a:rPr>
              <a:t>з</a:t>
            </a:r>
            <a:r>
              <a:rPr lang="ru-RU" sz="1600" dirty="0" smtClean="0">
                <a:latin typeface="Bookman Old Style" pitchFamily="18" charset="0"/>
              </a:rPr>
              <a:t> природного газу. Є автором 300 </a:t>
            </a:r>
            <a:r>
              <a:rPr lang="ru-RU" sz="1600" dirty="0" err="1" smtClean="0">
                <a:latin typeface="Bookman Old Style" pitchFamily="18" charset="0"/>
              </a:rPr>
              <a:t>наукових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праць</a:t>
            </a:r>
            <a:r>
              <a:rPr lang="ru-RU" sz="1600" dirty="0" smtClean="0">
                <a:latin typeface="Bookman Old Style" pitchFamily="18" charset="0"/>
              </a:rPr>
              <a:t>, 67 </a:t>
            </a:r>
            <a:r>
              <a:rPr lang="ru-RU" sz="1600" dirty="0" err="1" smtClean="0">
                <a:latin typeface="Bookman Old Style" pitchFamily="18" charset="0"/>
              </a:rPr>
              <a:t>винаходів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навчального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посібника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Дійсний</a:t>
            </a:r>
            <a:r>
              <a:rPr lang="ru-RU" sz="1600" dirty="0" smtClean="0">
                <a:latin typeface="Bookman Old Style" pitchFamily="18" charset="0"/>
              </a:rPr>
              <a:t> член </a:t>
            </a:r>
            <a:r>
              <a:rPr lang="ru-RU" sz="1600" dirty="0" err="1" smtClean="0">
                <a:latin typeface="Bookman Old Style" pitchFamily="18" charset="0"/>
              </a:rPr>
              <a:t>Української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нафтогазової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академії</a:t>
            </a:r>
            <a:r>
              <a:rPr lang="ru-RU" sz="1600" dirty="0" smtClean="0">
                <a:latin typeface="Bookman Old Style" pitchFamily="18" charset="0"/>
              </a:rPr>
              <a:t> та </a:t>
            </a:r>
            <a:r>
              <a:rPr lang="ru-RU" sz="1600" dirty="0" err="1" smtClean="0">
                <a:latin typeface="Bookman Old Style" pitchFamily="18" charset="0"/>
              </a:rPr>
              <a:t>Наукового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товариства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ім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Шевченка</a:t>
            </a:r>
            <a:r>
              <a:rPr lang="ru-RU" sz="1600" dirty="0" smtClean="0">
                <a:latin typeface="Bookman Old Style" pitchFamily="18" charset="0"/>
              </a:rPr>
              <a:t>. </a:t>
            </a:r>
            <a:endParaRPr lang="uk-UA" sz="1600" dirty="0">
              <a:latin typeface="Bookman Old Style" pitchFamily="18" charset="0"/>
            </a:endParaRPr>
          </a:p>
        </p:txBody>
      </p:sp>
      <p:pic>
        <p:nvPicPr>
          <p:cNvPr id="4" name="Рисунок 3" descr="Василь Шевчук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8" y="4214818"/>
            <a:ext cx="1800225" cy="25336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40313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443" y="1143000"/>
            <a:ext cx="4329114" cy="1066800"/>
          </a:xfrm>
        </p:spPr>
        <p:txBody>
          <a:bodyPr>
            <a:normAutofit fontScale="90000"/>
          </a:bodyPr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Дякую за увагу!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9428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000" dirty="0" err="1" smtClean="0"/>
              <a:t>Наукових</a:t>
            </a:r>
            <a:r>
              <a:rPr lang="ru-RU" sz="6000" dirty="0" smtClean="0"/>
              <a:t> </a:t>
            </a:r>
            <a:r>
              <a:rPr lang="ru-RU" sz="6000" dirty="0" err="1" smtClean="0"/>
              <a:t>здобутків</a:t>
            </a:r>
            <a:r>
              <a:rPr lang="ru-RU" sz="6000" dirty="0" smtClean="0"/>
              <a:t> та</a:t>
            </a:r>
          </a:p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dirty="0" err="1" smtClean="0"/>
              <a:t>творчого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натхнення</a:t>
            </a:r>
            <a:r>
              <a:rPr lang="ru-RU" sz="6000" dirty="0" smtClean="0"/>
              <a:t> </a:t>
            </a:r>
          </a:p>
          <a:p>
            <a:pPr algn="ctr">
              <a:buNone/>
            </a:pPr>
            <a:r>
              <a:rPr lang="ru-RU" sz="6000" dirty="0" smtClean="0"/>
              <a:t>кожною дня!</a:t>
            </a:r>
            <a:endParaRPr lang="uk-UA" sz="6000" dirty="0"/>
          </a:p>
        </p:txBody>
      </p:sp>
    </p:spTree>
  </p:cSld>
  <p:clrMapOvr>
    <a:masterClrMapping/>
  </p:clrMapOvr>
  <p:transition advTm="8765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136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Видатні українські хіміки як учені та особистості</vt:lpstr>
      <vt:lpstr>Анотація</vt:lpstr>
      <vt:lpstr>Роман Залозецький-Сас</vt:lpstr>
      <vt:lpstr>Віктор Синевський</vt:lpstr>
      <vt:lpstr>Слайд 5</vt:lpstr>
      <vt:lpstr>Яків Беркман </vt:lpstr>
      <vt:lpstr>Тимофій Юрженко </vt:lpstr>
      <vt:lpstr>Слайд 8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українські хіміки як учені та особистості</dc:title>
  <dc:creator>Vitalik Babiy</dc:creator>
  <cp:lastModifiedBy>Vitalik Babiy</cp:lastModifiedBy>
  <cp:revision>14</cp:revision>
  <dcterms:created xsi:type="dcterms:W3CDTF">2020-05-26T11:53:59Z</dcterms:created>
  <dcterms:modified xsi:type="dcterms:W3CDTF">2020-05-26T13:34:29Z</dcterms:modified>
</cp:coreProperties>
</file>