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1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20.05.2020</a:t>
            </a:fld>
            <a:endParaRPr lang="ru-RU" dirty="0"/>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dirty="0"/>
          </a:p>
        </p:txBody>
      </p:sp>
      <p:sp>
        <p:nvSpPr>
          <p:cNvPr id="9" name="Footer Placeholder 8"/>
          <p:cNvSpPr>
            <a:spLocks noGrp="1"/>
          </p:cNvSpPr>
          <p:nvPr>
            <p:ph type="ftr" sz="quarter" idx="12"/>
          </p:nvPr>
        </p:nvSpPr>
        <p:spPr/>
        <p:txBody>
          <a:bodyPr/>
          <a:lstStyle/>
          <a:p>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20.05.2020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20.05.2020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B4C71EC6-210F-42DE-9C53-41977AD35B3D}" type="datetimeFigureOut">
              <a:rPr lang="ru-RU" smtClean="0"/>
              <a:t>20.05.2020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20.05.2020</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B4C71EC6-210F-42DE-9C53-41977AD35B3D}" type="datetimeFigureOut">
              <a:rPr lang="ru-RU" smtClean="0"/>
              <a:t>20.05.2020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20.05.2020</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dirty="0"/>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20.05.2020</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20.05.2020</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20.05.2020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20.05.2020</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4C71EC6-210F-42DE-9C53-41977AD35B3D}" type="datetimeFigureOut">
              <a:rPr lang="ru-RU" smtClean="0"/>
              <a:t>20.05.2020</a:t>
            </a:fld>
            <a:endParaRPr lang="ru-RU"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19B0651-EE4F-4900-A07F-96A6BFA9D0F0}" type="slidenum">
              <a:rPr lang="ru-RU" smtClean="0"/>
              <a:t>‹#›</a:t>
            </a:fld>
            <a:endParaRPr lang="ru-RU"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609601"/>
            <a:ext cx="7772400" cy="2027311"/>
          </a:xfrm>
        </p:spPr>
        <p:txBody>
          <a:bodyPr>
            <a:normAutofit/>
          </a:bodyPr>
          <a:lstStyle/>
          <a:p>
            <a:r>
              <a:rPr lang="uk-UA" sz="6000" b="1" dirty="0">
                <a:solidFill>
                  <a:schemeClr val="tx1"/>
                </a:solidFill>
              </a:rPr>
              <a:t>Фізика в житті </a:t>
            </a:r>
            <a:r>
              <a:rPr lang="uk-UA" sz="6000" b="1" dirty="0" smtClean="0">
                <a:solidFill>
                  <a:schemeClr val="tx1"/>
                </a:solidFill>
              </a:rPr>
              <a:t>сучасної людини</a:t>
            </a:r>
            <a:endParaRPr lang="uk-UA" sz="6000" dirty="0">
              <a:solidFill>
                <a:schemeClr val="tx1"/>
              </a:solidFill>
            </a:endParaRPr>
          </a:p>
        </p:txBody>
      </p:sp>
      <p:sp>
        <p:nvSpPr>
          <p:cNvPr id="3" name="Подзаголовок 2"/>
          <p:cNvSpPr>
            <a:spLocks noGrp="1"/>
          </p:cNvSpPr>
          <p:nvPr>
            <p:ph type="subTitle" idx="1"/>
          </p:nvPr>
        </p:nvSpPr>
        <p:spPr>
          <a:xfrm>
            <a:off x="5345755" y="4989387"/>
            <a:ext cx="3776464" cy="1363216"/>
          </a:xfrm>
        </p:spPr>
        <p:txBody>
          <a:bodyPr>
            <a:normAutofit/>
          </a:bodyPr>
          <a:lstStyle/>
          <a:p>
            <a:r>
              <a:rPr lang="uk-UA" dirty="0" smtClean="0">
                <a:solidFill>
                  <a:schemeClr val="tx1"/>
                </a:solidFill>
                <a:latin typeface="Times New Roman" pitchFamily="18" charset="0"/>
                <a:cs typeface="Times New Roman" pitchFamily="18" charset="0"/>
              </a:rPr>
              <a:t>Підготувала:</a:t>
            </a:r>
          </a:p>
          <a:p>
            <a:r>
              <a:rPr lang="uk-UA" dirty="0">
                <a:solidFill>
                  <a:schemeClr val="tx1"/>
                </a:solidFill>
                <a:latin typeface="Times New Roman" pitchFamily="18" charset="0"/>
                <a:cs typeface="Times New Roman" pitchFamily="18" charset="0"/>
              </a:rPr>
              <a:t>у</a:t>
            </a:r>
            <a:r>
              <a:rPr lang="uk-UA" dirty="0" smtClean="0">
                <a:solidFill>
                  <a:schemeClr val="tx1"/>
                </a:solidFill>
                <a:latin typeface="Times New Roman" pitchFamily="18" charset="0"/>
                <a:cs typeface="Times New Roman" pitchFamily="18" charset="0"/>
              </a:rPr>
              <a:t>чениця 9-Б класу</a:t>
            </a:r>
          </a:p>
          <a:p>
            <a:r>
              <a:rPr lang="uk-UA" dirty="0" smtClean="0">
                <a:solidFill>
                  <a:schemeClr val="tx1"/>
                </a:solidFill>
                <a:latin typeface="Times New Roman" pitchFamily="18" charset="0"/>
                <a:cs typeface="Times New Roman" pitchFamily="18" charset="0"/>
              </a:rPr>
              <a:t>Демчук Яна</a:t>
            </a:r>
            <a:endParaRPr lang="uk-UA" dirty="0">
              <a:solidFill>
                <a:schemeClr val="tx1"/>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429000"/>
            <a:ext cx="5328592" cy="3154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3112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9"/>
            <a:ext cx="8229600" cy="3312367"/>
          </a:xfrm>
        </p:spPr>
        <p:txBody>
          <a:bodyPr>
            <a:normAutofit/>
          </a:bodyPr>
          <a:lstStyle/>
          <a:p>
            <a:pPr marL="0" indent="0">
              <a:buNone/>
            </a:pPr>
            <a:r>
              <a:rPr lang="uk-UA" dirty="0" smtClean="0">
                <a:solidFill>
                  <a:schemeClr val="tx1"/>
                </a:solidFill>
                <a:latin typeface="Times New Roman" pitchFamily="18" charset="0"/>
                <a:cs typeface="Times New Roman" pitchFamily="18" charset="0"/>
              </a:rPr>
              <a:t>   </a:t>
            </a:r>
            <a:r>
              <a:rPr lang="uk-UA" sz="2000" dirty="0" smtClean="0">
                <a:solidFill>
                  <a:schemeClr val="tx1"/>
                </a:solidFill>
                <a:latin typeface="Times New Roman" pitchFamily="18" charset="0"/>
                <a:cs typeface="Times New Roman" pitchFamily="18" charset="0"/>
              </a:rPr>
              <a:t>Фізика </a:t>
            </a:r>
            <a:r>
              <a:rPr lang="uk-UA" sz="2000" dirty="0">
                <a:solidFill>
                  <a:schemeClr val="tx1"/>
                </a:solidFill>
                <a:latin typeface="Times New Roman" pitchFamily="18" charset="0"/>
                <a:cs typeface="Times New Roman" pitchFamily="18" charset="0"/>
              </a:rPr>
              <a:t>є однією з найважливіших наук. Вона справила настільки серйозний вплив на життя людства, що цього просто неможливо не помітити. Тим не менш, багато людей не відразу дадуть відповідь на питання про її значення.</a:t>
            </a:r>
          </a:p>
          <a:p>
            <a:pPr marL="0" indent="0">
              <a:buNone/>
            </a:pPr>
            <a:r>
              <a:rPr lang="uk-UA" sz="2000" dirty="0" smtClean="0">
                <a:solidFill>
                  <a:schemeClr val="tx1"/>
                </a:solidFill>
                <a:latin typeface="Times New Roman" pitchFamily="18" charset="0"/>
                <a:cs typeface="Times New Roman" pitchFamily="18" charset="0"/>
              </a:rPr>
              <a:t>   Заслуги </a:t>
            </a:r>
            <a:r>
              <a:rPr lang="uk-UA" sz="2000" dirty="0">
                <a:solidFill>
                  <a:schemeClr val="tx1"/>
                </a:solidFill>
                <a:latin typeface="Times New Roman" pitchFamily="18" charset="0"/>
                <a:cs typeface="Times New Roman" pitchFamily="18" charset="0"/>
              </a:rPr>
              <a:t>фізики важко переоцінити. Будучи наукою, що вивчає найбільш загальні і фундаментальні закони оточуючого нас світу, вона невпізнанно змінила життя людини. Колись терміни «фізика» і «філософія» були синонімами, так як обидві дисципліни були спрямовані на пізнання світобудови і керуючих ним законів. Але пізніше, з початком науково-технічної революції, фізика стала окремим науковим напрямком</a:t>
            </a:r>
            <a:r>
              <a:rPr lang="uk-UA" sz="2000" dirty="0" smtClean="0">
                <a:solidFill>
                  <a:schemeClr val="tx1"/>
                </a:solidFill>
                <a:latin typeface="Times New Roman" pitchFamily="18" charset="0"/>
                <a:cs typeface="Times New Roman" pitchFamily="18" charset="0"/>
              </a:rPr>
              <a:t>.</a:t>
            </a:r>
            <a:endParaRPr lang="uk-UA" sz="2000" dirty="0">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718272"/>
            <a:ext cx="4367958"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1160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1"/>
            <a:ext cx="8229600" cy="3384375"/>
          </a:xfrm>
        </p:spPr>
        <p:txBody>
          <a:bodyPr>
            <a:normAutofit fontScale="92500"/>
          </a:bodyPr>
          <a:lstStyle/>
          <a:p>
            <a:pPr marL="0" indent="0">
              <a:buNone/>
            </a:pPr>
            <a:r>
              <a:rPr lang="uk-UA" dirty="0" smtClean="0">
                <a:solidFill>
                  <a:schemeClr val="tx1"/>
                </a:solidFill>
                <a:latin typeface="Times New Roman" pitchFamily="18" charset="0"/>
                <a:cs typeface="Times New Roman" pitchFamily="18" charset="0"/>
              </a:rPr>
              <a:t>   </a:t>
            </a:r>
            <a:r>
              <a:rPr lang="uk-UA" sz="2200" dirty="0" smtClean="0">
                <a:solidFill>
                  <a:schemeClr val="tx1"/>
                </a:solidFill>
                <a:latin typeface="Times New Roman" pitchFamily="18" charset="0"/>
                <a:cs typeface="Times New Roman" pitchFamily="18" charset="0"/>
              </a:rPr>
              <a:t>Так </a:t>
            </a:r>
            <a:r>
              <a:rPr lang="uk-UA" sz="2200" dirty="0">
                <a:solidFill>
                  <a:schemeClr val="tx1"/>
                </a:solidFill>
                <a:latin typeface="Times New Roman" pitchFamily="18" charset="0"/>
                <a:cs typeface="Times New Roman" pitchFamily="18" charset="0"/>
              </a:rPr>
              <a:t>що ж вона дала людству? Щоб відповісти на це питання, досить озирнутися навколо. Завдяки відкриттю та вивченню електрики люди користуються штучним освітленням, їх життя полегшують незліченні електричні пристрої. Дослідження фізиками електричних розрядів привело до відкриття радіозв’язку. Саме завдяки фізичним дослідженням у всьому світі користуються </a:t>
            </a:r>
            <a:r>
              <a:rPr lang="uk-UA" sz="2200" dirty="0" smtClean="0">
                <a:solidFill>
                  <a:schemeClr val="tx1"/>
                </a:solidFill>
                <a:latin typeface="Times New Roman" pitchFamily="18" charset="0"/>
                <a:cs typeface="Times New Roman" pitchFamily="18" charset="0"/>
              </a:rPr>
              <a:t>Інтернетом </a:t>
            </a:r>
            <a:r>
              <a:rPr lang="uk-UA" sz="2200" dirty="0">
                <a:solidFill>
                  <a:schemeClr val="tx1"/>
                </a:solidFill>
                <a:latin typeface="Times New Roman" pitchFamily="18" charset="0"/>
                <a:cs typeface="Times New Roman" pitchFamily="18" charset="0"/>
              </a:rPr>
              <a:t>і мобільними телефонами.</a:t>
            </a:r>
          </a:p>
          <a:p>
            <a:pPr marL="0" indent="0">
              <a:buNone/>
            </a:pPr>
            <a:r>
              <a:rPr lang="uk-UA" sz="2200" dirty="0" smtClean="0">
                <a:solidFill>
                  <a:schemeClr val="tx1"/>
                </a:solidFill>
                <a:latin typeface="Times New Roman" pitchFamily="18" charset="0"/>
                <a:cs typeface="Times New Roman" pitchFamily="18" charset="0"/>
              </a:rPr>
              <a:t>   Колись </a:t>
            </a:r>
            <a:r>
              <a:rPr lang="uk-UA" sz="2200" dirty="0">
                <a:solidFill>
                  <a:schemeClr val="tx1"/>
                </a:solidFill>
                <a:latin typeface="Times New Roman" pitchFamily="18" charset="0"/>
                <a:cs typeface="Times New Roman" pitchFamily="18" charset="0"/>
              </a:rPr>
              <a:t>вчені були впевнені в тому, що апарати важче повітря літати не можуть, це здавалося природним і очевидним. Але </a:t>
            </a:r>
            <a:r>
              <a:rPr lang="uk-UA" sz="2200" i="1" dirty="0">
                <a:solidFill>
                  <a:schemeClr val="tx1"/>
                </a:solidFill>
                <a:latin typeface="Times New Roman" pitchFamily="18" charset="0"/>
                <a:cs typeface="Times New Roman" pitchFamily="18" charset="0"/>
              </a:rPr>
              <a:t>брати Монгольф’є</a:t>
            </a:r>
            <a:r>
              <a:rPr lang="uk-UA" sz="2200" dirty="0">
                <a:solidFill>
                  <a:schemeClr val="tx1"/>
                </a:solidFill>
                <a:latin typeface="Times New Roman" pitchFamily="18" charset="0"/>
                <a:cs typeface="Times New Roman" pitchFamily="18" charset="0"/>
              </a:rPr>
              <a:t>, винахідники повітряної кулі, а за ними і </a:t>
            </a:r>
            <a:r>
              <a:rPr lang="uk-UA" sz="2200" i="1" dirty="0">
                <a:solidFill>
                  <a:schemeClr val="tx1"/>
                </a:solidFill>
                <a:latin typeface="Times New Roman" pitchFamily="18" charset="0"/>
                <a:cs typeface="Times New Roman" pitchFamily="18" charset="0"/>
              </a:rPr>
              <a:t>брати Райт</a:t>
            </a:r>
            <a:r>
              <a:rPr lang="uk-UA" sz="2200" dirty="0">
                <a:solidFill>
                  <a:schemeClr val="tx1"/>
                </a:solidFill>
                <a:latin typeface="Times New Roman" pitchFamily="18" charset="0"/>
                <a:cs typeface="Times New Roman" pitchFamily="18" charset="0"/>
              </a:rPr>
              <a:t>, які створили перший літак, довели </a:t>
            </a:r>
            <a:r>
              <a:rPr lang="uk-UA" sz="2200" dirty="0" smtClean="0">
                <a:solidFill>
                  <a:schemeClr val="tx1"/>
                </a:solidFill>
                <a:latin typeface="Times New Roman" pitchFamily="18" charset="0"/>
                <a:cs typeface="Times New Roman" pitchFamily="18" charset="0"/>
              </a:rPr>
              <a:t>необґрунтованість </a:t>
            </a:r>
            <a:r>
              <a:rPr lang="uk-UA" sz="2200" dirty="0">
                <a:solidFill>
                  <a:schemeClr val="tx1"/>
                </a:solidFill>
                <a:latin typeface="Times New Roman" pitchFamily="18" charset="0"/>
                <a:cs typeface="Times New Roman" pitchFamily="18" charset="0"/>
              </a:rPr>
              <a:t>цих тверджень.</a:t>
            </a:r>
          </a:p>
          <a:p>
            <a:endParaRPr lang="uk-U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3171" y="3429000"/>
            <a:ext cx="3514341" cy="263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024" b="25295"/>
          <a:stretch/>
        </p:blipFill>
        <p:spPr bwMode="auto">
          <a:xfrm>
            <a:off x="361292" y="3429000"/>
            <a:ext cx="3621782" cy="263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61292" y="6165304"/>
            <a:ext cx="3621782" cy="369332"/>
          </a:xfrm>
          <a:prstGeom prst="rect">
            <a:avLst/>
          </a:prstGeom>
          <a:noFill/>
        </p:spPr>
        <p:txBody>
          <a:bodyPr wrap="square" rtlCol="0">
            <a:spAutoFit/>
          </a:bodyPr>
          <a:lstStyle/>
          <a:p>
            <a:pPr algn="ctr"/>
            <a:r>
              <a:rPr lang="uk-UA" i="1" dirty="0" smtClean="0"/>
              <a:t>Брати Монгольф</a:t>
            </a:r>
            <a:r>
              <a:rPr lang="en-US" i="1" dirty="0" smtClean="0"/>
              <a:t>’</a:t>
            </a:r>
            <a:r>
              <a:rPr lang="uk-UA" i="1" dirty="0" smtClean="0"/>
              <a:t>є</a:t>
            </a:r>
            <a:endParaRPr lang="uk-UA" i="1" dirty="0"/>
          </a:p>
        </p:txBody>
      </p:sp>
      <p:sp>
        <p:nvSpPr>
          <p:cNvPr id="5" name="TextBox 4"/>
          <p:cNvSpPr txBox="1"/>
          <p:nvPr/>
        </p:nvSpPr>
        <p:spPr>
          <a:xfrm>
            <a:off x="4753171" y="6165304"/>
            <a:ext cx="3514341" cy="369332"/>
          </a:xfrm>
          <a:prstGeom prst="rect">
            <a:avLst/>
          </a:prstGeom>
          <a:noFill/>
        </p:spPr>
        <p:txBody>
          <a:bodyPr wrap="square" rtlCol="0">
            <a:spAutoFit/>
          </a:bodyPr>
          <a:lstStyle/>
          <a:p>
            <a:pPr algn="ctr"/>
            <a:r>
              <a:rPr lang="uk-UA" i="1" dirty="0" smtClean="0"/>
              <a:t>Брати Райт</a:t>
            </a:r>
            <a:endParaRPr lang="uk-UA" i="1" dirty="0"/>
          </a:p>
        </p:txBody>
      </p:sp>
    </p:spTree>
    <p:extLst>
      <p:ext uri="{BB962C8B-B14F-4D97-AF65-F5344CB8AC3E}">
        <p14:creationId xmlns:p14="http://schemas.microsoft.com/office/powerpoint/2010/main" val="3931891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88640"/>
            <a:ext cx="8229600" cy="5937523"/>
          </a:xfrm>
        </p:spPr>
        <p:txBody>
          <a:bodyPr>
            <a:normAutofit/>
          </a:bodyPr>
          <a:lstStyle/>
          <a:p>
            <a:pPr marL="0" indent="0">
              <a:buNone/>
            </a:pPr>
            <a:r>
              <a:rPr lang="uk-UA" sz="2000" dirty="0" smtClean="0">
                <a:solidFill>
                  <a:schemeClr val="tx1"/>
                </a:solidFill>
                <a:latin typeface="Times New Roman" pitchFamily="18" charset="0"/>
                <a:cs typeface="Times New Roman" pitchFamily="18" charset="0"/>
              </a:rPr>
              <a:t>   Саме </a:t>
            </a:r>
            <a:r>
              <a:rPr lang="uk-UA" sz="2000" dirty="0">
                <a:solidFill>
                  <a:schemeClr val="tx1"/>
                </a:solidFill>
                <a:latin typeface="Times New Roman" pitchFamily="18" charset="0"/>
                <a:cs typeface="Times New Roman" pitchFamily="18" charset="0"/>
              </a:rPr>
              <a:t>завдяки фізиці людство поставило собі на службу силу пари. Поява парових машин, а разом з ними паровозів і пароплавів, дало потужний поштовх до промислової революції. Завдяки приборканої силі пару люди отримали можливість використовувати на заводах і фабриках механізми, які не тільки полегшують працю, а й в десятки, сотні разів підвищують її продуктивність</a:t>
            </a:r>
            <a:r>
              <a:rPr lang="uk-UA" sz="2000" dirty="0" smtClean="0">
                <a:solidFill>
                  <a:schemeClr val="tx1"/>
                </a:solidFill>
                <a:latin typeface="Times New Roman" pitchFamily="18" charset="0"/>
                <a:cs typeface="Times New Roman" pitchFamily="18" charset="0"/>
              </a:rPr>
              <a:t>.</a:t>
            </a:r>
          </a:p>
          <a:p>
            <a:endParaRPr lang="uk-UA" dirty="0"/>
          </a:p>
          <a:p>
            <a:endParaRPr lang="uk-UA"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385463"/>
            <a:ext cx="3211582" cy="244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204864"/>
            <a:ext cx="2736304" cy="2692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3090" y="4623011"/>
            <a:ext cx="3489176" cy="2163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9806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223671"/>
            <a:ext cx="8229600" cy="2088232"/>
          </a:xfrm>
        </p:spPr>
        <p:txBody>
          <a:bodyPr/>
          <a:lstStyle/>
          <a:p>
            <a:pPr marL="0" indent="0">
              <a:buNone/>
            </a:pPr>
            <a:r>
              <a:rPr lang="uk-UA" dirty="0" smtClean="0">
                <a:solidFill>
                  <a:schemeClr val="tx1"/>
                </a:solidFill>
                <a:latin typeface="Times New Roman" pitchFamily="18" charset="0"/>
                <a:cs typeface="Times New Roman" pitchFamily="18" charset="0"/>
              </a:rPr>
              <a:t>  </a:t>
            </a:r>
            <a:r>
              <a:rPr lang="uk-UA" sz="2000" dirty="0" smtClean="0">
                <a:solidFill>
                  <a:schemeClr val="tx1"/>
                </a:solidFill>
                <a:latin typeface="Times New Roman" pitchFamily="18" charset="0"/>
                <a:cs typeface="Times New Roman" pitchFamily="18" charset="0"/>
              </a:rPr>
              <a:t>Без </a:t>
            </a:r>
            <a:r>
              <a:rPr lang="uk-UA" sz="2000" dirty="0">
                <a:solidFill>
                  <a:schemeClr val="tx1"/>
                </a:solidFill>
                <a:latin typeface="Times New Roman" pitchFamily="18" charset="0"/>
                <a:cs typeface="Times New Roman" pitchFamily="18" charset="0"/>
              </a:rPr>
              <a:t>цієї науки не були б можливі і космічні польоти. Завдяки відкриттю Ісааком Ньютоном закону всесвітнього тяжіння з’явилася можливість розрахувати силу, необхідну для виведення космічного корабля на орбіту Землі. Знання законів небесної механіки дозволяє запущеним із Землі автоматичним міжпланетним станціям успішно досягати інших планет, долаючи мільйони кілометрів і точно виходячи до призначеної мети</a:t>
            </a:r>
            <a:r>
              <a:rPr lang="uk-UA" sz="2000" dirty="0" smtClean="0">
                <a:solidFill>
                  <a:schemeClr val="tx1"/>
                </a:solidFill>
                <a:latin typeface="Times New Roman" pitchFamily="18" charset="0"/>
                <a:cs typeface="Times New Roman" pitchFamily="18" charset="0"/>
              </a:rPr>
              <a:t>.</a:t>
            </a:r>
            <a:endParaRPr lang="uk-UA" sz="2000" dirty="0">
              <a:solidFill>
                <a:schemeClr val="tx1"/>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360" y="2564904"/>
            <a:ext cx="260985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9030" t="7099" r="17770"/>
          <a:stretch/>
        </p:blipFill>
        <p:spPr bwMode="auto">
          <a:xfrm>
            <a:off x="6946381" y="3669011"/>
            <a:ext cx="2172250" cy="317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8632" r="12850"/>
          <a:stretch/>
        </p:blipFill>
        <p:spPr bwMode="auto">
          <a:xfrm>
            <a:off x="3595005" y="2244119"/>
            <a:ext cx="2706255" cy="2588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1520" y="6149071"/>
            <a:ext cx="2609850" cy="369332"/>
          </a:xfrm>
          <a:prstGeom prst="rect">
            <a:avLst/>
          </a:prstGeom>
          <a:noFill/>
        </p:spPr>
        <p:txBody>
          <a:bodyPr wrap="square" rtlCol="0">
            <a:spAutoFit/>
          </a:bodyPr>
          <a:lstStyle/>
          <a:p>
            <a:pPr algn="ctr"/>
            <a:r>
              <a:rPr lang="uk-UA" dirty="0" smtClean="0"/>
              <a:t>Ісаак Ньютон</a:t>
            </a:r>
            <a:endParaRPr lang="uk-UA" dirty="0"/>
          </a:p>
        </p:txBody>
      </p:sp>
    </p:spTree>
    <p:extLst>
      <p:ext uri="{BB962C8B-B14F-4D97-AF65-F5344CB8AC3E}">
        <p14:creationId xmlns:p14="http://schemas.microsoft.com/office/powerpoint/2010/main" val="645943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76672"/>
            <a:ext cx="8229600" cy="2088231"/>
          </a:xfrm>
        </p:spPr>
        <p:txBody>
          <a:bodyPr>
            <a:normAutofit fontScale="85000" lnSpcReduction="20000"/>
          </a:bodyPr>
          <a:lstStyle/>
          <a:p>
            <a:pPr marL="0" indent="0">
              <a:buNone/>
            </a:pPr>
            <a:r>
              <a:rPr lang="uk-UA" dirty="0" smtClean="0">
                <a:solidFill>
                  <a:schemeClr val="tx1"/>
                </a:solidFill>
                <a:latin typeface="Times New Roman" pitchFamily="18" charset="0"/>
                <a:cs typeface="Times New Roman" pitchFamily="18" charset="0"/>
              </a:rPr>
              <a:t>    Можна </a:t>
            </a:r>
            <a:r>
              <a:rPr lang="uk-UA" dirty="0">
                <a:solidFill>
                  <a:schemeClr val="tx1"/>
                </a:solidFill>
                <a:latin typeface="Times New Roman" pitchFamily="18" charset="0"/>
                <a:cs typeface="Times New Roman" pitchFamily="18" charset="0"/>
              </a:rPr>
              <a:t>без перебільшення сказати, що знання, здобуті фізиками за століття розвитку науки, присутні в будь-якій області людської діяльності. Огляньте поглядом те, що вас зараз оточує — у виробництві всіх, хто знаходиться навколо вас предметів найважливішу роль зіграли досягнення фізики. У наш час ця наука активно розвивається, у ній з’явився такий по-справжньому загадковий напрямок, як квантова фізика. Відкриття, зроблені в цій галузі, можуть невпізнанно змінити життя людини.</a:t>
            </a:r>
          </a:p>
          <a:p>
            <a:endParaRPr lang="uk-U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2852936"/>
            <a:ext cx="5392687" cy="298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6805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34</TotalTime>
  <Words>431</Words>
  <Application>Microsoft Office PowerPoint</Application>
  <PresentationFormat>Экран (4:3)</PresentationFormat>
  <Paragraphs>14</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Исполнительная</vt:lpstr>
      <vt:lpstr>Фізика в житті сучасної людини</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Фізика в житті сучасної людини</dc:title>
  <dc:creator>Аdmin</dc:creator>
  <cp:lastModifiedBy>Аdmin</cp:lastModifiedBy>
  <cp:revision>5</cp:revision>
  <dcterms:created xsi:type="dcterms:W3CDTF">2020-05-20T19:28:07Z</dcterms:created>
  <dcterms:modified xsi:type="dcterms:W3CDTF">2020-05-20T20:12:59Z</dcterms:modified>
</cp:coreProperties>
</file>