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73" r:id="rId25"/>
    <p:sldId id="280"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DCBA747-22E9-4964-9C46-D0076E17C419}" type="datetimeFigureOut">
              <a:rPr lang="uk-UA" smtClean="0"/>
              <a:t>24.05.2020</a:t>
            </a:fld>
            <a:endParaRPr lang="uk-UA"/>
          </a:p>
        </p:txBody>
      </p:sp>
      <p:sp>
        <p:nvSpPr>
          <p:cNvPr id="5" name="Footer Placeholder 4"/>
          <p:cNvSpPr>
            <a:spLocks noGrp="1"/>
          </p:cNvSpPr>
          <p:nvPr>
            <p:ph type="ftr" sz="quarter" idx="11"/>
          </p:nvPr>
        </p:nvSpPr>
        <p:spPr>
          <a:xfrm>
            <a:off x="1174044" y="5357592"/>
            <a:ext cx="5034845" cy="365125"/>
          </a:xfrm>
        </p:spPr>
        <p:txBody>
          <a:bodyPr/>
          <a:lstStyle/>
          <a:p>
            <a:endParaRPr lang="uk-U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A3FE1C5-926F-4B0D-A7AD-838B0A2077A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CBA747-22E9-4964-9C46-D0076E17C419}" type="datetimeFigureOut">
              <a:rPr lang="uk-UA" smtClean="0"/>
              <a:t>24.05.2020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A3FE1C5-926F-4B0D-A7AD-838B0A2077A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CBA747-22E9-4964-9C46-D0076E17C419}" type="datetimeFigureOut">
              <a:rPr lang="uk-UA" smtClean="0"/>
              <a:t>24.05.2020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A3FE1C5-926F-4B0D-A7AD-838B0A2077A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DCBA747-22E9-4964-9C46-D0076E17C419}" type="datetimeFigureOut">
              <a:rPr lang="uk-UA" smtClean="0"/>
              <a:t>24.05.2020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A3FE1C5-926F-4B0D-A7AD-838B0A2077A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CBA747-22E9-4964-9C46-D0076E17C419}" type="datetimeFigureOut">
              <a:rPr lang="uk-UA" smtClean="0"/>
              <a:t>24.05.2020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2A3FE1C5-926F-4B0D-A7AD-838B0A2077A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DCBA747-22E9-4964-9C46-D0076E17C419}" type="datetimeFigureOut">
              <a:rPr lang="uk-UA" smtClean="0"/>
              <a:t>24.05.2020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2A3FE1C5-926F-4B0D-A7AD-838B0A2077A1}" type="slidenum">
              <a:rPr lang="uk-UA" smtClean="0"/>
              <a:t>‹#›</a:t>
            </a:fld>
            <a:endParaRPr lang="uk-UA"/>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0DCBA747-22E9-4964-9C46-D0076E17C419}" type="datetimeFigureOut">
              <a:rPr lang="uk-UA" smtClean="0"/>
              <a:t>24.05.2020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2A3FE1C5-926F-4B0D-A7AD-838B0A2077A1}" type="slidenum">
              <a:rPr lang="uk-UA" smtClean="0"/>
              <a:t>‹#›</a:t>
            </a:fld>
            <a:endParaRPr lang="uk-UA"/>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DCBA747-22E9-4964-9C46-D0076E17C419}" type="datetimeFigureOut">
              <a:rPr lang="uk-UA" smtClean="0"/>
              <a:t>24.05.2020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2A3FE1C5-926F-4B0D-A7AD-838B0A2077A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BA747-22E9-4964-9C46-D0076E17C419}" type="datetimeFigureOut">
              <a:rPr lang="uk-UA" smtClean="0"/>
              <a:t>24.05.2020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2A3FE1C5-926F-4B0D-A7AD-838B0A2077A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0DCBA747-22E9-4964-9C46-D0076E17C419}" type="datetimeFigureOut">
              <a:rPr lang="uk-UA" smtClean="0"/>
              <a:t>24.05.2020</a:t>
            </a:fld>
            <a:endParaRPr lang="uk-UA"/>
          </a:p>
        </p:txBody>
      </p:sp>
      <p:sp>
        <p:nvSpPr>
          <p:cNvPr id="6" name="Footer Placeholder 5"/>
          <p:cNvSpPr>
            <a:spLocks noGrp="1"/>
          </p:cNvSpPr>
          <p:nvPr>
            <p:ph type="ftr" sz="quarter" idx="11"/>
          </p:nvPr>
        </p:nvSpPr>
        <p:spPr>
          <a:xfrm rot="-60000">
            <a:off x="914554" y="5829261"/>
            <a:ext cx="3522607" cy="365125"/>
          </a:xfrm>
        </p:spPr>
        <p:txBody>
          <a:bodyPr/>
          <a:lstStyle/>
          <a:p>
            <a:endParaRPr lang="uk-UA"/>
          </a:p>
        </p:txBody>
      </p:sp>
      <p:sp>
        <p:nvSpPr>
          <p:cNvPr id="7" name="Slide Number Placeholder 6"/>
          <p:cNvSpPr>
            <a:spLocks noGrp="1"/>
          </p:cNvSpPr>
          <p:nvPr>
            <p:ph type="sldNum" sz="quarter" idx="12"/>
          </p:nvPr>
        </p:nvSpPr>
        <p:spPr>
          <a:xfrm rot="60000">
            <a:off x="7557313" y="5896961"/>
            <a:ext cx="554023" cy="365125"/>
          </a:xfrm>
        </p:spPr>
        <p:txBody>
          <a:bodyPr/>
          <a:lstStyle/>
          <a:p>
            <a:fld id="{2A3FE1C5-926F-4B0D-A7AD-838B0A2077A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0DCBA747-22E9-4964-9C46-D0076E17C419}" type="datetimeFigureOut">
              <a:rPr lang="uk-UA" smtClean="0"/>
              <a:t>24.05.2020</a:t>
            </a:fld>
            <a:endParaRPr lang="uk-UA"/>
          </a:p>
        </p:txBody>
      </p:sp>
      <p:sp>
        <p:nvSpPr>
          <p:cNvPr id="6" name="Footer Placeholder 5"/>
          <p:cNvSpPr>
            <a:spLocks noGrp="1"/>
          </p:cNvSpPr>
          <p:nvPr>
            <p:ph type="ftr" sz="quarter" idx="11"/>
          </p:nvPr>
        </p:nvSpPr>
        <p:spPr>
          <a:xfrm rot="-60000">
            <a:off x="914569" y="5831037"/>
            <a:ext cx="3319043" cy="365125"/>
          </a:xfrm>
        </p:spPr>
        <p:txBody>
          <a:bodyPr/>
          <a:lstStyle/>
          <a:p>
            <a:endParaRPr lang="uk-UA"/>
          </a:p>
        </p:txBody>
      </p:sp>
      <p:sp>
        <p:nvSpPr>
          <p:cNvPr id="7" name="Slide Number Placeholder 6"/>
          <p:cNvSpPr>
            <a:spLocks noGrp="1"/>
          </p:cNvSpPr>
          <p:nvPr>
            <p:ph type="sldNum" sz="quarter" idx="12"/>
          </p:nvPr>
        </p:nvSpPr>
        <p:spPr>
          <a:xfrm rot="60000">
            <a:off x="7562089" y="5900026"/>
            <a:ext cx="554023" cy="365125"/>
          </a:xfrm>
        </p:spPr>
        <p:txBody>
          <a:bodyPr/>
          <a:lstStyle/>
          <a:p>
            <a:fld id="{2A3FE1C5-926F-4B0D-A7AD-838B0A2077A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DCBA747-22E9-4964-9C46-D0076E17C419}" type="datetimeFigureOut">
              <a:rPr lang="uk-UA" smtClean="0"/>
              <a:t>24.05.2020</a:t>
            </a:fld>
            <a:endParaRPr lang="uk-U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uk-U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A3FE1C5-926F-4B0D-A7AD-838B0A2077A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Римська імперія</a:t>
            </a:r>
            <a:endParaRPr lang="uk-UA" dirty="0"/>
          </a:p>
        </p:txBody>
      </p:sp>
      <p:sp>
        <p:nvSpPr>
          <p:cNvPr id="3" name="Подзаголовок 2"/>
          <p:cNvSpPr>
            <a:spLocks noGrp="1"/>
          </p:cNvSpPr>
          <p:nvPr>
            <p:ph type="subTitle" idx="1"/>
          </p:nvPr>
        </p:nvSpPr>
        <p:spPr/>
        <p:txBody>
          <a:bodyPr/>
          <a:lstStyle/>
          <a:p>
            <a:r>
              <a:rPr lang="uk-UA" dirty="0" smtClean="0"/>
              <a:t>Юркевич Ольги 6-Б</a:t>
            </a:r>
            <a:endParaRPr lang="uk-UA" dirty="0"/>
          </a:p>
        </p:txBody>
      </p:sp>
    </p:spTree>
    <p:extLst>
      <p:ext uri="{BB962C8B-B14F-4D97-AF65-F5344CB8AC3E}">
        <p14:creationId xmlns:p14="http://schemas.microsoft.com/office/powerpoint/2010/main" val="3011888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2311" y="865056"/>
            <a:ext cx="6965245" cy="1202485"/>
          </a:xfrm>
        </p:spPr>
        <p:txBody>
          <a:bodyPr/>
          <a:lstStyle/>
          <a:p>
            <a:r>
              <a:rPr lang="uk-UA" dirty="0"/>
              <a:t>Нерон (54 – 68 рр.)</a:t>
            </a:r>
          </a:p>
        </p:txBody>
      </p:sp>
      <p:sp>
        <p:nvSpPr>
          <p:cNvPr id="3" name="Объект 2"/>
          <p:cNvSpPr>
            <a:spLocks noGrp="1"/>
          </p:cNvSpPr>
          <p:nvPr>
            <p:ph idx="1"/>
          </p:nvPr>
        </p:nvSpPr>
        <p:spPr>
          <a:xfrm>
            <a:off x="971600" y="1772816"/>
            <a:ext cx="4464496" cy="4272761"/>
          </a:xfrm>
        </p:spPr>
        <p:txBody>
          <a:bodyPr>
            <a:normAutofit fontScale="85000" lnSpcReduction="10000"/>
          </a:bodyPr>
          <a:lstStyle/>
          <a:p>
            <a:r>
              <a:rPr lang="ru-RU" dirty="0"/>
              <a:t>На початку </a:t>
            </a:r>
            <a:r>
              <a:rPr lang="ru-RU" dirty="0" err="1"/>
              <a:t>правління</a:t>
            </a:r>
            <a:r>
              <a:rPr lang="ru-RU" dirty="0"/>
              <a:t> не </a:t>
            </a:r>
            <a:r>
              <a:rPr lang="ru-RU" dirty="0" err="1"/>
              <a:t>цікавився</a:t>
            </a:r>
            <a:r>
              <a:rPr lang="ru-RU" dirty="0"/>
              <a:t> </a:t>
            </a:r>
            <a:r>
              <a:rPr lang="ru-RU" dirty="0" err="1"/>
              <a:t>державними</a:t>
            </a:r>
            <a:r>
              <a:rPr lang="ru-RU" dirty="0"/>
              <a:t> справами, </a:t>
            </a:r>
            <a:r>
              <a:rPr lang="ru-RU" dirty="0" err="1"/>
              <a:t>доручив</a:t>
            </a:r>
            <a:r>
              <a:rPr lang="ru-RU" dirty="0"/>
              <a:t> </a:t>
            </a:r>
            <a:r>
              <a:rPr lang="ru-RU" dirty="0" err="1"/>
              <a:t>управління</a:t>
            </a:r>
            <a:r>
              <a:rPr lang="ru-RU" dirty="0"/>
              <a:t> державою </a:t>
            </a:r>
            <a:r>
              <a:rPr lang="ru-RU" dirty="0" err="1"/>
              <a:t>своїм</a:t>
            </a:r>
            <a:r>
              <a:rPr lang="ru-RU" dirty="0"/>
              <a:t> </a:t>
            </a:r>
            <a:r>
              <a:rPr lang="ru-RU" dirty="0" err="1"/>
              <a:t>вихователям</a:t>
            </a:r>
            <a:r>
              <a:rPr lang="ru-RU" dirty="0"/>
              <a:t> – </a:t>
            </a:r>
            <a:r>
              <a:rPr lang="ru-RU" dirty="0" err="1"/>
              <a:t>філософу</a:t>
            </a:r>
            <a:r>
              <a:rPr lang="ru-RU" dirty="0"/>
              <a:t> </a:t>
            </a:r>
            <a:r>
              <a:rPr lang="ru-RU" dirty="0" err="1"/>
              <a:t>Сенеці</a:t>
            </a:r>
            <a:r>
              <a:rPr lang="ru-RU" dirty="0"/>
              <a:t> та </a:t>
            </a:r>
            <a:r>
              <a:rPr lang="ru-RU" dirty="0" err="1"/>
              <a:t>Афранію</a:t>
            </a:r>
            <a:r>
              <a:rPr lang="ru-RU" dirty="0"/>
              <a:t> </a:t>
            </a:r>
            <a:r>
              <a:rPr lang="ru-RU" dirty="0" err="1"/>
              <a:t>Бурру</a:t>
            </a:r>
            <a:r>
              <a:rPr lang="ru-RU" dirty="0"/>
              <a:t>, </a:t>
            </a:r>
            <a:r>
              <a:rPr lang="ru-RU" dirty="0" err="1"/>
              <a:t>які</a:t>
            </a:r>
            <a:r>
              <a:rPr lang="ru-RU" dirty="0"/>
              <a:t> </a:t>
            </a:r>
            <a:r>
              <a:rPr lang="ru-RU" dirty="0" err="1"/>
              <a:t>намагалися</a:t>
            </a:r>
            <a:r>
              <a:rPr lang="ru-RU" dirty="0"/>
              <a:t> </a:t>
            </a:r>
            <a:r>
              <a:rPr lang="ru-RU" dirty="0" err="1"/>
              <a:t>повернути</a:t>
            </a:r>
            <a:r>
              <a:rPr lang="ru-RU" dirty="0"/>
              <a:t> </a:t>
            </a:r>
            <a:r>
              <a:rPr lang="ru-RU" dirty="0" err="1"/>
              <a:t>повноваження</a:t>
            </a:r>
            <a:r>
              <a:rPr lang="ru-RU" dirty="0"/>
              <a:t> Сенату. </a:t>
            </a:r>
            <a:r>
              <a:rPr lang="ru-RU" dirty="0" err="1"/>
              <a:t>Згодом</a:t>
            </a:r>
            <a:r>
              <a:rPr lang="ru-RU" dirty="0"/>
              <a:t> </a:t>
            </a:r>
            <a:r>
              <a:rPr lang="ru-RU" dirty="0" err="1"/>
              <a:t>розправився</a:t>
            </a:r>
            <a:r>
              <a:rPr lang="ru-RU" dirty="0"/>
              <a:t> з </a:t>
            </a:r>
            <a:r>
              <a:rPr lang="ru-RU" dirty="0" err="1"/>
              <a:t>усіма</a:t>
            </a:r>
            <a:r>
              <a:rPr lang="ru-RU" dirty="0"/>
              <a:t>, </a:t>
            </a:r>
            <a:r>
              <a:rPr lang="ru-RU" dirty="0" err="1"/>
              <a:t>хто</a:t>
            </a:r>
            <a:r>
              <a:rPr lang="ru-RU" dirty="0"/>
              <a:t> </a:t>
            </a:r>
            <a:r>
              <a:rPr lang="ru-RU" dirty="0" err="1"/>
              <a:t>втручався</a:t>
            </a:r>
            <a:r>
              <a:rPr lang="ru-RU" dirty="0"/>
              <a:t> у </a:t>
            </a:r>
            <a:r>
              <a:rPr lang="ru-RU" dirty="0" err="1"/>
              <a:t>його</a:t>
            </a:r>
            <a:r>
              <a:rPr lang="ru-RU" dirty="0"/>
              <a:t> </a:t>
            </a:r>
            <a:r>
              <a:rPr lang="ru-RU" dirty="0" err="1"/>
              <a:t>справи</a:t>
            </a:r>
            <a:r>
              <a:rPr lang="ru-RU" dirty="0"/>
              <a:t>; убив </a:t>
            </a:r>
            <a:r>
              <a:rPr lang="ru-RU" dirty="0" err="1"/>
              <a:t>матір</a:t>
            </a:r>
            <a:r>
              <a:rPr lang="ru-RU" dirty="0"/>
              <a:t>, Сенеку </a:t>
            </a:r>
            <a:r>
              <a:rPr lang="ru-RU" dirty="0" err="1"/>
              <a:t>змусив</a:t>
            </a:r>
            <a:r>
              <a:rPr lang="ru-RU" dirty="0"/>
              <a:t> </a:t>
            </a:r>
            <a:r>
              <a:rPr lang="ru-RU" dirty="0" err="1"/>
              <a:t>накласти</a:t>
            </a:r>
            <a:r>
              <a:rPr lang="ru-RU" dirty="0"/>
              <a:t> на себе руки, убив дружину та </a:t>
            </a:r>
            <a:r>
              <a:rPr lang="ru-RU" dirty="0" err="1"/>
              <a:t>сина</a:t>
            </a:r>
            <a:r>
              <a:rPr lang="ru-RU" dirty="0"/>
              <a:t> </a:t>
            </a:r>
            <a:r>
              <a:rPr lang="ru-RU" dirty="0" err="1"/>
              <a:t>Клавдія</a:t>
            </a:r>
            <a:r>
              <a:rPr lang="ru-RU" dirty="0"/>
              <a:t> </a:t>
            </a:r>
            <a:r>
              <a:rPr lang="ru-RU" dirty="0" err="1"/>
              <a:t>Британіка</a:t>
            </a:r>
            <a:r>
              <a:rPr lang="ru-RU" dirty="0"/>
              <a:t>. </a:t>
            </a:r>
            <a:r>
              <a:rPr lang="ru-RU" dirty="0" err="1"/>
              <a:t>Правління</a:t>
            </a:r>
            <a:r>
              <a:rPr lang="ru-RU" dirty="0"/>
              <a:t> </a:t>
            </a:r>
            <a:r>
              <a:rPr lang="ru-RU" dirty="0" err="1"/>
              <a:t>Юліїв-Клавдіїв</a:t>
            </a:r>
            <a:r>
              <a:rPr lang="ru-RU" dirty="0"/>
              <a:t> </a:t>
            </a:r>
            <a:r>
              <a:rPr lang="ru-RU" dirty="0" err="1"/>
              <a:t>Імператором</a:t>
            </a:r>
            <a:r>
              <a:rPr lang="ru-RU" dirty="0"/>
              <a:t> став у 17 </a:t>
            </a:r>
            <a:r>
              <a:rPr lang="ru-RU" dirty="0" err="1"/>
              <a:t>років</a:t>
            </a:r>
            <a:r>
              <a:rPr lang="ru-RU" dirty="0"/>
              <a:t>. </a:t>
            </a:r>
            <a:r>
              <a:rPr lang="ru-RU" dirty="0" err="1"/>
              <a:t>Увійшов</a:t>
            </a:r>
            <a:r>
              <a:rPr lang="ru-RU" dirty="0"/>
              <a:t> в </a:t>
            </a:r>
            <a:r>
              <a:rPr lang="ru-RU" dirty="0" err="1"/>
              <a:t>історію</a:t>
            </a:r>
            <a:r>
              <a:rPr lang="ru-RU" dirty="0"/>
              <a:t> як “</a:t>
            </a:r>
            <a:r>
              <a:rPr lang="ru-RU" dirty="0" err="1"/>
              <a:t>імператор</a:t>
            </a:r>
            <a:r>
              <a:rPr lang="ru-RU" dirty="0"/>
              <a:t>-поет”.</a:t>
            </a:r>
            <a:endParaRPr lang="uk-UA" dirty="0"/>
          </a:p>
        </p:txBody>
      </p:sp>
      <p:pic>
        <p:nvPicPr>
          <p:cNvPr id="5122"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78151"/>
            <a:ext cx="2304256" cy="30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98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Гай </a:t>
            </a:r>
            <a:r>
              <a:rPr lang="ru-RU" dirty="0" err="1"/>
              <a:t>Светоній</a:t>
            </a:r>
            <a:r>
              <a:rPr lang="ru-RU" dirty="0"/>
              <a:t> </a:t>
            </a:r>
            <a:r>
              <a:rPr lang="ru-RU" dirty="0" err="1"/>
              <a:t>Транквілл</a:t>
            </a:r>
            <a:r>
              <a:rPr lang="ru-RU" dirty="0"/>
              <a:t> про </a:t>
            </a:r>
            <a:r>
              <a:rPr lang="ru-RU" dirty="0" err="1"/>
              <a:t>життя</a:t>
            </a:r>
            <a:r>
              <a:rPr lang="ru-RU" dirty="0"/>
              <a:t> Нерона</a:t>
            </a:r>
            <a:endParaRPr lang="uk-UA" dirty="0"/>
          </a:p>
        </p:txBody>
      </p:sp>
      <p:sp>
        <p:nvSpPr>
          <p:cNvPr id="3" name="Объект 2"/>
          <p:cNvSpPr>
            <a:spLocks noGrp="1"/>
          </p:cNvSpPr>
          <p:nvPr>
            <p:ph idx="1"/>
          </p:nvPr>
        </p:nvSpPr>
        <p:spPr/>
        <p:txBody>
          <a:bodyPr>
            <a:normAutofit fontScale="92500" lnSpcReduction="10000"/>
          </a:bodyPr>
          <a:lstStyle/>
          <a:p>
            <a:r>
              <a:rPr lang="uk-UA" dirty="0"/>
              <a:t> Жодного одягу він не вдягав двічі… Рибу ловив позолоченою сіткою із пурпурових та червоних мотузок. А мандрував не менше ніж з тисячею возів, у мулів були срібні підкови… Він вибудував палац… Передпокій у ньому був такої висоти, що в ньому стояла колосальна статуя імператора заввишки 120 футів… В інших </a:t>
            </a:r>
            <a:r>
              <a:rPr lang="uk-UA" dirty="0" err="1"/>
              <a:t>покоях</a:t>
            </a:r>
            <a:r>
              <a:rPr lang="uk-UA" dirty="0"/>
              <a:t> усе було покрите золотом, прикрашене коштовним камінням і перлами…</a:t>
            </a:r>
          </a:p>
        </p:txBody>
      </p:sp>
    </p:spTree>
    <p:extLst>
      <p:ext uri="{BB962C8B-B14F-4D97-AF65-F5344CB8AC3E}">
        <p14:creationId xmlns:p14="http://schemas.microsoft.com/office/powerpoint/2010/main" val="1639991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 </a:t>
            </a:r>
            <a:br>
              <a:rPr lang="uk-UA" dirty="0" smtClean="0"/>
            </a:br>
            <a:endParaRPr lang="uk-UA" dirty="0"/>
          </a:p>
        </p:txBody>
      </p:sp>
      <p:sp>
        <p:nvSpPr>
          <p:cNvPr id="3" name="Объект 2"/>
          <p:cNvSpPr>
            <a:spLocks noGrp="1"/>
          </p:cNvSpPr>
          <p:nvPr>
            <p:ph idx="1"/>
          </p:nvPr>
        </p:nvSpPr>
        <p:spPr>
          <a:xfrm>
            <a:off x="1475656" y="1556792"/>
            <a:ext cx="6196405" cy="4896544"/>
          </a:xfrm>
        </p:spPr>
        <p:txBody>
          <a:bodyPr>
            <a:normAutofit/>
          </a:bodyPr>
          <a:lstStyle/>
          <a:p>
            <a:r>
              <a:rPr lang="uk-UA" dirty="0"/>
              <a:t>У 64 р. у Римі сталася велика пожежа, в якій звинувачували Нерона. Щоб зняти з себе підозри, він назвав винними у пожежі християн та розпочав проти них репресії. Сенат оголосив Нерона “ворогом вітчизни”. Нерон утік з Риму, а пізніше покінчив із собою. З його смертю припинилася династія. Після смерті Нерона протягом року змінилося ще два імператори.</a:t>
            </a:r>
          </a:p>
        </p:txBody>
      </p:sp>
    </p:spTree>
    <p:extLst>
      <p:ext uri="{BB962C8B-B14F-4D97-AF65-F5344CB8AC3E}">
        <p14:creationId xmlns:p14="http://schemas.microsoft.com/office/powerpoint/2010/main" val="374172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Веспасіан</a:t>
            </a:r>
            <a:r>
              <a:rPr lang="uk-UA" dirty="0"/>
              <a:t> (69 – 79 рр.)</a:t>
            </a:r>
          </a:p>
        </p:txBody>
      </p:sp>
      <p:sp>
        <p:nvSpPr>
          <p:cNvPr id="3" name="Объект 2"/>
          <p:cNvSpPr>
            <a:spLocks noGrp="1"/>
          </p:cNvSpPr>
          <p:nvPr>
            <p:ph idx="1"/>
          </p:nvPr>
        </p:nvSpPr>
        <p:spPr>
          <a:xfrm>
            <a:off x="1463040" y="2119257"/>
            <a:ext cx="4045063" cy="3603812"/>
          </a:xfrm>
        </p:spPr>
        <p:txBody>
          <a:bodyPr>
            <a:normAutofit fontScale="92500" lnSpcReduction="20000"/>
          </a:bodyPr>
          <a:lstStyle/>
          <a:p>
            <a:r>
              <a:rPr lang="uk-UA" dirty="0"/>
              <a:t>Правління династії Флавіїв Був прихильником простих звичаїв. Відновив фінансову систему, зруйновану Нероном. Скоротив склад армії. Відбудував Рим, розпочав будівництво амфітеатру на 50 тис. глядачів (Колізею</a:t>
            </a:r>
            <a:r>
              <a:rPr lang="uk-UA" dirty="0" smtClean="0"/>
              <a:t>)</a:t>
            </a:r>
            <a:r>
              <a:rPr lang="uk-UA" dirty="0" err="1" smtClean="0"/>
              <a:t>.“</a:t>
            </a:r>
            <a:r>
              <a:rPr lang="uk-UA" dirty="0" err="1"/>
              <a:t>Веспасіан</a:t>
            </a:r>
            <a:r>
              <a:rPr lang="uk-UA" dirty="0"/>
              <a:t> був єдиним імператором, якого влада змінила на краще”. Історик </a:t>
            </a:r>
            <a:r>
              <a:rPr lang="uk-UA" dirty="0" err="1"/>
              <a:t>Тіт</a:t>
            </a:r>
            <a:r>
              <a:rPr lang="uk-UA" dirty="0"/>
              <a:t> Лівій</a:t>
            </a:r>
          </a:p>
        </p:txBody>
      </p:sp>
      <p:pic>
        <p:nvPicPr>
          <p:cNvPr id="6146"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2319338"/>
            <a:ext cx="18478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Це цікаво!</a:t>
            </a:r>
            <a:endParaRPr lang="uk-UA" dirty="0"/>
          </a:p>
        </p:txBody>
      </p:sp>
      <p:sp>
        <p:nvSpPr>
          <p:cNvPr id="3" name="Объект 2"/>
          <p:cNvSpPr>
            <a:spLocks noGrp="1"/>
          </p:cNvSpPr>
          <p:nvPr>
            <p:ph idx="1"/>
          </p:nvPr>
        </p:nvSpPr>
        <p:spPr/>
        <p:txBody>
          <a:bodyPr/>
          <a:lstStyle/>
          <a:p>
            <a:r>
              <a:rPr lang="ru-RU" dirty="0"/>
              <a:t> Для </a:t>
            </a:r>
            <a:r>
              <a:rPr lang="ru-RU" dirty="0" err="1"/>
              <a:t>зміцнення</a:t>
            </a:r>
            <a:r>
              <a:rPr lang="ru-RU" dirty="0"/>
              <a:t> </a:t>
            </a:r>
            <a:r>
              <a:rPr lang="ru-RU" dirty="0" err="1"/>
              <a:t>держави</a:t>
            </a:r>
            <a:r>
              <a:rPr lang="ru-RU" dirty="0"/>
              <a:t> та </a:t>
            </a:r>
            <a:r>
              <a:rPr lang="ru-RU" dirty="0" err="1"/>
              <a:t>реформування</a:t>
            </a:r>
            <a:r>
              <a:rPr lang="ru-RU" dirty="0"/>
              <a:t> </a:t>
            </a:r>
            <a:r>
              <a:rPr lang="ru-RU" dirty="0" err="1"/>
              <a:t>армії</a:t>
            </a:r>
            <a:r>
              <a:rPr lang="ru-RU" dirty="0"/>
              <a:t> </a:t>
            </a:r>
            <a:r>
              <a:rPr lang="ru-RU" dirty="0" err="1"/>
              <a:t>потрібні</a:t>
            </a:r>
            <a:r>
              <a:rPr lang="ru-RU" dirty="0"/>
              <a:t> </a:t>
            </a:r>
            <a:r>
              <a:rPr lang="ru-RU" dirty="0" err="1"/>
              <a:t>були</a:t>
            </a:r>
            <a:r>
              <a:rPr lang="ru-RU" dirty="0"/>
              <a:t> </a:t>
            </a:r>
            <a:r>
              <a:rPr lang="ru-RU" dirty="0" err="1"/>
              <a:t>значні</a:t>
            </a:r>
            <a:r>
              <a:rPr lang="ru-RU" dirty="0"/>
              <a:t> </a:t>
            </a:r>
            <a:r>
              <a:rPr lang="ru-RU" dirty="0" err="1"/>
              <a:t>кошти</a:t>
            </a:r>
            <a:r>
              <a:rPr lang="ru-RU" dirty="0"/>
              <a:t>, тому правитель </a:t>
            </a:r>
            <a:r>
              <a:rPr lang="ru-RU" dirty="0" err="1"/>
              <a:t>Веспасіан</a:t>
            </a:r>
            <a:r>
              <a:rPr lang="ru-RU" dirty="0"/>
              <a:t> не </a:t>
            </a:r>
            <a:r>
              <a:rPr lang="ru-RU" dirty="0" err="1"/>
              <a:t>вважав</a:t>
            </a:r>
            <a:r>
              <a:rPr lang="ru-RU" dirty="0"/>
              <a:t> </a:t>
            </a:r>
            <a:r>
              <a:rPr lang="ru-RU" dirty="0" err="1"/>
              <a:t>непристойним</a:t>
            </a:r>
            <a:r>
              <a:rPr lang="ru-RU" dirty="0"/>
              <a:t> </a:t>
            </a:r>
            <a:r>
              <a:rPr lang="ru-RU" dirty="0" err="1"/>
              <a:t>займатися</a:t>
            </a:r>
            <a:r>
              <a:rPr lang="ru-RU" dirty="0"/>
              <a:t> </a:t>
            </a:r>
            <a:r>
              <a:rPr lang="ru-RU" dirty="0" err="1"/>
              <a:t>посередницькою</a:t>
            </a:r>
            <a:r>
              <a:rPr lang="ru-RU" dirty="0"/>
              <a:t> </a:t>
            </a:r>
            <a:r>
              <a:rPr lang="ru-RU" dirty="0" err="1"/>
              <a:t>торгівлею</a:t>
            </a:r>
            <a:r>
              <a:rPr lang="ru-RU" dirty="0"/>
              <a:t>, </a:t>
            </a:r>
            <a:r>
              <a:rPr lang="ru-RU" dirty="0" err="1"/>
              <a:t>отримувати</a:t>
            </a:r>
            <a:r>
              <a:rPr lang="ru-RU" dirty="0"/>
              <a:t> </a:t>
            </a:r>
            <a:r>
              <a:rPr lang="ru-RU" dirty="0" err="1"/>
              <a:t>хабарі</a:t>
            </a:r>
            <a:r>
              <a:rPr lang="ru-RU" dirty="0"/>
              <a:t> та </a:t>
            </a:r>
            <a:r>
              <a:rPr lang="ru-RU" dirty="0" err="1"/>
              <a:t>продавати</a:t>
            </a:r>
            <a:r>
              <a:rPr lang="ru-RU" dirty="0"/>
              <a:t> </a:t>
            </a:r>
            <a:r>
              <a:rPr lang="ru-RU" dirty="0" err="1"/>
              <a:t>державні</a:t>
            </a:r>
            <a:r>
              <a:rPr lang="ru-RU" dirty="0"/>
              <a:t> посади. </a:t>
            </a:r>
            <a:r>
              <a:rPr lang="ru-RU" dirty="0" err="1"/>
              <a:t>Саме</a:t>
            </a:r>
            <a:r>
              <a:rPr lang="ru-RU" dirty="0"/>
              <a:t> </a:t>
            </a:r>
            <a:r>
              <a:rPr lang="ru-RU" dirty="0" err="1"/>
              <a:t>він</a:t>
            </a:r>
            <a:r>
              <a:rPr lang="ru-RU" dirty="0"/>
              <a:t>, </a:t>
            </a:r>
            <a:r>
              <a:rPr lang="ru-RU" dirty="0" err="1"/>
              <a:t>запровадивши</a:t>
            </a:r>
            <a:r>
              <a:rPr lang="ru-RU" dirty="0"/>
              <a:t> </a:t>
            </a:r>
            <a:r>
              <a:rPr lang="ru-RU" dirty="0" err="1"/>
              <a:t>податок</a:t>
            </a:r>
            <a:r>
              <a:rPr lang="ru-RU" dirty="0"/>
              <a:t> на </a:t>
            </a:r>
            <a:r>
              <a:rPr lang="ru-RU" dirty="0" err="1"/>
              <a:t>користування</a:t>
            </a:r>
            <a:r>
              <a:rPr lang="ru-RU" dirty="0"/>
              <a:t> </a:t>
            </a:r>
            <a:r>
              <a:rPr lang="ru-RU" dirty="0" err="1"/>
              <a:t>громадськими</a:t>
            </a:r>
            <a:r>
              <a:rPr lang="ru-RU" dirty="0"/>
              <a:t> туалетами, сказав: “</a:t>
            </a:r>
            <a:r>
              <a:rPr lang="ru-RU" dirty="0" err="1"/>
              <a:t>Гроші</a:t>
            </a:r>
            <a:r>
              <a:rPr lang="ru-RU" dirty="0"/>
              <a:t> не пахнуть”.</a:t>
            </a:r>
            <a:endParaRPr lang="uk-UA" dirty="0"/>
          </a:p>
        </p:txBody>
      </p:sp>
    </p:spTree>
    <p:extLst>
      <p:ext uri="{BB962C8B-B14F-4D97-AF65-F5344CB8AC3E}">
        <p14:creationId xmlns:p14="http://schemas.microsoft.com/office/powerpoint/2010/main" val="291545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err="1"/>
              <a:t>Тіт</a:t>
            </a:r>
            <a:r>
              <a:rPr lang="uk-UA" dirty="0"/>
              <a:t> Флавій (79 – 81 </a:t>
            </a:r>
            <a:r>
              <a:rPr lang="uk-UA" dirty="0" err="1"/>
              <a:t>рр</a:t>
            </a:r>
            <a:r>
              <a:rPr lang="uk-UA" dirty="0"/>
              <a:t>) </a:t>
            </a:r>
          </a:p>
        </p:txBody>
      </p:sp>
      <p:sp>
        <p:nvSpPr>
          <p:cNvPr id="3" name="Объект 2"/>
          <p:cNvSpPr>
            <a:spLocks noGrp="1"/>
          </p:cNvSpPr>
          <p:nvPr>
            <p:ph idx="1"/>
          </p:nvPr>
        </p:nvSpPr>
        <p:spPr>
          <a:xfrm>
            <a:off x="1463040" y="2119257"/>
            <a:ext cx="3757032" cy="3603812"/>
          </a:xfrm>
        </p:spPr>
        <p:txBody>
          <a:bodyPr>
            <a:normAutofit/>
          </a:bodyPr>
          <a:lstStyle/>
          <a:p>
            <a:r>
              <a:rPr lang="uk-UA" dirty="0"/>
              <a:t> Припинив конфіскації майна. Скасував закон про образу величі. Завершив будівництво Колізею. Правління династії Флавіїв Його правління тривало два роки, два місяці і двадцять днів.</a:t>
            </a:r>
          </a:p>
          <a:p>
            <a:pPr marL="0" indent="0">
              <a:buNone/>
            </a:pPr>
            <a:endParaRPr lang="uk-UA" dirty="0"/>
          </a:p>
        </p:txBody>
      </p:sp>
      <p:pic>
        <p:nvPicPr>
          <p:cNvPr id="7170"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348880"/>
            <a:ext cx="18859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3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Це цікаво!</a:t>
            </a:r>
            <a:endParaRPr lang="uk-UA" dirty="0"/>
          </a:p>
        </p:txBody>
      </p:sp>
      <p:sp>
        <p:nvSpPr>
          <p:cNvPr id="3" name="Объект 2"/>
          <p:cNvSpPr>
            <a:spLocks noGrp="1"/>
          </p:cNvSpPr>
          <p:nvPr>
            <p:ph idx="1"/>
          </p:nvPr>
        </p:nvSpPr>
        <p:spPr>
          <a:xfrm>
            <a:off x="1463040" y="2119257"/>
            <a:ext cx="6277312" cy="3253959"/>
          </a:xfrm>
        </p:spPr>
        <p:txBody>
          <a:bodyPr/>
          <a:lstStyle/>
          <a:p>
            <a:r>
              <a:rPr lang="ru-RU" dirty="0"/>
              <a:t> </a:t>
            </a:r>
            <a:r>
              <a:rPr lang="ru-RU" dirty="0" err="1"/>
              <a:t>Саме</a:t>
            </a:r>
            <a:r>
              <a:rPr lang="ru-RU" dirty="0"/>
              <a:t> на час </a:t>
            </a:r>
            <a:r>
              <a:rPr lang="ru-RU" dirty="0" err="1"/>
              <a:t>правління</a:t>
            </a:r>
            <a:r>
              <a:rPr lang="ru-RU" dirty="0"/>
              <a:t> </a:t>
            </a:r>
            <a:r>
              <a:rPr lang="ru-RU" dirty="0" err="1"/>
              <a:t>імператора</a:t>
            </a:r>
            <a:r>
              <a:rPr lang="ru-RU" dirty="0"/>
              <a:t> </a:t>
            </a:r>
            <a:r>
              <a:rPr lang="ru-RU" dirty="0" err="1"/>
              <a:t>Тіта</a:t>
            </a:r>
            <a:r>
              <a:rPr lang="ru-RU" dirty="0"/>
              <a:t> припало </a:t>
            </a:r>
            <a:r>
              <a:rPr lang="ru-RU" dirty="0" err="1"/>
              <a:t>виверження</a:t>
            </a:r>
            <a:r>
              <a:rPr lang="ru-RU" dirty="0"/>
              <a:t> вулкана </a:t>
            </a:r>
            <a:r>
              <a:rPr lang="ru-RU" dirty="0" err="1"/>
              <a:t>Везувій</a:t>
            </a:r>
            <a:r>
              <a:rPr lang="ru-RU" dirty="0"/>
              <a:t>, </a:t>
            </a:r>
            <a:r>
              <a:rPr lang="ru-RU" dirty="0" err="1"/>
              <a:t>що</a:t>
            </a:r>
            <a:r>
              <a:rPr lang="ru-RU" dirty="0"/>
              <a:t> </a:t>
            </a:r>
            <a:r>
              <a:rPr lang="ru-RU" dirty="0" err="1"/>
              <a:t>знищило</a:t>
            </a:r>
            <a:r>
              <a:rPr lang="ru-RU" dirty="0"/>
              <a:t> </a:t>
            </a:r>
            <a:r>
              <a:rPr lang="ru-RU" dirty="0" err="1"/>
              <a:t>міста</a:t>
            </a:r>
            <a:r>
              <a:rPr lang="ru-RU" dirty="0"/>
              <a:t> </a:t>
            </a:r>
            <a:r>
              <a:rPr lang="ru-RU" dirty="0" err="1"/>
              <a:t>Помпеї</a:t>
            </a:r>
            <a:r>
              <a:rPr lang="ru-RU" dirty="0"/>
              <a:t> та Геркуланум. </a:t>
            </a:r>
            <a:r>
              <a:rPr lang="ru-RU" dirty="0" err="1"/>
              <a:t>Імператор</a:t>
            </a:r>
            <a:r>
              <a:rPr lang="ru-RU" dirty="0"/>
              <a:t> </a:t>
            </a:r>
            <a:r>
              <a:rPr lang="ru-RU" dirty="0" err="1"/>
              <a:t>зробив</a:t>
            </a:r>
            <a:r>
              <a:rPr lang="ru-RU" dirty="0"/>
              <a:t> </a:t>
            </a:r>
            <a:r>
              <a:rPr lang="ru-RU" dirty="0" err="1"/>
              <a:t>щедрі</a:t>
            </a:r>
            <a:r>
              <a:rPr lang="ru-RU" dirty="0"/>
              <a:t> </a:t>
            </a:r>
            <a:r>
              <a:rPr lang="ru-RU" dirty="0" err="1"/>
              <a:t>пожертви</a:t>
            </a:r>
            <a:r>
              <a:rPr lang="ru-RU" dirty="0"/>
              <a:t> для тих, </a:t>
            </a:r>
            <a:r>
              <a:rPr lang="ru-RU" dirty="0" err="1"/>
              <a:t>хто</a:t>
            </a:r>
            <a:r>
              <a:rPr lang="ru-RU" dirty="0"/>
              <a:t> </a:t>
            </a:r>
            <a:r>
              <a:rPr lang="ru-RU" dirty="0" err="1"/>
              <a:t>вижив</a:t>
            </a:r>
            <a:r>
              <a:rPr lang="ru-RU" dirty="0"/>
              <a:t>.</a:t>
            </a:r>
          </a:p>
          <a:p>
            <a:endParaRPr lang="ru-RU" dirty="0"/>
          </a:p>
          <a:p>
            <a:endParaRPr lang="uk-UA" dirty="0"/>
          </a:p>
        </p:txBody>
      </p:sp>
    </p:spTree>
    <p:extLst>
      <p:ext uri="{BB962C8B-B14F-4D97-AF65-F5344CB8AC3E}">
        <p14:creationId xmlns:p14="http://schemas.microsoft.com/office/powerpoint/2010/main" val="365039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a:t>Доміціан</a:t>
            </a:r>
            <a:r>
              <a:rPr lang="uk-UA" dirty="0"/>
              <a:t> (81 – 96 </a:t>
            </a:r>
            <a:r>
              <a:rPr lang="uk-UA" dirty="0" err="1"/>
              <a:t>рр</a:t>
            </a:r>
            <a:r>
              <a:rPr lang="uk-UA" dirty="0"/>
              <a:t>)</a:t>
            </a:r>
          </a:p>
        </p:txBody>
      </p:sp>
      <p:sp>
        <p:nvSpPr>
          <p:cNvPr id="3" name="Объект 2"/>
          <p:cNvSpPr>
            <a:spLocks noGrp="1"/>
          </p:cNvSpPr>
          <p:nvPr>
            <p:ph idx="1"/>
          </p:nvPr>
        </p:nvSpPr>
        <p:spPr>
          <a:xfrm>
            <a:off x="1115616" y="2119257"/>
            <a:ext cx="4680520" cy="3603812"/>
          </a:xfrm>
        </p:spPr>
        <p:txBody>
          <a:bodyPr>
            <a:normAutofit fontScale="92500" lnSpcReduction="20000"/>
          </a:bodyPr>
          <a:lstStyle/>
          <a:p>
            <a:r>
              <a:rPr lang="uk-UA" dirty="0"/>
              <a:t>Відкрито демонстрував свою владу та зневагу до Сенату. Відновив закон про образу величі. Не зміг протистояти племенам даків, що напали на </a:t>
            </a:r>
            <a:r>
              <a:rPr lang="uk-UA" dirty="0" err="1"/>
              <a:t>Мезію</a:t>
            </a:r>
            <a:r>
              <a:rPr lang="uk-UA" dirty="0"/>
              <a:t>. Сплата контрибуції за припинення війни остаточно підірвала авторитет імператора. Був убитий змовниками. Правління династії Флавіїв Став справжнім тираном. Убив двоюрідних братів, вигнав з Італії усіх філософів.</a:t>
            </a:r>
          </a:p>
        </p:txBody>
      </p:sp>
      <p:pic>
        <p:nvPicPr>
          <p:cNvPr id="8194"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27115"/>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4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Марк </a:t>
            </a:r>
            <a:r>
              <a:rPr lang="ru-RU" dirty="0" err="1"/>
              <a:t>Кокцей</a:t>
            </a:r>
            <a:r>
              <a:rPr lang="ru-RU" dirty="0"/>
              <a:t> Нерва (96 – 98 </a:t>
            </a:r>
            <a:r>
              <a:rPr lang="ru-RU" dirty="0" err="1"/>
              <a:t>рр</a:t>
            </a:r>
            <a:r>
              <a:rPr lang="ru-RU" dirty="0"/>
              <a:t>.)</a:t>
            </a:r>
            <a:endParaRPr lang="uk-UA" dirty="0"/>
          </a:p>
        </p:txBody>
      </p:sp>
      <p:sp>
        <p:nvSpPr>
          <p:cNvPr id="3" name="Объект 2"/>
          <p:cNvSpPr>
            <a:spLocks noGrp="1"/>
          </p:cNvSpPr>
          <p:nvPr>
            <p:ph idx="1"/>
          </p:nvPr>
        </p:nvSpPr>
        <p:spPr>
          <a:xfrm>
            <a:off x="1463041" y="2119257"/>
            <a:ext cx="4477112" cy="3603812"/>
          </a:xfrm>
        </p:spPr>
        <p:txBody>
          <a:bodyPr>
            <a:normAutofit fontScale="92500" lnSpcReduction="20000"/>
          </a:bodyPr>
          <a:lstStyle/>
          <a:p>
            <a:r>
              <a:rPr lang="ru-RU" dirty="0" err="1">
                <a:latin typeface="Open Sans"/>
              </a:rPr>
              <a:t>Був</a:t>
            </a:r>
            <a:r>
              <a:rPr lang="ru-RU" dirty="0">
                <a:latin typeface="Open Sans"/>
              </a:rPr>
              <a:t> </a:t>
            </a:r>
            <a:r>
              <a:rPr lang="ru-RU" dirty="0" err="1">
                <a:latin typeface="Open Sans"/>
              </a:rPr>
              <a:t>призначений</a:t>
            </a:r>
            <a:r>
              <a:rPr lang="ru-RU" dirty="0">
                <a:latin typeface="Open Sans"/>
              </a:rPr>
              <a:t> Сенатом. Проголосив </a:t>
            </a:r>
            <a:r>
              <a:rPr lang="ru-RU" dirty="0" err="1">
                <a:latin typeface="Open Sans"/>
              </a:rPr>
              <a:t>політику</a:t>
            </a:r>
            <a:r>
              <a:rPr lang="ru-RU" dirty="0">
                <a:latin typeface="Open Sans"/>
              </a:rPr>
              <a:t> </a:t>
            </a:r>
            <a:r>
              <a:rPr lang="ru-RU" dirty="0" err="1">
                <a:latin typeface="Open Sans"/>
              </a:rPr>
              <a:t>примирення</a:t>
            </a:r>
            <a:r>
              <a:rPr lang="ru-RU" dirty="0">
                <a:latin typeface="Open Sans"/>
              </a:rPr>
              <a:t> та </a:t>
            </a:r>
            <a:r>
              <a:rPr lang="ru-RU" dirty="0" err="1">
                <a:latin typeface="Open Sans"/>
              </a:rPr>
              <a:t>корисних</a:t>
            </a:r>
            <a:r>
              <a:rPr lang="ru-RU" dirty="0">
                <a:latin typeface="Open Sans"/>
              </a:rPr>
              <a:t> реформ. </a:t>
            </a:r>
            <a:r>
              <a:rPr lang="ru-RU" dirty="0" err="1">
                <a:latin typeface="Open Sans"/>
              </a:rPr>
              <a:t>Відремонтував</a:t>
            </a:r>
            <a:r>
              <a:rPr lang="ru-RU" dirty="0">
                <a:latin typeface="Open Sans"/>
              </a:rPr>
              <a:t> </a:t>
            </a:r>
            <a:r>
              <a:rPr lang="ru-RU" dirty="0" err="1">
                <a:latin typeface="Open Sans"/>
              </a:rPr>
              <a:t>водогони</a:t>
            </a:r>
            <a:r>
              <a:rPr lang="ru-RU" dirty="0">
                <a:latin typeface="Open Sans"/>
              </a:rPr>
              <a:t>. </a:t>
            </a:r>
            <a:r>
              <a:rPr lang="ru-RU" dirty="0" err="1">
                <a:latin typeface="Open Sans"/>
              </a:rPr>
              <a:t>Італійську</a:t>
            </a:r>
            <a:r>
              <a:rPr lang="ru-RU" dirty="0">
                <a:latin typeface="Open Sans"/>
              </a:rPr>
              <a:t> </a:t>
            </a:r>
            <a:r>
              <a:rPr lang="ru-RU" dirty="0" err="1">
                <a:latin typeface="Open Sans"/>
              </a:rPr>
              <a:t>пошту</a:t>
            </a:r>
            <a:r>
              <a:rPr lang="ru-RU" dirty="0">
                <a:latin typeface="Open Sans"/>
              </a:rPr>
              <a:t> </a:t>
            </a:r>
            <a:r>
              <a:rPr lang="ru-RU" dirty="0" err="1">
                <a:latin typeface="Open Sans"/>
              </a:rPr>
              <a:t>перетворено</a:t>
            </a:r>
            <a:r>
              <a:rPr lang="ru-RU" dirty="0">
                <a:latin typeface="Open Sans"/>
              </a:rPr>
              <a:t> на </a:t>
            </a:r>
            <a:r>
              <a:rPr lang="ru-RU" dirty="0" err="1">
                <a:latin typeface="Open Sans"/>
              </a:rPr>
              <a:t>державну</a:t>
            </a:r>
            <a:r>
              <a:rPr lang="ru-RU" dirty="0">
                <a:latin typeface="Open Sans"/>
              </a:rPr>
              <a:t>. </a:t>
            </a:r>
            <a:r>
              <a:rPr lang="ru-RU" dirty="0" err="1">
                <a:latin typeface="Open Sans"/>
              </a:rPr>
              <a:t>Біднякам</a:t>
            </a:r>
            <a:r>
              <a:rPr lang="ru-RU" dirty="0">
                <a:latin typeface="Open Sans"/>
              </a:rPr>
              <a:t> </a:t>
            </a:r>
            <a:r>
              <a:rPr lang="ru-RU" dirty="0" err="1">
                <a:latin typeface="Open Sans"/>
              </a:rPr>
              <a:t>безкоштовно</a:t>
            </a:r>
            <a:r>
              <a:rPr lang="ru-RU" dirty="0">
                <a:latin typeface="Open Sans"/>
              </a:rPr>
              <a:t> </a:t>
            </a:r>
            <a:r>
              <a:rPr lang="ru-RU" dirty="0" err="1">
                <a:latin typeface="Open Sans"/>
              </a:rPr>
              <a:t>надавалася</a:t>
            </a:r>
            <a:r>
              <a:rPr lang="ru-RU" dirty="0">
                <a:latin typeface="Open Sans"/>
              </a:rPr>
              <a:t> земля. </a:t>
            </a:r>
            <a:r>
              <a:rPr lang="ru-RU" dirty="0" err="1">
                <a:latin typeface="Open Sans"/>
              </a:rPr>
              <a:t>Скасовано</a:t>
            </a:r>
            <a:r>
              <a:rPr lang="ru-RU" dirty="0">
                <a:latin typeface="Open Sans"/>
              </a:rPr>
              <a:t> </a:t>
            </a:r>
            <a:r>
              <a:rPr lang="ru-RU" dirty="0" err="1">
                <a:latin typeface="Open Sans"/>
              </a:rPr>
              <a:t>податки</a:t>
            </a:r>
            <a:r>
              <a:rPr lang="ru-RU" dirty="0">
                <a:latin typeface="Open Sans"/>
              </a:rPr>
              <a:t> на </a:t>
            </a:r>
            <a:r>
              <a:rPr lang="ru-RU" dirty="0" err="1">
                <a:latin typeface="Open Sans"/>
              </a:rPr>
              <a:t>спадщину</a:t>
            </a:r>
            <a:r>
              <a:rPr lang="ru-RU" dirty="0">
                <a:latin typeface="Open Sans"/>
              </a:rPr>
              <a:t>. </a:t>
            </a:r>
            <a:r>
              <a:rPr lang="ru-RU" dirty="0" err="1">
                <a:latin typeface="Open Sans"/>
              </a:rPr>
              <a:t>Правління</a:t>
            </a:r>
            <a:r>
              <a:rPr lang="ru-RU" dirty="0">
                <a:latin typeface="Open Sans"/>
              </a:rPr>
              <a:t> </a:t>
            </a:r>
            <a:r>
              <a:rPr lang="ru-RU" dirty="0" err="1">
                <a:latin typeface="Open Sans"/>
              </a:rPr>
              <a:t>династії</a:t>
            </a:r>
            <a:r>
              <a:rPr lang="ru-RU" dirty="0">
                <a:latin typeface="Open Sans"/>
              </a:rPr>
              <a:t> </a:t>
            </a:r>
            <a:r>
              <a:rPr lang="ru-RU" dirty="0" err="1">
                <a:latin typeface="Open Sans"/>
              </a:rPr>
              <a:t>Антонінів</a:t>
            </a:r>
            <a:r>
              <a:rPr lang="ru-RU" dirty="0">
                <a:latin typeface="Open Sans"/>
              </a:rPr>
              <a:t> </a:t>
            </a:r>
            <a:r>
              <a:rPr lang="ru-RU" dirty="0" err="1">
                <a:latin typeface="Open Sans"/>
              </a:rPr>
              <a:t>Добровільно</a:t>
            </a:r>
            <a:r>
              <a:rPr lang="ru-RU" dirty="0">
                <a:latin typeface="Open Sans"/>
              </a:rPr>
              <a:t> передав </a:t>
            </a:r>
            <a:r>
              <a:rPr lang="ru-RU" dirty="0" err="1">
                <a:latin typeface="Open Sans"/>
              </a:rPr>
              <a:t>владу</a:t>
            </a:r>
            <a:r>
              <a:rPr lang="ru-RU" dirty="0">
                <a:latin typeface="Open Sans"/>
              </a:rPr>
              <a:t> </a:t>
            </a:r>
            <a:r>
              <a:rPr lang="ru-RU" dirty="0" err="1">
                <a:latin typeface="Open Sans"/>
              </a:rPr>
              <a:t>наступному</a:t>
            </a:r>
            <a:r>
              <a:rPr lang="ru-RU" dirty="0">
                <a:latin typeface="Open Sans"/>
              </a:rPr>
              <a:t> </a:t>
            </a:r>
            <a:r>
              <a:rPr lang="ru-RU" dirty="0" err="1">
                <a:latin typeface="Open Sans"/>
              </a:rPr>
              <a:t>імператору</a:t>
            </a:r>
            <a:r>
              <a:rPr lang="ru-RU" dirty="0">
                <a:latin typeface="Open Sans"/>
              </a:rPr>
              <a:t>.</a:t>
            </a:r>
            <a:endParaRPr lang="uk-UA" dirty="0"/>
          </a:p>
        </p:txBody>
      </p:sp>
      <p:pic>
        <p:nvPicPr>
          <p:cNvPr id="10242"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132856"/>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65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6965245" cy="1202485"/>
          </a:xfrm>
        </p:spPr>
        <p:txBody>
          <a:bodyPr>
            <a:normAutofit fontScale="90000"/>
          </a:bodyPr>
          <a:lstStyle/>
          <a:p>
            <a:r>
              <a:rPr lang="ru-RU" dirty="0"/>
              <a:t>Марк </a:t>
            </a:r>
            <a:r>
              <a:rPr lang="ru-RU" dirty="0" err="1"/>
              <a:t>Ульпій</a:t>
            </a:r>
            <a:r>
              <a:rPr lang="ru-RU" dirty="0"/>
              <a:t> Траян (98 – 117 </a:t>
            </a:r>
            <a:r>
              <a:rPr lang="ru-RU" dirty="0" err="1"/>
              <a:t>рр</a:t>
            </a:r>
            <a:r>
              <a:rPr lang="ru-RU" dirty="0"/>
              <a:t>.) </a:t>
            </a:r>
            <a:endParaRPr lang="uk-UA" dirty="0"/>
          </a:p>
        </p:txBody>
      </p:sp>
      <p:sp>
        <p:nvSpPr>
          <p:cNvPr id="3" name="Объект 2"/>
          <p:cNvSpPr>
            <a:spLocks noGrp="1"/>
          </p:cNvSpPr>
          <p:nvPr>
            <p:ph idx="1"/>
          </p:nvPr>
        </p:nvSpPr>
        <p:spPr>
          <a:xfrm>
            <a:off x="1187624" y="2060848"/>
            <a:ext cx="4896544" cy="4046047"/>
          </a:xfrm>
        </p:spPr>
        <p:txBody>
          <a:bodyPr>
            <a:normAutofit fontScale="85000" lnSpcReduction="10000"/>
          </a:bodyPr>
          <a:lstStyle/>
          <a:p>
            <a:r>
              <a:rPr lang="uk-UA" dirty="0"/>
              <a:t>Змусив сенаторів вкладати третину своїх статків у розвиток сільського господарства Італії. Збільшив допомогу найбіднішим верствам населення в усій імперії. Завоював Дакію, Аравію та Парфянське царство. Збудував чимало громадських споруд у Римі, перший постійний міст через Дунай. Правління династії Антонінів Сенат присвоїв імператору титул Кращого </a:t>
            </a:r>
            <a:r>
              <a:rPr lang="uk-UA" dirty="0" err="1"/>
              <a:t>Принцепса</a:t>
            </a:r>
            <a:r>
              <a:rPr lang="uk-UA" dirty="0"/>
              <a:t>. Його наступникам бажали “бути щасливішими за Августа і кращими за Траяна”.</a:t>
            </a:r>
          </a:p>
          <a:p>
            <a:endParaRPr lang="uk-UA" dirty="0"/>
          </a:p>
          <a:p>
            <a:endParaRPr lang="uk-UA" dirty="0"/>
          </a:p>
        </p:txBody>
      </p:sp>
      <p:pic>
        <p:nvPicPr>
          <p:cNvPr id="11266"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060848"/>
            <a:ext cx="1857375"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52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836712"/>
            <a:ext cx="6965245" cy="1202485"/>
          </a:xfrm>
        </p:spPr>
        <p:txBody>
          <a:bodyPr>
            <a:normAutofit/>
          </a:bodyPr>
          <a:lstStyle/>
          <a:p>
            <a:r>
              <a:rPr lang="uk-UA" dirty="0"/>
              <a:t>Римська імперія в І – ІІ ст. </a:t>
            </a:r>
          </a:p>
        </p:txBody>
      </p:sp>
      <p:sp>
        <p:nvSpPr>
          <p:cNvPr id="3" name="Объект 2"/>
          <p:cNvSpPr>
            <a:spLocks noGrp="1"/>
          </p:cNvSpPr>
          <p:nvPr>
            <p:ph idx="1"/>
          </p:nvPr>
        </p:nvSpPr>
        <p:spPr>
          <a:xfrm>
            <a:off x="1259632" y="2132856"/>
            <a:ext cx="6493336" cy="3613999"/>
          </a:xfrm>
        </p:spPr>
        <p:txBody>
          <a:bodyPr>
            <a:normAutofit/>
          </a:bodyPr>
          <a:lstStyle/>
          <a:p>
            <a:r>
              <a:rPr lang="uk-UA" dirty="0" smtClean="0"/>
              <a:t>Територія </a:t>
            </a:r>
            <a:r>
              <a:rPr lang="uk-UA" dirty="0"/>
              <a:t>досягла найбільших розмірів: до складу увійшли Північна Африка, більша частина Західної, Південної та Південно-Східної Європи, Східне Середземномор´я до Вірменії та Євфрату. Припинено війни та морське піратство. Знищено кордони з колишніми державами, що стали римськими провінціями.</a:t>
            </a:r>
          </a:p>
        </p:txBody>
      </p:sp>
    </p:spTree>
    <p:extLst>
      <p:ext uri="{BB962C8B-B14F-4D97-AF65-F5344CB8AC3E}">
        <p14:creationId xmlns:p14="http://schemas.microsoft.com/office/powerpoint/2010/main" val="409558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a:t>Публій</a:t>
            </a:r>
            <a:r>
              <a:rPr lang="uk-UA" dirty="0"/>
              <a:t> </a:t>
            </a:r>
            <a:r>
              <a:rPr lang="uk-UA" dirty="0" err="1"/>
              <a:t>Емілій</a:t>
            </a:r>
            <a:r>
              <a:rPr lang="uk-UA" dirty="0"/>
              <a:t> Адріан (117 – 138 рр.)</a:t>
            </a:r>
          </a:p>
        </p:txBody>
      </p:sp>
      <p:sp>
        <p:nvSpPr>
          <p:cNvPr id="3" name="Объект 2"/>
          <p:cNvSpPr>
            <a:spLocks noGrp="1"/>
          </p:cNvSpPr>
          <p:nvPr>
            <p:ph idx="1"/>
          </p:nvPr>
        </p:nvSpPr>
        <p:spPr>
          <a:xfrm>
            <a:off x="1187624" y="2119257"/>
            <a:ext cx="4896544" cy="3603812"/>
          </a:xfrm>
        </p:spPr>
        <p:txBody>
          <a:bodyPr>
            <a:normAutofit fontScale="85000" lnSpcReduction="10000"/>
          </a:bodyPr>
          <a:lstStyle/>
          <a:p>
            <a:r>
              <a:rPr lang="uk-UA" dirty="0"/>
              <a:t>Відмовився від завоювань та розширення кордонів імперії. На кордонах імперії почав будівництво </a:t>
            </a:r>
            <a:r>
              <a:rPr lang="uk-UA" dirty="0" err="1"/>
              <a:t>лімесів</a:t>
            </a:r>
            <a:r>
              <a:rPr lang="uk-UA" dirty="0"/>
              <a:t> – захисних споруд. Особисто перевіряв діяльність намісників у провінціях. Єдиний імператор, який об´їхав усі свої володіння. Заборонив власникам рабів убивати їх без суду. Правління династії Антонінів Імператор-інтелектуал : писав вірші, мав надзвичайну пам’ять, сприяв розвитку мистецтва та науки.</a:t>
            </a:r>
          </a:p>
          <a:p>
            <a:endParaRPr lang="uk-UA" dirty="0"/>
          </a:p>
          <a:p>
            <a:endParaRPr lang="uk-UA" dirty="0"/>
          </a:p>
        </p:txBody>
      </p:sp>
      <p:pic>
        <p:nvPicPr>
          <p:cNvPr id="12290"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204864"/>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29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3314" name="Picture 2" descr="C:\Users\User\Desktop\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0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Антонін (138 – 161 рр.)</a:t>
            </a:r>
          </a:p>
        </p:txBody>
      </p:sp>
      <p:sp>
        <p:nvSpPr>
          <p:cNvPr id="3" name="Объект 2"/>
          <p:cNvSpPr>
            <a:spLocks noGrp="1"/>
          </p:cNvSpPr>
          <p:nvPr>
            <p:ph idx="1"/>
          </p:nvPr>
        </p:nvSpPr>
        <p:spPr>
          <a:xfrm>
            <a:off x="1463040" y="2119257"/>
            <a:ext cx="4117071" cy="3603812"/>
          </a:xfrm>
        </p:spPr>
        <p:txBody>
          <a:bodyPr>
            <a:normAutofit/>
          </a:bodyPr>
          <a:lstStyle/>
          <a:p>
            <a:r>
              <a:rPr lang="ru-RU" dirty="0" err="1"/>
              <a:t>Майже</a:t>
            </a:r>
            <a:r>
              <a:rPr lang="ru-RU" dirty="0"/>
              <a:t> не </a:t>
            </a:r>
            <a:r>
              <a:rPr lang="ru-RU" dirty="0" err="1"/>
              <a:t>воював</a:t>
            </a:r>
            <a:r>
              <a:rPr lang="ru-RU" dirty="0"/>
              <a:t>. Заборонив </a:t>
            </a:r>
            <a:r>
              <a:rPr lang="ru-RU" dirty="0" err="1"/>
              <a:t>переслідувати</a:t>
            </a:r>
            <a:r>
              <a:rPr lang="ru-RU" dirty="0"/>
              <a:t> </a:t>
            </a:r>
            <a:r>
              <a:rPr lang="ru-RU" dirty="0" err="1"/>
              <a:t>християн</a:t>
            </a:r>
            <a:r>
              <a:rPr lang="ru-RU" dirty="0"/>
              <a:t>. </a:t>
            </a:r>
            <a:r>
              <a:rPr lang="ru-RU" dirty="0" err="1"/>
              <a:t>Скоротив</a:t>
            </a:r>
            <a:r>
              <a:rPr lang="ru-RU" dirty="0"/>
              <a:t> </a:t>
            </a:r>
            <a:r>
              <a:rPr lang="ru-RU" dirty="0" err="1"/>
              <a:t>видатки</a:t>
            </a:r>
            <a:r>
              <a:rPr lang="ru-RU" dirty="0"/>
              <a:t> на </a:t>
            </a:r>
            <a:r>
              <a:rPr lang="ru-RU" dirty="0" err="1"/>
              <a:t>нове</a:t>
            </a:r>
            <a:r>
              <a:rPr lang="ru-RU" dirty="0"/>
              <a:t> </a:t>
            </a:r>
            <a:r>
              <a:rPr lang="ru-RU" dirty="0" err="1"/>
              <a:t>будівництво</a:t>
            </a:r>
            <a:r>
              <a:rPr lang="ru-RU" dirty="0"/>
              <a:t>. </a:t>
            </a:r>
            <a:r>
              <a:rPr lang="ru-RU" dirty="0" err="1"/>
              <a:t>Був</a:t>
            </a:r>
            <a:r>
              <a:rPr lang="ru-RU" dirty="0"/>
              <a:t> противником </a:t>
            </a:r>
            <a:r>
              <a:rPr lang="ru-RU" dirty="0" err="1"/>
              <a:t>нововведень</a:t>
            </a:r>
            <a:r>
              <a:rPr lang="ru-RU" dirty="0"/>
              <a:t>. </a:t>
            </a:r>
            <a:r>
              <a:rPr lang="ru-RU" dirty="0" err="1"/>
              <a:t>Правління</a:t>
            </a:r>
            <a:r>
              <a:rPr lang="ru-RU" dirty="0"/>
              <a:t> </a:t>
            </a:r>
            <a:r>
              <a:rPr lang="ru-RU" dirty="0" err="1"/>
              <a:t>династії</a:t>
            </a:r>
            <a:r>
              <a:rPr lang="ru-RU" dirty="0"/>
              <a:t> </a:t>
            </a:r>
            <a:r>
              <a:rPr lang="ru-RU" dirty="0" err="1"/>
              <a:t>Антонін</a:t>
            </a:r>
            <a:endParaRPr lang="uk-UA" dirty="0"/>
          </a:p>
        </p:txBody>
      </p:sp>
      <p:pic>
        <p:nvPicPr>
          <p:cNvPr id="14338" name="Picture 2" descr="C:\Users\Us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132856"/>
            <a:ext cx="19050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095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Марк </a:t>
            </a:r>
            <a:r>
              <a:rPr lang="ru-RU" dirty="0" err="1"/>
              <a:t>Аврелій</a:t>
            </a:r>
            <a:r>
              <a:rPr lang="ru-RU" dirty="0"/>
              <a:t> (161 – 180 </a:t>
            </a:r>
            <a:r>
              <a:rPr lang="ru-RU" dirty="0" err="1"/>
              <a:t>рр</a:t>
            </a:r>
            <a:r>
              <a:rPr lang="ru-RU" dirty="0"/>
              <a:t>.) </a:t>
            </a:r>
            <a:endParaRPr lang="uk-UA" dirty="0"/>
          </a:p>
        </p:txBody>
      </p:sp>
      <p:sp>
        <p:nvSpPr>
          <p:cNvPr id="3" name="Объект 2"/>
          <p:cNvSpPr>
            <a:spLocks noGrp="1"/>
          </p:cNvSpPr>
          <p:nvPr>
            <p:ph idx="1"/>
          </p:nvPr>
        </p:nvSpPr>
        <p:spPr>
          <a:xfrm>
            <a:off x="1463041" y="2119257"/>
            <a:ext cx="4405103" cy="3603812"/>
          </a:xfrm>
        </p:spPr>
        <p:txBody>
          <a:bodyPr>
            <a:normAutofit fontScale="92500"/>
          </a:bodyPr>
          <a:lstStyle/>
          <a:p>
            <a:r>
              <a:rPr lang="uk-UA" dirty="0"/>
              <a:t>Більшу частину правління відбивав напади варварів на кордони імперії. Придушив повстання у Британії. Відбив сарматів і германців (</a:t>
            </a:r>
            <a:r>
              <a:rPr lang="uk-UA" dirty="0" err="1"/>
              <a:t>Маркоманські</a:t>
            </a:r>
            <a:r>
              <a:rPr lang="uk-UA" dirty="0"/>
              <a:t> війни 166 – 180 рр.), виграв війну з Парфією. Правління династії Антонінів Видатний державний діяч і філософ.</a:t>
            </a:r>
          </a:p>
        </p:txBody>
      </p:sp>
      <p:pic>
        <p:nvPicPr>
          <p:cNvPr id="15362"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132856"/>
            <a:ext cx="19335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Коммод</a:t>
            </a:r>
            <a:r>
              <a:rPr lang="ru-RU" dirty="0"/>
              <a:t> </a:t>
            </a:r>
            <a:r>
              <a:rPr lang="ru-RU" dirty="0" err="1"/>
              <a:t>Люцій</a:t>
            </a:r>
            <a:r>
              <a:rPr lang="ru-RU" dirty="0"/>
              <a:t> (180 – 192 </a:t>
            </a:r>
            <a:r>
              <a:rPr lang="ru-RU" dirty="0" err="1"/>
              <a:t>рр</a:t>
            </a:r>
            <a:r>
              <a:rPr lang="ru-RU" dirty="0"/>
              <a:t>.) </a:t>
            </a:r>
            <a:endParaRPr lang="uk-UA" dirty="0"/>
          </a:p>
        </p:txBody>
      </p:sp>
      <p:sp>
        <p:nvSpPr>
          <p:cNvPr id="3" name="Объект 2"/>
          <p:cNvSpPr>
            <a:spLocks noGrp="1"/>
          </p:cNvSpPr>
          <p:nvPr>
            <p:ph idx="1"/>
          </p:nvPr>
        </p:nvSpPr>
        <p:spPr>
          <a:xfrm>
            <a:off x="1463040" y="2119257"/>
            <a:ext cx="4765143" cy="3603812"/>
          </a:xfrm>
        </p:spPr>
        <p:txBody>
          <a:bodyPr>
            <a:normAutofit fontScale="92500" lnSpcReduction="20000"/>
          </a:bodyPr>
          <a:lstStyle/>
          <a:p>
            <a:r>
              <a:rPr lang="uk-UA" dirty="0"/>
              <a:t> Уклав мир з сарматами та германцями, пообіцявши їм щорічну данину. Придушив повстання в Британії, Африці, Галлії. Увесь час присвячував гладіаторським боям та армії, державою управляли посадовці. Був убитий змовниками. Правління династії Антонінів Сенат схвально поставився до вбивства </a:t>
            </a:r>
            <a:r>
              <a:rPr lang="uk-UA" dirty="0" err="1"/>
              <a:t>Коммода</a:t>
            </a:r>
            <a:r>
              <a:rPr lang="uk-UA" dirty="0"/>
              <a:t>, оголосивши його “ворогом вітчизни”.</a:t>
            </a:r>
          </a:p>
        </p:txBody>
      </p:sp>
      <p:pic>
        <p:nvPicPr>
          <p:cNvPr id="9218"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512" y="2132856"/>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04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p:txBody>
          <a:bodyPr/>
          <a:lstStyle/>
          <a:p>
            <a:endParaRPr lang="uk-UA"/>
          </a:p>
        </p:txBody>
      </p:sp>
      <p:pic>
        <p:nvPicPr>
          <p:cNvPr id="16386"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0"/>
            <a:ext cx="9159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1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a:p>
        </p:txBody>
      </p:sp>
      <p:pic>
        <p:nvPicPr>
          <p:cNvPr id="1026" name="Picture 2" descr="C:\Users\User\Desktop\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10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Соціально-економічний розвиток</a:t>
            </a:r>
          </a:p>
        </p:txBody>
      </p:sp>
      <p:sp>
        <p:nvSpPr>
          <p:cNvPr id="3" name="Объект 2"/>
          <p:cNvSpPr>
            <a:spLocks noGrp="1"/>
          </p:cNvSpPr>
          <p:nvPr>
            <p:ph idx="1"/>
          </p:nvPr>
        </p:nvSpPr>
        <p:spPr/>
        <p:txBody>
          <a:bodyPr>
            <a:normAutofit fontScale="85000" lnSpcReduction="10000"/>
          </a:bodyPr>
          <a:lstStyle/>
          <a:p>
            <a:r>
              <a:rPr lang="uk-UA" dirty="0"/>
              <a:t>Сформувалися сприятливі умови для економічного та культурного розвитку імперії. </a:t>
            </a:r>
            <a:endParaRPr lang="uk-UA" dirty="0" smtClean="0"/>
          </a:p>
          <a:p>
            <a:endParaRPr lang="uk-UA" dirty="0" smtClean="0"/>
          </a:p>
          <a:p>
            <a:r>
              <a:rPr lang="uk-UA" dirty="0" smtClean="0"/>
              <a:t>Спеціалізація </a:t>
            </a:r>
            <a:r>
              <a:rPr lang="uk-UA" dirty="0"/>
              <a:t>господарства на вирощування окремих культур. </a:t>
            </a:r>
            <a:endParaRPr lang="uk-UA" dirty="0" smtClean="0"/>
          </a:p>
          <a:p>
            <a:endParaRPr lang="uk-UA" dirty="0" smtClean="0"/>
          </a:p>
          <a:p>
            <a:r>
              <a:rPr lang="uk-UA" dirty="0" smtClean="0"/>
              <a:t>Торговельна </a:t>
            </a:r>
            <a:r>
              <a:rPr lang="uk-UA" dirty="0"/>
              <a:t>спеціалізація провінцій: Іспанія – постачальник оливкової олії, металів; Галлія – вовняних, керамічних і скляних виробів; Єгипет – хлібу, лляної тканини, граніту, папірусу. Поглиблюється спеціалізація ремесла.</a:t>
            </a:r>
          </a:p>
        </p:txBody>
      </p:sp>
    </p:spTree>
    <p:extLst>
      <p:ext uri="{BB962C8B-B14F-4D97-AF65-F5344CB8AC3E}">
        <p14:creationId xmlns:p14="http://schemas.microsoft.com/office/powerpoint/2010/main" val="158977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Правління Юліїв-Клавдіїв</a:t>
            </a:r>
            <a:br>
              <a:rPr lang="uk-UA" dirty="0"/>
            </a:br>
            <a:r>
              <a:rPr lang="uk-UA" dirty="0"/>
              <a:t>Тиберій (14 – 37 рр.) </a:t>
            </a:r>
          </a:p>
        </p:txBody>
      </p:sp>
      <p:sp>
        <p:nvSpPr>
          <p:cNvPr id="3" name="Объект 2"/>
          <p:cNvSpPr>
            <a:spLocks noGrp="1"/>
          </p:cNvSpPr>
          <p:nvPr>
            <p:ph idx="1"/>
          </p:nvPr>
        </p:nvSpPr>
        <p:spPr>
          <a:xfrm>
            <a:off x="1187624" y="2119257"/>
            <a:ext cx="4536504" cy="3974039"/>
          </a:xfrm>
        </p:spPr>
        <p:txBody>
          <a:bodyPr>
            <a:normAutofit fontScale="92500" lnSpcReduction="20000"/>
          </a:bodyPr>
          <a:lstStyle/>
          <a:p>
            <a:r>
              <a:rPr lang="uk-UA" dirty="0"/>
              <a:t>Був призначений Октавіаном Августом (імператором став у віці 56 років). Розширив повноваження Сенату. Фактично ліквідував Народні збори. Ввів закон про образу величі. Боявся заколотів та замахів на своє життя. Коли він захворів, один зі слуг задушив імператора. Тиберій (14 – 37 рр.) “Бідний римський народ! У які він потрапляє повільні щелепи”. Август про Тиберія</a:t>
            </a:r>
          </a:p>
        </p:txBody>
      </p:sp>
      <p:pic>
        <p:nvPicPr>
          <p:cNvPr id="2053" name="Picture 5"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296414"/>
            <a:ext cx="1857375"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1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764704"/>
            <a:ext cx="6965245" cy="1202485"/>
          </a:xfrm>
        </p:spPr>
        <p:txBody>
          <a:bodyPr/>
          <a:lstStyle/>
          <a:p>
            <a:r>
              <a:rPr lang="ru-RU" dirty="0"/>
              <a:t>Гай </a:t>
            </a:r>
            <a:r>
              <a:rPr lang="ru-RU" dirty="0" err="1"/>
              <a:t>Калігула</a:t>
            </a:r>
            <a:r>
              <a:rPr lang="ru-RU" dirty="0"/>
              <a:t> (37 – 41 </a:t>
            </a:r>
            <a:r>
              <a:rPr lang="ru-RU" dirty="0" err="1"/>
              <a:t>рр</a:t>
            </a:r>
            <a:r>
              <a:rPr lang="ru-RU" dirty="0"/>
              <a:t>)</a:t>
            </a:r>
            <a:endParaRPr lang="uk-UA" dirty="0"/>
          </a:p>
        </p:txBody>
      </p:sp>
      <p:sp>
        <p:nvSpPr>
          <p:cNvPr id="3" name="Объект 2"/>
          <p:cNvSpPr>
            <a:spLocks noGrp="1"/>
          </p:cNvSpPr>
          <p:nvPr>
            <p:ph idx="1"/>
          </p:nvPr>
        </p:nvSpPr>
        <p:spPr>
          <a:xfrm>
            <a:off x="1115616" y="1846262"/>
            <a:ext cx="4392488" cy="4334079"/>
          </a:xfrm>
        </p:spPr>
        <p:txBody>
          <a:bodyPr>
            <a:normAutofit fontScale="92500" lnSpcReduction="20000"/>
          </a:bodyPr>
          <a:lstStyle/>
          <a:p>
            <a:r>
              <a:rPr lang="uk-UA" dirty="0"/>
              <a:t>Усунув свого суперника Тиберія </a:t>
            </a:r>
            <a:r>
              <a:rPr lang="uk-UA" dirty="0" err="1"/>
              <a:t>Гемеллу</a:t>
            </a:r>
            <a:r>
              <a:rPr lang="uk-UA" dirty="0"/>
              <a:t> і став правителем Риму. Оголосив себе живим богом. Відновив гладіаторські бої, бенкети, грандіозні будівництва, роздаровував коштовні подарунки, що спричинило спустошення казни. Поширив судові процеси про образу величі, щоб заволодіти майном звинувачених. Правління Юліїв-Клавдіїв Був убитий заколотниками-преторіанцями.</a:t>
            </a:r>
          </a:p>
        </p:txBody>
      </p:sp>
      <p:pic>
        <p:nvPicPr>
          <p:cNvPr id="3075" name="Picture 3" descr="C:\Users\User\Desktop\downloa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100" y="1846262"/>
            <a:ext cx="2153643" cy="259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09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Це цікаво!</a:t>
            </a:r>
          </a:p>
        </p:txBody>
      </p:sp>
      <p:sp>
        <p:nvSpPr>
          <p:cNvPr id="3" name="Объект 2"/>
          <p:cNvSpPr>
            <a:spLocks noGrp="1"/>
          </p:cNvSpPr>
          <p:nvPr>
            <p:ph idx="1"/>
          </p:nvPr>
        </p:nvSpPr>
        <p:spPr/>
        <p:txBody>
          <a:bodyPr>
            <a:normAutofit fontScale="85000" lnSpcReduction="10000"/>
          </a:bodyPr>
          <a:lstStyle/>
          <a:p>
            <a:r>
              <a:rPr lang="uk-UA" dirty="0" err="1"/>
              <a:t>Калігула</a:t>
            </a:r>
            <a:r>
              <a:rPr lang="uk-UA" dirty="0"/>
              <a:t> (прізвисько перекладається як “чобіток”) одягався у шовкове, прикрашене коштовним камінням вбрання. Його називали </a:t>
            </a:r>
            <a:r>
              <a:rPr lang="uk-UA" dirty="0" err="1"/>
              <a:t>принцепсом</a:t>
            </a:r>
            <a:r>
              <a:rPr lang="uk-UA" dirty="0"/>
              <a:t>, найбільш жадібним до золота. Він пригощав своїх гостей позолоченим хлібом, а своїх коней – позолоченим ячменем. Вважав себе богом Юпітером, тому наказав замінити голови статуй бога на свої скульптурні зображення. За твердженням римського історика </a:t>
            </a:r>
            <a:r>
              <a:rPr lang="uk-UA" dirty="0" err="1"/>
              <a:t>Светонія</a:t>
            </a:r>
            <a:r>
              <a:rPr lang="uk-UA" dirty="0"/>
              <a:t>, </a:t>
            </a:r>
            <a:r>
              <a:rPr lang="uk-UA" dirty="0" err="1"/>
              <a:t>Калігула</a:t>
            </a:r>
            <a:r>
              <a:rPr lang="uk-UA" dirty="0"/>
              <a:t> хотів призначити консулом свого коня </a:t>
            </a:r>
            <a:r>
              <a:rPr lang="uk-UA" dirty="0" err="1"/>
              <a:t>Інцитата</a:t>
            </a:r>
            <a:r>
              <a:rPr lang="uk-UA" dirty="0"/>
              <a:t>. Імператор одружився з рідною сестрою, а потім убив її.</a:t>
            </a:r>
          </a:p>
          <a:p>
            <a:endParaRPr lang="uk-UA" dirty="0"/>
          </a:p>
          <a:p>
            <a:endParaRPr lang="uk-UA" dirty="0"/>
          </a:p>
        </p:txBody>
      </p:sp>
    </p:spTree>
    <p:extLst>
      <p:ext uri="{BB962C8B-B14F-4D97-AF65-F5344CB8AC3E}">
        <p14:creationId xmlns:p14="http://schemas.microsoft.com/office/powerpoint/2010/main" val="192378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Клавдій (41 – 54 рр.)</a:t>
            </a:r>
          </a:p>
        </p:txBody>
      </p:sp>
      <p:sp>
        <p:nvSpPr>
          <p:cNvPr id="3" name="Объект 2"/>
          <p:cNvSpPr>
            <a:spLocks noGrp="1"/>
          </p:cNvSpPr>
          <p:nvPr>
            <p:ph idx="1"/>
          </p:nvPr>
        </p:nvSpPr>
        <p:spPr>
          <a:xfrm>
            <a:off x="971601" y="2060848"/>
            <a:ext cx="4896543" cy="3603812"/>
          </a:xfrm>
        </p:spPr>
        <p:txBody>
          <a:bodyPr>
            <a:normAutofit fontScale="92500" lnSpcReduction="20000"/>
          </a:bodyPr>
          <a:lstStyle/>
          <a:p>
            <a:r>
              <a:rPr lang="uk-UA" dirty="0"/>
              <a:t>Припинив процеси про образу величі. Переслідував тих, хто зводив наклепи. Запровадив розумну фінансову політику. Покращив постачання Риму продовольством. Завоював Британію, Фракію, Мавританію. Намагався повернутися до політики Августа. Правління Юліїв-Клавдіїв Як і попередники боявся змови. Ймовірно був отруєний своєю дружиною </a:t>
            </a:r>
            <a:r>
              <a:rPr lang="uk-UA" dirty="0" err="1"/>
              <a:t>Агриппіною</a:t>
            </a:r>
            <a:r>
              <a:rPr lang="uk-UA" dirty="0"/>
              <a:t>.</a:t>
            </a:r>
          </a:p>
        </p:txBody>
      </p:sp>
      <p:pic>
        <p:nvPicPr>
          <p:cNvPr id="4098" name="Picture 2" descr="C:\Users\User\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013" y="2204864"/>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2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Це цікаво! </a:t>
            </a:r>
          </a:p>
        </p:txBody>
      </p:sp>
      <p:sp>
        <p:nvSpPr>
          <p:cNvPr id="3" name="Объект 2"/>
          <p:cNvSpPr>
            <a:spLocks noGrp="1"/>
          </p:cNvSpPr>
          <p:nvPr>
            <p:ph idx="1"/>
          </p:nvPr>
        </p:nvSpPr>
        <p:spPr/>
        <p:txBody>
          <a:bodyPr/>
          <a:lstStyle/>
          <a:p>
            <a:r>
              <a:rPr lang="uk-UA" dirty="0"/>
              <a:t> Клавдій мав репутацію дивака, розумово неповноцінної людини, тому заколотів проти нього не організовували. Після перенесеного в дитинстві паралічу в нього тряслася голова, заплітався язик. </a:t>
            </a:r>
            <a:r>
              <a:rPr lang="uk-UA" dirty="0" err="1"/>
              <a:t>Калігула</a:t>
            </a:r>
            <a:r>
              <a:rPr lang="uk-UA" dirty="0"/>
              <a:t> утримував Клавдія при собі як блазня, що захоплюється римською історією.</a:t>
            </a:r>
          </a:p>
          <a:p>
            <a:endParaRPr lang="uk-UA" dirty="0"/>
          </a:p>
          <a:p>
            <a:endParaRPr lang="uk-UA" dirty="0"/>
          </a:p>
        </p:txBody>
      </p:sp>
    </p:spTree>
    <p:extLst>
      <p:ext uri="{BB962C8B-B14F-4D97-AF65-F5344CB8AC3E}">
        <p14:creationId xmlns:p14="http://schemas.microsoft.com/office/powerpoint/2010/main" val="18314512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55</TotalTime>
  <Words>1214</Words>
  <Application>Microsoft Office PowerPoint</Application>
  <PresentationFormat>Экран (4:3)</PresentationFormat>
  <Paragraphs>48</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Кнопка</vt:lpstr>
      <vt:lpstr>Римська імперія</vt:lpstr>
      <vt:lpstr>Римська імперія в І – ІІ ст. </vt:lpstr>
      <vt:lpstr>Презентация PowerPoint</vt:lpstr>
      <vt:lpstr>Соціально-економічний розвиток</vt:lpstr>
      <vt:lpstr>Правління Юліїв-Клавдіїв Тиберій (14 – 37 рр.) </vt:lpstr>
      <vt:lpstr>Гай Калігула (37 – 41 рр)</vt:lpstr>
      <vt:lpstr>Це цікаво!</vt:lpstr>
      <vt:lpstr>Клавдій (41 – 54 рр.)</vt:lpstr>
      <vt:lpstr>Це цікаво! </vt:lpstr>
      <vt:lpstr>Нерон (54 – 68 рр.)</vt:lpstr>
      <vt:lpstr>Гай Светоній Транквілл про життя Нерона</vt:lpstr>
      <vt:lpstr>  </vt:lpstr>
      <vt:lpstr>Веспасіан (69 – 79 рр.)</vt:lpstr>
      <vt:lpstr>Це цікаво!</vt:lpstr>
      <vt:lpstr>Тіт Флавій (79 – 81 рр) </vt:lpstr>
      <vt:lpstr>Це цікаво!</vt:lpstr>
      <vt:lpstr>Доміціан (81 – 96 рр)</vt:lpstr>
      <vt:lpstr>Марк Кокцей Нерва (96 – 98 рр.)</vt:lpstr>
      <vt:lpstr>Марк Ульпій Траян (98 – 117 рр.) </vt:lpstr>
      <vt:lpstr>Публій Емілій Адріан (117 – 138 рр.)</vt:lpstr>
      <vt:lpstr>Презентация PowerPoint</vt:lpstr>
      <vt:lpstr>Антонін (138 – 161 рр.)</vt:lpstr>
      <vt:lpstr>Марк Аврелій (161 – 180 рр.) </vt:lpstr>
      <vt:lpstr>Коммод Люцій (180 – 192 рр.)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Римська імперія</dc:title>
  <dc:creator>User</dc:creator>
  <cp:lastModifiedBy>User</cp:lastModifiedBy>
  <cp:revision>6</cp:revision>
  <dcterms:created xsi:type="dcterms:W3CDTF">2020-05-24T10:48:37Z</dcterms:created>
  <dcterms:modified xsi:type="dcterms:W3CDTF">2020-05-24T11:44:26Z</dcterms:modified>
</cp:coreProperties>
</file>