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4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54713" cy="18387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Презентація на тему:</a:t>
            </a:r>
            <a:br>
              <a:rPr lang="uk-UA" sz="4000" b="1" dirty="0" smtClean="0">
                <a:solidFill>
                  <a:schemeClr val="tx1"/>
                </a:solidFill>
              </a:rPr>
            </a:br>
            <a:r>
              <a:rPr lang="uk-UA" sz="4000" b="1" i="1" dirty="0" smtClean="0">
                <a:solidFill>
                  <a:schemeClr val="tx1"/>
                </a:solidFill>
              </a:rPr>
              <a:t>«Проблема твердих побутових відходів для сучасного суспільства»</a:t>
            </a:r>
            <a:endParaRPr lang="uk-UA" sz="40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99248" y="4869160"/>
            <a:ext cx="7734747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rgbClr val="000000"/>
                </a:solidFill>
              </a:rPr>
              <a:t>            </a:t>
            </a:r>
            <a:endParaRPr lang="uk-UA" sz="2000" dirty="0" smtClean="0">
              <a:solidFill>
                <a:prstClr val="black"/>
              </a:solidFill>
            </a:endParaRPr>
          </a:p>
          <a:p>
            <a:pPr marL="0" lvl="0" indent="0" algn="r">
              <a:buClr>
                <a:srgbClr val="873624"/>
              </a:buClr>
              <a:buNone/>
            </a:pPr>
            <a:r>
              <a:rPr lang="uk-UA" sz="1400" b="1" dirty="0" smtClean="0">
                <a:solidFill>
                  <a:prstClr val="black"/>
                </a:solidFill>
              </a:rPr>
              <a:t>Підготувала</a:t>
            </a:r>
            <a:r>
              <a:rPr lang="uk-UA" sz="1400" b="1" dirty="0">
                <a:solidFill>
                  <a:prstClr val="black"/>
                </a:solidFill>
              </a:rPr>
              <a:t>:</a:t>
            </a:r>
          </a:p>
          <a:p>
            <a:pPr marL="0" lvl="0" indent="0" algn="r">
              <a:buClr>
                <a:srgbClr val="873624"/>
              </a:buClr>
              <a:buNone/>
            </a:pPr>
            <a:r>
              <a:rPr lang="uk-UA" sz="1400" b="1" dirty="0">
                <a:solidFill>
                  <a:prstClr val="black"/>
                </a:solidFill>
              </a:rPr>
              <a:t>Демчук Тетяна,</a:t>
            </a:r>
          </a:p>
          <a:p>
            <a:pPr marL="0" lvl="0" indent="0" algn="r">
              <a:buClr>
                <a:srgbClr val="873624"/>
              </a:buClr>
              <a:buNone/>
            </a:pPr>
            <a:r>
              <a:rPr lang="uk-UA" sz="1400" b="1" dirty="0">
                <a:solidFill>
                  <a:prstClr val="black"/>
                </a:solidFill>
              </a:rPr>
              <a:t> 6 – В клас</a:t>
            </a:r>
            <a:endParaRPr lang="uk-UA" sz="14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uk-UA" sz="20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uk-UA" sz="2000" b="0" i="0" dirty="0">
              <a:solidFill>
                <a:prstClr val="black"/>
              </a:solidFill>
              <a:effectLst/>
            </a:endParaRPr>
          </a:p>
          <a:p>
            <a:pPr marL="0" indent="0" algn="just">
              <a:buNone/>
            </a:pPr>
            <a:endParaRPr lang="uk-UA" sz="20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uk-UA" sz="2000" b="0" i="0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10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79354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0000"/>
                </a:solidFill>
              </a:rPr>
              <a:t>Тверді побутові відходи</a:t>
            </a:r>
            <a:endParaRPr lang="uk-UA" sz="2000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Питання сміття або твердих </a:t>
            </a:r>
            <a:r>
              <a:rPr lang="uk-UA" sz="2000" dirty="0" smtClean="0">
                <a:solidFill>
                  <a:srgbClr val="000000"/>
                </a:solidFill>
              </a:rPr>
              <a:t>побутових </a:t>
            </a:r>
            <a:r>
              <a:rPr lang="uk-UA" sz="2000" dirty="0">
                <a:solidFill>
                  <a:srgbClr val="000000"/>
                </a:solidFill>
              </a:rPr>
              <a:t>відходів (ТПВ), актуальне в </a:t>
            </a:r>
            <a:r>
              <a:rPr lang="uk-UA" sz="2000" dirty="0" smtClean="0">
                <a:solidFill>
                  <a:srgbClr val="000000"/>
                </a:solidFill>
              </a:rPr>
              <a:t>будь-якому місті </a:t>
            </a:r>
            <a:r>
              <a:rPr lang="uk-UA" sz="2000" dirty="0">
                <a:solidFill>
                  <a:srgbClr val="000000"/>
                </a:solidFill>
              </a:rPr>
              <a:t>нашої планети, і потребує </a:t>
            </a:r>
            <a:r>
              <a:rPr lang="uk-UA" sz="2000" dirty="0" smtClean="0">
                <a:solidFill>
                  <a:srgbClr val="000000"/>
                </a:solidFill>
              </a:rPr>
              <a:t>як найшвидшого свого вирішення</a:t>
            </a:r>
            <a:r>
              <a:rPr lang="uk-UA" sz="2000" dirty="0">
                <a:solidFill>
                  <a:srgbClr val="000000"/>
                </a:solidFill>
              </a:rPr>
              <a:t>. </a:t>
            </a:r>
            <a:r>
              <a:rPr lang="uk-UA" sz="2000" dirty="0" smtClean="0">
                <a:solidFill>
                  <a:srgbClr val="000000"/>
                </a:solidFill>
              </a:rPr>
              <a:t>Ціна цього рішення вимірюється </a:t>
            </a:r>
            <a:r>
              <a:rPr lang="uk-UA" sz="2000" dirty="0">
                <a:solidFill>
                  <a:srgbClr val="000000"/>
                </a:solidFill>
              </a:rPr>
              <a:t>не тільки </a:t>
            </a:r>
            <a:r>
              <a:rPr lang="uk-UA" sz="2000" dirty="0" smtClean="0">
                <a:solidFill>
                  <a:srgbClr val="000000"/>
                </a:solidFill>
              </a:rPr>
              <a:t>вартісними </a:t>
            </a:r>
            <a:r>
              <a:rPr lang="uk-UA" sz="2000" dirty="0">
                <a:solidFill>
                  <a:srgbClr val="000000"/>
                </a:solidFill>
              </a:rPr>
              <a:t>показниками, які </a:t>
            </a:r>
            <a:r>
              <a:rPr lang="uk-UA" sz="2000" dirty="0" smtClean="0">
                <a:solidFill>
                  <a:srgbClr val="000000"/>
                </a:solidFill>
              </a:rPr>
              <a:t>становлять мільярди </a:t>
            </a:r>
            <a:r>
              <a:rPr lang="uk-UA" sz="2000" dirty="0">
                <a:solidFill>
                  <a:srgbClr val="000000"/>
                </a:solidFill>
              </a:rPr>
              <a:t>доларів, а й </a:t>
            </a:r>
            <a:r>
              <a:rPr lang="uk-UA" sz="2000" dirty="0" smtClean="0">
                <a:solidFill>
                  <a:srgbClr val="000000"/>
                </a:solidFill>
              </a:rPr>
              <a:t>чистотою навколишнього середовища </a:t>
            </a:r>
            <a:r>
              <a:rPr lang="uk-UA" sz="2000" dirty="0">
                <a:solidFill>
                  <a:srgbClr val="000000"/>
                </a:solidFill>
              </a:rPr>
              <a:t>та </a:t>
            </a:r>
            <a:r>
              <a:rPr lang="uk-UA" sz="2000" dirty="0" smtClean="0">
                <a:solidFill>
                  <a:srgbClr val="000000"/>
                </a:solidFill>
              </a:rPr>
              <a:t>здоров’ям </a:t>
            </a:r>
            <a:r>
              <a:rPr lang="uk-UA" sz="2000" dirty="0">
                <a:solidFill>
                  <a:srgbClr val="000000"/>
                </a:solidFill>
              </a:rPr>
              <a:t>людей.</a:t>
            </a:r>
            <a:r>
              <a:rPr lang="uk-UA" sz="2000" dirty="0">
                <a:solidFill>
                  <a:prstClr val="black"/>
                </a:solidFill>
              </a:rPr>
              <a:t> </a:t>
            </a: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4" y="779354"/>
            <a:ext cx="4076749" cy="371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5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Сучасні аспекти проблеми ТПВ</a:t>
            </a:r>
            <a:endParaRPr lang="uk-UA" sz="2000" dirty="0"/>
          </a:p>
          <a:p>
            <a:pPr algn="just"/>
            <a:r>
              <a:rPr lang="uk-UA" sz="1600" dirty="0"/>
              <a:t> </a:t>
            </a:r>
            <a:r>
              <a:rPr lang="uk-UA" sz="1600" dirty="0" smtClean="0"/>
              <a:t>  На </a:t>
            </a:r>
            <a:r>
              <a:rPr lang="uk-UA" sz="1600" dirty="0"/>
              <a:t>сьогоднішній день ТПВ представляють собою суміш, яка складається з різноманітного непотребу. Але більш прискіпливий аналіз показує, що вона складається з</a:t>
            </a:r>
            <a:r>
              <a:rPr lang="uk-UA" sz="1600" dirty="0" smtClean="0"/>
              <a:t>: харчових </a:t>
            </a:r>
            <a:r>
              <a:rPr lang="uk-UA" sz="1600" dirty="0"/>
              <a:t>відходів, паперу, картону, деревини, металобрухту чорних і кольорових металів, кісток, шкіри, гуми, текстилю, скла, полімерних матеріалів</a:t>
            </a:r>
            <a:r>
              <a:rPr lang="uk-UA" sz="1600" dirty="0" smtClean="0"/>
              <a:t>. </a:t>
            </a:r>
            <a:r>
              <a:rPr lang="uk-UA" sz="1600" dirty="0"/>
              <a:t>Р</a:t>
            </a:r>
            <a:r>
              <a:rPr lang="uk-UA" sz="1600" dirty="0" smtClean="0"/>
              <a:t>азом </a:t>
            </a:r>
            <a:r>
              <a:rPr lang="uk-UA" sz="1600" dirty="0"/>
              <a:t>з тим, в цій суміші можна знайти солі ртуті з батарей, фосфоро-карбонати з флуоресцентних ламп, токсичні хімікати, які містяться в залишках фарб та розчинників, лаків та аерозолів, акумуляторах і т. п.</a:t>
            </a:r>
          </a:p>
          <a:p>
            <a:pPr algn="just"/>
            <a:r>
              <a:rPr lang="uk-UA" sz="1600" dirty="0" smtClean="0"/>
              <a:t>   Кількість</a:t>
            </a:r>
            <a:r>
              <a:rPr lang="uk-UA" sz="1600" dirty="0"/>
              <a:t> ТПВ</a:t>
            </a:r>
            <a:r>
              <a:rPr lang="uk-UA" sz="1600" dirty="0" smtClean="0"/>
              <a:t> </a:t>
            </a:r>
            <a:r>
              <a:rPr lang="uk-UA" sz="1600" dirty="0"/>
              <a:t>залежить від: пори року, побутових та харчових потреб людини, розвитку економіки товарів народного вжитку, тари та інших чинників.</a:t>
            </a:r>
          </a:p>
          <a:p>
            <a:pPr algn="just"/>
            <a:r>
              <a:rPr lang="uk-UA" sz="1600" dirty="0" smtClean="0"/>
              <a:t>   Так</a:t>
            </a:r>
            <a:r>
              <a:rPr lang="uk-UA" sz="1600" dirty="0"/>
              <a:t>, осінню кількість твердих побутових відходів зростає за рахунок </a:t>
            </a:r>
            <a:r>
              <a:rPr lang="uk-UA" sz="1600" dirty="0" smtClean="0"/>
              <a:t>опавшого </a:t>
            </a:r>
            <a:r>
              <a:rPr lang="uk-UA" sz="1600" dirty="0"/>
              <a:t>листя з дерев та відходів фруктів та овочів.</a:t>
            </a:r>
          </a:p>
          <a:p>
            <a:pPr algn="just"/>
            <a:r>
              <a:rPr lang="uk-UA" sz="1600" dirty="0" smtClean="0"/>
              <a:t>   Зростанню </a:t>
            </a:r>
            <a:r>
              <a:rPr lang="uk-UA" sz="1600" dirty="0"/>
              <a:t>кількості ТПВ сприяють товари одноразового використання; товари народного споживання з короткочасним терміном служби людині, які ми купуємо, споживаємо та викидаємо не дивлячись на їх залишкову вартість.</a:t>
            </a:r>
          </a:p>
          <a:p>
            <a:pPr algn="just"/>
            <a:r>
              <a:rPr lang="uk-UA" sz="1600" dirty="0" smtClean="0"/>
              <a:t>   Сприяє </a:t>
            </a:r>
            <a:r>
              <a:rPr lang="uk-UA" sz="1600" dirty="0"/>
              <a:t>росту потоку сміття і тара, яка до того ж видозмінює його. Так за останні п'ятдесят років в </a:t>
            </a:r>
            <a:r>
              <a:rPr lang="uk-UA" sz="1600" dirty="0" smtClean="0"/>
              <a:t>ТПВ зменшилась </a:t>
            </a:r>
            <a:r>
              <a:rPr lang="uk-UA" sz="1600" dirty="0"/>
              <a:t>кількість скла та жерстяних банок, в той же час значно зросла кількість пластику та інших полімерних матеріалів. На сучасному етапі розвитку суспільства кожна людина за даними статистики в середньому за одну добу створює від 2 до 3 кг твердих побутових відходів. </a:t>
            </a:r>
            <a:r>
              <a:rPr lang="uk-UA" sz="1600" dirty="0" smtClean="0"/>
              <a:t>Існує тенденція </a:t>
            </a:r>
            <a:r>
              <a:rPr lang="uk-UA" sz="1600" dirty="0"/>
              <a:t>до постійного </a:t>
            </a:r>
            <a:r>
              <a:rPr lang="uk-UA" sz="1600" dirty="0" smtClean="0"/>
              <a:t>зростання ТПВ, </a:t>
            </a:r>
            <a:r>
              <a:rPr lang="uk-UA" sz="1600" dirty="0"/>
              <a:t>що </a:t>
            </a:r>
            <a:r>
              <a:rPr lang="uk-UA" sz="1600" dirty="0" smtClean="0"/>
              <a:t>примушує муніципальну </a:t>
            </a:r>
            <a:r>
              <a:rPr lang="uk-UA" sz="1600" dirty="0"/>
              <a:t>владу всіх міст постійно шукати оптимальні шляхи утилізації відходів своїх громадян.</a:t>
            </a:r>
          </a:p>
        </p:txBody>
      </p:sp>
    </p:spTree>
    <p:extLst>
      <p:ext uri="{BB962C8B-B14F-4D97-AF65-F5344CB8AC3E}">
        <p14:creationId xmlns:p14="http://schemas.microsoft.com/office/powerpoint/2010/main" val="38207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 </a:t>
            </a:r>
            <a:r>
              <a:rPr lang="uk-UA" b="1" dirty="0" smtClean="0"/>
              <a:t>Шляхи </a:t>
            </a:r>
            <a:r>
              <a:rPr lang="uk-UA" b="1" dirty="0"/>
              <a:t>утилізації відходів </a:t>
            </a:r>
            <a:endParaRPr lang="uk-UA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Збирання </a:t>
            </a:r>
            <a:r>
              <a:rPr lang="uk-UA" dirty="0"/>
              <a:t>відходів</a:t>
            </a:r>
            <a:r>
              <a:rPr lang="uk-UA" dirty="0" smtClean="0"/>
              <a:t>, що </a:t>
            </a:r>
            <a:r>
              <a:rPr lang="uk-UA" dirty="0"/>
              <a:t>дає змогу оптимально вирішувати проблему їх утилізації та всебічного використання вторинних ресурсів сировини та матеріалів.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В</a:t>
            </a:r>
            <a:r>
              <a:rPr lang="uk-UA" dirty="0" smtClean="0"/>
              <a:t>ивіз </a:t>
            </a:r>
            <a:r>
              <a:rPr lang="uk-UA" dirty="0"/>
              <a:t>ТПВ </a:t>
            </a:r>
            <a:r>
              <a:rPr lang="uk-UA" dirty="0" smtClean="0"/>
              <a:t>до </a:t>
            </a:r>
            <a:r>
              <a:rPr lang="uk-UA" dirty="0"/>
              <a:t>санітарних зон, де вони сортуються для одержання вторинної сировини і </a:t>
            </a:r>
            <a:r>
              <a:rPr lang="uk-UA" dirty="0" smtClean="0"/>
              <a:t>спалюються </a:t>
            </a:r>
            <a:r>
              <a:rPr lang="uk-UA" dirty="0"/>
              <a:t>в спеціальних печах для отримання енергії.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Захоронення</a:t>
            </a:r>
            <a:r>
              <a:rPr lang="uk-UA" dirty="0"/>
              <a:t> ТПВ</a:t>
            </a:r>
            <a:r>
              <a:rPr lang="uk-UA" dirty="0" smtClean="0"/>
              <a:t> </a:t>
            </a:r>
            <a:r>
              <a:rPr lang="uk-UA" dirty="0"/>
              <a:t>на спеціальних сміттєзвалищах або полігонах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" name="Picture 2" descr="Чому бізнес на смітті привабливий? – Поводження з відход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1344"/>
            <a:ext cx="4211960" cy="411246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Основні етапи та технології по утилізації </a:t>
            </a:r>
            <a:r>
              <a:rPr lang="ru-RU" b="1" dirty="0" smtClean="0"/>
              <a:t>ТПВ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роздільний </a:t>
            </a:r>
            <a:r>
              <a:rPr lang="uk-UA" dirty="0"/>
              <a:t>збір небезпечних компонентів твердих побутових відходів;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скорочення відходів;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вторинна переробка відходів;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спалювання відходів;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захоронення твердих побутових відходів.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9"/>
          <a:stretch/>
        </p:blipFill>
        <p:spPr bwMode="auto">
          <a:xfrm>
            <a:off x="755576" y="4005063"/>
            <a:ext cx="7800829" cy="206609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"/>
          <a:stretch/>
        </p:blipFill>
        <p:spPr bwMode="auto">
          <a:xfrm>
            <a:off x="4655990" y="415636"/>
            <a:ext cx="3734544" cy="317015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3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Суттєвого скорочення </a:t>
            </a:r>
            <a:r>
              <a:rPr lang="uk-UA" b="1" dirty="0" smtClean="0"/>
              <a:t>ТПВ на </a:t>
            </a:r>
            <a:r>
              <a:rPr lang="uk-UA" b="1" dirty="0"/>
              <a:t>сучасному етапі можна досягти </a:t>
            </a:r>
            <a:r>
              <a:rPr lang="uk-UA" b="1" dirty="0" smtClean="0"/>
              <a:t>виконуючи наступні завдання:</a:t>
            </a:r>
            <a:endParaRPr lang="uk-UA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Видалення </a:t>
            </a:r>
            <a:r>
              <a:rPr lang="uk-UA" dirty="0"/>
              <a:t>з </a:t>
            </a:r>
            <a:r>
              <a:rPr lang="uk-UA" dirty="0" smtClean="0"/>
              <a:t>ТПВ небезпечних </a:t>
            </a:r>
            <a:r>
              <a:rPr lang="uk-UA" dirty="0"/>
              <a:t>токсичних компонентів (акумулятори, </a:t>
            </a:r>
            <a:r>
              <a:rPr lang="uk-UA" dirty="0" smtClean="0"/>
              <a:t>батарейки) </a:t>
            </a:r>
            <a:r>
              <a:rPr lang="uk-UA" dirty="0"/>
              <a:t>через відокремлене їх </a:t>
            </a:r>
            <a:r>
              <a:rPr lang="uk-UA" dirty="0" smtClean="0"/>
              <a:t>збирання;</a:t>
            </a:r>
            <a:endParaRPr lang="uk-UA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Видалення з </a:t>
            </a:r>
            <a:r>
              <a:rPr lang="uk-UA" dirty="0" smtClean="0"/>
              <a:t>ТПВ через </a:t>
            </a:r>
            <a:r>
              <a:rPr lang="uk-UA" dirty="0"/>
              <a:t>відокремлене збирання відходів будівництва та будівельного </a:t>
            </a:r>
            <a:r>
              <a:rPr lang="uk-UA" dirty="0" smtClean="0"/>
              <a:t>сміття;</a:t>
            </a:r>
            <a:endParaRPr lang="uk-UA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Скорочення </a:t>
            </a:r>
            <a:r>
              <a:rPr lang="uk-UA" dirty="0"/>
              <a:t>відходів паперу та пластику, які є домінуючими компонентами </a:t>
            </a:r>
            <a:r>
              <a:rPr lang="uk-UA" dirty="0" smtClean="0"/>
              <a:t>в ТПВ, </a:t>
            </a:r>
            <a:r>
              <a:rPr lang="uk-UA" dirty="0"/>
              <a:t>складаючи 40-45% від їх кількості</a:t>
            </a:r>
            <a:r>
              <a:rPr lang="uk-UA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uk-UA" dirty="0"/>
          </a:p>
          <a:p>
            <a:pPr algn="just"/>
            <a:r>
              <a:rPr lang="uk-UA" dirty="0" smtClean="0"/>
              <a:t>         </a:t>
            </a:r>
            <a:r>
              <a:rPr lang="uk-UA" b="1" i="1" dirty="0" smtClean="0"/>
              <a:t>Для </a:t>
            </a:r>
            <a:r>
              <a:rPr lang="uk-UA" b="1" i="1" dirty="0"/>
              <a:t>цього необхідно: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Зменшити вагу та об’єм паперової та пластикової упаковки </a:t>
            </a:r>
            <a:r>
              <a:rPr lang="uk-UA" dirty="0" smtClean="0"/>
              <a:t>товару;</a:t>
            </a:r>
            <a:endParaRPr lang="uk-UA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Використовувати оптимально необхідну кількість матеріалів на упаковку </a:t>
            </a:r>
            <a:r>
              <a:rPr lang="uk-UA" dirty="0" smtClean="0"/>
              <a:t>товару;</a:t>
            </a:r>
            <a:endParaRPr lang="uk-UA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Використовувати тару багаторазового використання або таку, яку легко </a:t>
            </a:r>
            <a:r>
              <a:rPr lang="uk-UA" dirty="0" smtClean="0"/>
              <a:t>переробити;</a:t>
            </a:r>
            <a:endParaRPr lang="uk-UA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Віддавати перевагу упаковці, для виготовлення якої використовували екологічно чисті матеріали.</a:t>
            </a:r>
          </a:p>
        </p:txBody>
      </p:sp>
    </p:spTree>
    <p:extLst>
      <p:ext uri="{BB962C8B-B14F-4D97-AF65-F5344CB8AC3E}">
        <p14:creationId xmlns:p14="http://schemas.microsoft.com/office/powerpoint/2010/main" val="37320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/>
              <a:t>Значна </a:t>
            </a:r>
            <a:r>
              <a:rPr lang="uk-UA" sz="1400" b="1" dirty="0"/>
              <a:t>кількість компонентів </a:t>
            </a:r>
            <a:r>
              <a:rPr lang="uk-UA" sz="1400" b="1" dirty="0" smtClean="0"/>
              <a:t>ТПВ з </a:t>
            </a:r>
            <a:r>
              <a:rPr lang="uk-UA" sz="1400" b="1" dirty="0"/>
              <a:t>успіхом переробляється в корисні матеріали та товари.</a:t>
            </a:r>
            <a:endParaRPr lang="uk-UA" sz="1400" dirty="0"/>
          </a:p>
          <a:p>
            <a:pPr algn="just"/>
            <a:r>
              <a:rPr lang="uk-UA" sz="1400" dirty="0" smtClean="0"/>
              <a:t>   Скло </a:t>
            </a:r>
            <a:r>
              <a:rPr lang="uk-UA" sz="1400" dirty="0"/>
              <a:t>переробляють шляхом подрібнення та переплавлення. </a:t>
            </a:r>
            <a:r>
              <a:rPr lang="uk-UA" sz="1400" dirty="0" smtClean="0"/>
              <a:t>В </a:t>
            </a:r>
            <a:r>
              <a:rPr lang="uk-UA" sz="1400" dirty="0"/>
              <a:t>багатьох містах існують підприємства по відмиванню і повторному використанню скляного посуду.</a:t>
            </a:r>
          </a:p>
          <a:p>
            <a:pPr algn="just"/>
            <a:r>
              <a:rPr lang="uk-UA" sz="1400" dirty="0" smtClean="0"/>
              <a:t>   Сталеві </a:t>
            </a:r>
            <a:r>
              <a:rPr lang="uk-UA" sz="1400" dirty="0"/>
              <a:t>та алюмінієві банки видаляють з твердих побутових відходів і переробляють з метою одержання відповідного металу.</a:t>
            </a:r>
          </a:p>
          <a:p>
            <a:pPr algn="just"/>
            <a:r>
              <a:rPr lang="uk-UA" sz="1400" dirty="0" smtClean="0"/>
              <a:t>   Папір </a:t>
            </a:r>
            <a:r>
              <a:rPr lang="uk-UA" sz="1400" dirty="0"/>
              <a:t>та паперові відходи видаляють з відходів і використовують як вторинний матеріальний ресурс у виробництві паперу.</a:t>
            </a:r>
          </a:p>
          <a:p>
            <a:pPr algn="just"/>
            <a:r>
              <a:rPr lang="uk-UA" sz="1400" dirty="0" smtClean="0"/>
              <a:t>   Відходи </a:t>
            </a:r>
            <a:r>
              <a:rPr lang="uk-UA" sz="1400" dirty="0"/>
              <a:t>будівництва та будівельне сміття використовують як вторинний матеріальний ресурс для одержання щебеню та піщано-гравійної маси.</a:t>
            </a:r>
          </a:p>
          <a:p>
            <a:pPr algn="just"/>
            <a:r>
              <a:rPr lang="uk-UA" sz="1400" dirty="0" smtClean="0"/>
              <a:t>   Харчові </a:t>
            </a:r>
            <a:r>
              <a:rPr lang="uk-UA" sz="1400" dirty="0"/>
              <a:t>відходи, очистки овочів та фруктів, листя та інші органічні відходи використовують для компостування або біотехнологічної переробки</a:t>
            </a:r>
            <a:r>
              <a:rPr lang="uk-UA" sz="1400" dirty="0" smtClean="0"/>
              <a:t>.</a:t>
            </a:r>
          </a:p>
          <a:p>
            <a:pPr algn="just"/>
            <a:endParaRPr lang="uk-UA" sz="1400" dirty="0" smtClean="0"/>
          </a:p>
          <a:p>
            <a:pPr algn="ctr"/>
            <a:r>
              <a:rPr lang="uk-UA" sz="1400" b="1" dirty="0"/>
              <a:t>Захоронення </a:t>
            </a:r>
            <a:r>
              <a:rPr lang="uk-UA" sz="1400" b="1" dirty="0" smtClean="0"/>
              <a:t>ТПВ використовуються </a:t>
            </a:r>
            <a:r>
              <a:rPr lang="uk-UA" sz="1400" b="1" dirty="0"/>
              <a:t>як міра їх утилізації в наступних випадках:</a:t>
            </a:r>
            <a:endParaRPr lang="uk-UA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/>
              <a:t>високої токсичності матеріалів;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/>
              <a:t>негорючості компонентів відходів та не можливість їх переробки в будівельні матеріали;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/>
              <a:t>залишки горючих компонентів відходів;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400" dirty="0"/>
              <a:t>всі побутові відходи у випадку відсутності установки для їх спалювання</a:t>
            </a:r>
            <a:r>
              <a:rPr lang="uk-UA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400" dirty="0" smtClean="0"/>
          </a:p>
          <a:p>
            <a:pPr algn="ctr"/>
            <a:r>
              <a:rPr lang="uk-UA" sz="2000" b="1" dirty="0"/>
              <a:t>Висновок</a:t>
            </a:r>
            <a:r>
              <a:rPr lang="uk-UA" sz="2000" b="1" dirty="0" smtClean="0"/>
              <a:t>:</a:t>
            </a:r>
            <a:endParaRPr lang="uk-UA" sz="2000" dirty="0" smtClean="0"/>
          </a:p>
          <a:p>
            <a:pPr algn="just"/>
            <a:r>
              <a:rPr lang="uk-UA" sz="1400" dirty="0"/>
              <a:t> </a:t>
            </a:r>
            <a:r>
              <a:rPr lang="uk-UA" sz="1400" dirty="0" smtClean="0"/>
              <a:t>  Отже, концепція </a:t>
            </a:r>
            <a:r>
              <a:rPr lang="uk-UA" sz="1400" dirty="0"/>
              <a:t>комплексного управління відходами в</a:t>
            </a:r>
            <a:r>
              <a:rPr lang="uk-UA" sz="1400" dirty="0" smtClean="0"/>
              <a:t>бачає</a:t>
            </a:r>
            <a:r>
              <a:rPr lang="uk-UA" sz="1400" dirty="0"/>
              <a:t>, що невід’ємною частиною </a:t>
            </a:r>
            <a:r>
              <a:rPr lang="uk-UA" sz="1400" dirty="0" smtClean="0"/>
              <a:t>до </a:t>
            </a:r>
            <a:r>
              <a:rPr lang="uk-UA" sz="1400" dirty="0"/>
              <a:t>традиційних методів утилізації твердих побутових відходів (сміттєспалювання та захоронення) </a:t>
            </a:r>
            <a:r>
              <a:rPr lang="uk-UA" sz="1400" dirty="0" smtClean="0"/>
              <a:t>є заходи </a:t>
            </a:r>
            <a:r>
              <a:rPr lang="uk-UA" sz="1400" dirty="0"/>
              <a:t>по скороченню кількості відходів, вторинна переробка відходів і компостування. Тільки комбінація декількох способів може сприяти ефективному рішенню проблеми твердих побутових відходів.</a:t>
            </a:r>
          </a:p>
        </p:txBody>
      </p:sp>
    </p:spTree>
    <p:extLst>
      <p:ext uri="{BB962C8B-B14F-4D97-AF65-F5344CB8AC3E}">
        <p14:creationId xmlns:p14="http://schemas.microsoft.com/office/powerpoint/2010/main" val="4698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226</TotalTime>
  <Words>671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Презентація на тему: «Проблема твердих побутових відходів для сучасного суспільства»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«Проблема твердих побутових відходів для сучасного суспільства»</dc:title>
  <dc:creator>Аdmin</dc:creator>
  <cp:lastModifiedBy>Аdmin</cp:lastModifiedBy>
  <cp:revision>15</cp:revision>
  <dcterms:created xsi:type="dcterms:W3CDTF">2020-05-19T18:18:58Z</dcterms:created>
  <dcterms:modified xsi:type="dcterms:W3CDTF">2020-05-21T17:09:58Z</dcterms:modified>
</cp:coreProperties>
</file>