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119"/>
    <a:srgbClr val="E604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5" autoAdjust="0"/>
    <p:restoredTop sz="94660"/>
  </p:normalViewPr>
  <p:slideViewPr>
    <p:cSldViewPr>
      <p:cViewPr varScale="1">
        <p:scale>
          <a:sx n="72" d="100"/>
          <a:sy n="72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i="1" dirty="0" smtClean="0"/>
              <a:t>Вишивання картини хрестиком</a:t>
            </a:r>
            <a:endParaRPr lang="uk-UA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i="1" dirty="0" smtClean="0">
                <a:solidFill>
                  <a:schemeClr val="tx1"/>
                </a:solidFill>
              </a:rPr>
              <a:t>Робота учениці 9а </a:t>
            </a:r>
            <a:r>
              <a:rPr lang="uk-UA" b="1" i="1" dirty="0" err="1" smtClean="0">
                <a:solidFill>
                  <a:schemeClr val="tx1"/>
                </a:solidFill>
              </a:rPr>
              <a:t>Гудз</a:t>
            </a:r>
            <a:r>
              <a:rPr lang="uk-UA" b="1" i="1" dirty="0" smtClean="0">
                <a:solidFill>
                  <a:schemeClr val="tx1"/>
                </a:solidFill>
              </a:rPr>
              <a:t> Юлії</a:t>
            </a:r>
            <a:endParaRPr lang="uk-UA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/>
              <a:t>Організаційно-Підготовчий етап</a:t>
            </a:r>
            <a:endParaRPr lang="uk-UA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7239000" cy="484632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i="1" dirty="0" smtClean="0">
                <a:solidFill>
                  <a:srgbClr val="FF0000"/>
                </a:solidFill>
              </a:rPr>
              <a:t>Історія вишивки хрестиком </a:t>
            </a:r>
          </a:p>
          <a:p>
            <a:pPr>
              <a:buNone/>
            </a:pPr>
            <a:r>
              <a:rPr lang="uk-UA" dirty="0" smtClean="0"/>
              <a:t>       Вишивка </a:t>
            </a:r>
            <a:r>
              <a:rPr lang="uk-UA" dirty="0" smtClean="0"/>
              <a:t>хрестом – найдавніший вид вишивки, популярний у всьому світі</a:t>
            </a:r>
            <a:r>
              <a:rPr lang="uk-UA" dirty="0" smtClean="0"/>
              <a:t>.</a:t>
            </a:r>
            <a:r>
              <a:rPr lang="uk-UA" dirty="0" smtClean="0"/>
              <a:t> В багатьох музеях народного мистецтва, зокрема в країнах континентальної </a:t>
            </a:r>
            <a:r>
              <a:rPr lang="uk-UA" dirty="0" smtClean="0"/>
              <a:t>Європи,</a:t>
            </a:r>
            <a:r>
              <a:rPr lang="uk-UA" dirty="0" smtClean="0"/>
              <a:t> </a:t>
            </a:r>
            <a:r>
              <a:rPr lang="uk-UA" dirty="0" smtClean="0"/>
              <a:t>Азії  ,</a:t>
            </a:r>
            <a:r>
              <a:rPr lang="uk-UA" dirty="0" smtClean="0"/>
              <a:t> Східної та Центральної </a:t>
            </a:r>
            <a:r>
              <a:rPr lang="uk-UA" dirty="0" smtClean="0"/>
              <a:t>Європи</a:t>
            </a:r>
            <a:r>
              <a:rPr lang="uk-UA" dirty="0" smtClean="0"/>
              <a:t> </a:t>
            </a:r>
            <a:r>
              <a:rPr lang="uk-UA" dirty="0" smtClean="0"/>
              <a:t>,</a:t>
            </a:r>
            <a:r>
              <a:rPr lang="uk-UA" baseline="30000" dirty="0" smtClean="0"/>
              <a:t> </a:t>
            </a:r>
            <a:r>
              <a:rPr lang="uk-UA" dirty="0" smtClean="0"/>
              <a:t>можна </a:t>
            </a:r>
            <a:r>
              <a:rPr lang="uk-UA" dirty="0" smtClean="0"/>
              <a:t>побачити колекції одягу, оздобленого вишивкою </a:t>
            </a:r>
            <a:r>
              <a:rPr lang="uk-UA" dirty="0" smtClean="0"/>
              <a:t>хрестиком.  </a:t>
            </a:r>
          </a:p>
          <a:p>
            <a:pPr>
              <a:buNone/>
            </a:pPr>
            <a:r>
              <a:rPr lang="uk-UA" dirty="0" smtClean="0"/>
              <a:t>        Зразки </a:t>
            </a:r>
            <a:r>
              <a:rPr lang="uk-UA" dirty="0" smtClean="0"/>
              <a:t>вишивки хрестиком створювали зазвичай молоді дівчата, які в процесі навчання вишивали літери абетки та інші візерунки. В подальшому ці візерунки слугували зразками протягом багатьох років. Найчастіше елементи орнаменту та ініціали вишивали на різних речах, що використовувались у побуті, для ідентифікації власника або просто для прикрашання одноколірного одягу. В США найдавніший зразок вишивки хрестиком зберігається в музеї Пілігрим Хол у </a:t>
            </a:r>
            <a:r>
              <a:rPr lang="uk-UA" dirty="0" smtClean="0"/>
              <a:t>Плімут , </a:t>
            </a:r>
            <a:r>
              <a:rPr lang="uk-UA" dirty="0" smtClean="0"/>
              <a:t>штат </a:t>
            </a:r>
            <a:r>
              <a:rPr lang="uk-UA" dirty="0" err="1" smtClean="0"/>
              <a:t>Масачусетс</a:t>
            </a:r>
            <a:r>
              <a:rPr lang="uk-UA" dirty="0" smtClean="0"/>
              <a:t>. Цей зразок був створений приблизно у 1653 р. Лорою </a:t>
            </a:r>
            <a:r>
              <a:rPr lang="uk-UA" dirty="0" err="1" smtClean="0"/>
              <a:t>Стендіш</a:t>
            </a:r>
            <a:r>
              <a:rPr lang="uk-UA" dirty="0" smtClean="0"/>
              <a:t>, дочкою капітана </a:t>
            </a:r>
            <a:r>
              <a:rPr lang="uk-UA" dirty="0" err="1" smtClean="0"/>
              <a:t>Майлза</a:t>
            </a:r>
            <a:r>
              <a:rPr lang="uk-UA" dirty="0" smtClean="0"/>
              <a:t> </a:t>
            </a:r>
            <a:r>
              <a:rPr lang="uk-UA" dirty="0" err="1" smtClean="0"/>
              <a:t>Стендіша</a:t>
            </a:r>
            <a:r>
              <a:rPr lang="uk-UA" dirty="0" smtClean="0"/>
              <a:t> , </a:t>
            </a:r>
            <a:r>
              <a:rPr lang="uk-UA" dirty="0" smtClean="0"/>
              <a:t>яка першою використала </a:t>
            </a:r>
            <a:r>
              <a:rPr lang="uk-UA" dirty="0" err="1" smtClean="0"/>
              <a:t>левіятанський</a:t>
            </a:r>
            <a:r>
              <a:rPr lang="uk-UA" dirty="0" smtClean="0"/>
              <a:t> шов у вишивці.</a:t>
            </a:r>
          </a:p>
          <a:p>
            <a:pPr>
              <a:buNone/>
            </a:pPr>
            <a:endParaRPr lang="uk-UA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txBody>
          <a:bodyPr/>
          <a:lstStyle/>
          <a:p>
            <a:r>
              <a:rPr lang="uk-UA" i="1" dirty="0" smtClean="0">
                <a:solidFill>
                  <a:schemeClr val="bg2">
                    <a:lumMod val="50000"/>
                  </a:schemeClr>
                </a:solidFill>
              </a:rPr>
              <a:t>Конструкційний етап</a:t>
            </a:r>
            <a:br>
              <a:rPr lang="uk-UA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i="1" dirty="0" smtClean="0">
                <a:solidFill>
                  <a:srgbClr val="FF0000"/>
                </a:solidFill>
              </a:rPr>
              <a:t>Вибір Матеріалів</a:t>
            </a:r>
            <a:r>
              <a:rPr lang="en-US" i="1" dirty="0" smtClean="0">
                <a:solidFill>
                  <a:srgbClr val="FF0000"/>
                </a:solidFill>
              </a:rPr>
              <a:t>:</a:t>
            </a:r>
            <a:endParaRPr lang="uk-UA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E6041A"/>
                </a:solidFill>
              </a:rPr>
              <a:t>Для </a:t>
            </a:r>
            <a:r>
              <a:rPr lang="ru-RU" b="1" i="1" dirty="0" err="1" smtClean="0">
                <a:solidFill>
                  <a:srgbClr val="E6041A"/>
                </a:solidFill>
              </a:rPr>
              <a:t>виготовлення</a:t>
            </a:r>
            <a:r>
              <a:rPr lang="ru-RU" b="1" i="1" dirty="0" smtClean="0">
                <a:solidFill>
                  <a:srgbClr val="E6041A"/>
                </a:solidFill>
              </a:rPr>
              <a:t> </a:t>
            </a:r>
            <a:r>
              <a:rPr lang="ru-RU" b="1" i="1" dirty="0" err="1" smtClean="0">
                <a:solidFill>
                  <a:srgbClr val="E6041A"/>
                </a:solidFill>
              </a:rPr>
              <a:t>виробу</a:t>
            </a:r>
            <a:r>
              <a:rPr lang="ru-RU" b="1" i="1" dirty="0" smtClean="0">
                <a:solidFill>
                  <a:srgbClr val="E6041A"/>
                </a:solidFill>
              </a:rPr>
              <a:t> </a:t>
            </a:r>
            <a:r>
              <a:rPr lang="ru-RU" b="1" i="1" dirty="0" err="1" smtClean="0">
                <a:solidFill>
                  <a:srgbClr val="E6041A"/>
                </a:solidFill>
              </a:rPr>
              <a:t>необхідно</a:t>
            </a:r>
            <a:r>
              <a:rPr lang="ru-RU" b="1" i="1" dirty="0" smtClean="0">
                <a:solidFill>
                  <a:srgbClr val="E6041A"/>
                </a:solidFill>
              </a:rPr>
              <a:t> </a:t>
            </a:r>
            <a:r>
              <a:rPr lang="ru-RU" b="1" i="1" dirty="0" err="1" smtClean="0">
                <a:solidFill>
                  <a:srgbClr val="E6041A"/>
                </a:solidFill>
              </a:rPr>
              <a:t>приготувати</a:t>
            </a:r>
            <a:r>
              <a:rPr lang="ru-RU" b="1" i="1" dirty="0" smtClean="0">
                <a:solidFill>
                  <a:srgbClr val="E6041A"/>
                </a:solidFill>
              </a:rPr>
              <a:t> </a:t>
            </a:r>
            <a:r>
              <a:rPr lang="ru-RU" b="1" i="1" dirty="0" err="1" smtClean="0">
                <a:solidFill>
                  <a:srgbClr val="E6041A"/>
                </a:solidFill>
              </a:rPr>
              <a:t>такі</a:t>
            </a:r>
            <a:r>
              <a:rPr lang="ru-RU" b="1" i="1" dirty="0" smtClean="0">
                <a:solidFill>
                  <a:srgbClr val="E6041A"/>
                </a:solidFill>
              </a:rPr>
              <a:t> </a:t>
            </a:r>
            <a:r>
              <a:rPr lang="ru-RU" b="1" i="1" dirty="0" err="1" smtClean="0">
                <a:solidFill>
                  <a:srgbClr val="E6041A"/>
                </a:solidFill>
              </a:rPr>
              <a:t>матеріали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en-US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b="1" i="1" dirty="0" smtClean="0">
                <a:solidFill>
                  <a:schemeClr val="tx1"/>
                </a:solidFill>
              </a:rPr>
              <a:t>• заготовка для вишивки 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1"/>
                </a:solidFill>
              </a:rPr>
              <a:t>• голка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1"/>
                </a:solidFill>
              </a:rPr>
              <a:t>• нитки хроматичних кольорів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1"/>
                </a:solidFill>
              </a:rPr>
              <a:t>• </a:t>
            </a:r>
            <a:r>
              <a:rPr lang="uk-UA" b="1" i="1" dirty="0" err="1" smtClean="0">
                <a:solidFill>
                  <a:schemeClr val="tx1"/>
                </a:solidFill>
              </a:rPr>
              <a:t>ножниці</a:t>
            </a:r>
            <a:endParaRPr lang="uk-UA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uk-UA" b="1" i="1" dirty="0" smtClean="0">
                <a:solidFill>
                  <a:schemeClr val="tx1"/>
                </a:solidFill>
              </a:rPr>
              <a:t>• рамочка </a:t>
            </a:r>
            <a:endParaRPr lang="uk-UA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052736"/>
          </a:xfrm>
        </p:spPr>
        <p:txBody>
          <a:bodyPr/>
          <a:lstStyle/>
          <a:p>
            <a:r>
              <a:rPr lang="uk-UA" dirty="0" smtClean="0"/>
              <a:t>Технологічний етап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sz="1800" b="1" i="1" dirty="0" smtClean="0"/>
              <a:t>Щоб </a:t>
            </a:r>
            <a:r>
              <a:rPr lang="uk-UA" sz="1800" b="1" i="1" dirty="0" smtClean="0"/>
              <a:t>почати вишивати якісні вироби, які би виглядали професійними, перед вишиванням необхідно здійснити певні підготовчі дії. Адже вишивання - це не тільки хобі, але і робота, яка вимагає певної культури та безпеки праці</a:t>
            </a:r>
            <a:r>
              <a:rPr lang="uk-UA" sz="1800" b="1" i="1" dirty="0" smtClean="0"/>
              <a:t>.</a:t>
            </a:r>
            <a:r>
              <a:rPr lang="ru-RU" sz="1800" b="1" i="1" dirty="0" smtClean="0"/>
              <a:t> Так руки перед </a:t>
            </a:r>
            <a:r>
              <a:rPr lang="ru-RU" sz="1800" b="1" i="1" dirty="0" err="1" smtClean="0"/>
              <a:t>вишиванням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повинні</a:t>
            </a:r>
            <a:r>
              <a:rPr lang="ru-RU" sz="1800" b="1" i="1" dirty="0" smtClean="0"/>
              <a:t> бути </a:t>
            </a:r>
            <a:r>
              <a:rPr lang="ru-RU" sz="1800" b="1" i="1" dirty="0" err="1" smtClean="0"/>
              <a:t>чистими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і</a:t>
            </a:r>
            <a:r>
              <a:rPr lang="ru-RU" sz="1800" b="1" i="1" dirty="0" smtClean="0"/>
              <a:t> не </a:t>
            </a:r>
            <a:r>
              <a:rPr lang="ru-RU" sz="1800" b="1" i="1" dirty="0" err="1" smtClean="0"/>
              <a:t>жирними</a:t>
            </a:r>
            <a:r>
              <a:rPr lang="ru-RU" sz="1800" b="1" i="1" dirty="0" smtClean="0"/>
              <a:t>. Тому перед початком </a:t>
            </a:r>
            <a:r>
              <a:rPr lang="ru-RU" sz="1800" b="1" i="1" dirty="0" err="1" smtClean="0"/>
              <a:t>вишивання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їх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потрібно</a:t>
            </a:r>
            <a:r>
              <a:rPr lang="ru-RU" sz="1800" b="1" i="1" dirty="0" smtClean="0"/>
              <a:t> добре </a:t>
            </a:r>
            <a:r>
              <a:rPr lang="ru-RU" sz="1800" b="1" i="1" dirty="0" err="1" smtClean="0"/>
              <a:t>помити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з</a:t>
            </a:r>
            <a:r>
              <a:rPr lang="ru-RU" sz="1800" b="1" i="1" dirty="0" smtClean="0"/>
              <a:t> милом, </a:t>
            </a:r>
            <a:r>
              <a:rPr lang="ru-RU" sz="1800" b="1" i="1" dirty="0" err="1" smtClean="0"/>
              <a:t>щоб</a:t>
            </a:r>
            <a:r>
              <a:rPr lang="ru-RU" sz="1800" b="1" i="1" dirty="0" smtClean="0"/>
              <a:t> не </a:t>
            </a:r>
            <a:r>
              <a:rPr lang="ru-RU" sz="1800" b="1" i="1" dirty="0" err="1" smtClean="0"/>
              <a:t>забруднити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вишивку</a:t>
            </a:r>
            <a:r>
              <a:rPr lang="ru-RU" sz="1800" b="1" i="1" dirty="0" smtClean="0"/>
              <a:t>. </a:t>
            </a:r>
            <a:r>
              <a:rPr lang="ru-RU" sz="1800" b="1" i="1" dirty="0" err="1" smtClean="0"/>
              <a:t>Також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слід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мати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чисте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робоче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місце</a:t>
            </a:r>
            <a:r>
              <a:rPr lang="ru-RU" sz="1800" b="1" i="1" dirty="0" smtClean="0"/>
              <a:t>, де не повинно бути </a:t>
            </a:r>
            <a:r>
              <a:rPr lang="ru-RU" sz="1800" b="1" i="1" dirty="0" err="1" smtClean="0"/>
              <a:t>їжі</a:t>
            </a:r>
            <a:r>
              <a:rPr lang="ru-RU" sz="1800" b="1" i="1" dirty="0" smtClean="0"/>
              <a:t> та </a:t>
            </a:r>
            <a:r>
              <a:rPr lang="ru-RU" sz="1800" b="1" i="1" dirty="0" err="1" smtClean="0"/>
              <a:t>непотрібних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предметів</a:t>
            </a:r>
            <a:r>
              <a:rPr lang="ru-RU" sz="1800" b="1" i="1" dirty="0" smtClean="0"/>
              <a:t>, </a:t>
            </a:r>
            <a:r>
              <a:rPr lang="ru-RU" sz="1800" b="1" i="1" dirty="0" err="1" smtClean="0"/>
              <a:t>які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би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заважали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вишивати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чи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відволікали</a:t>
            </a:r>
            <a:r>
              <a:rPr lang="ru-RU" sz="1800" b="1" i="1" dirty="0" smtClean="0"/>
              <a:t> Вашу </a:t>
            </a:r>
            <a:r>
              <a:rPr lang="ru-RU" sz="1800" b="1" i="1" dirty="0" err="1" smtClean="0"/>
              <a:t>увагу</a:t>
            </a:r>
            <a:r>
              <a:rPr lang="ru-RU" sz="1800" b="1" i="1" dirty="0" smtClean="0"/>
              <a:t>. </a:t>
            </a:r>
            <a:r>
              <a:rPr lang="ru-RU" sz="1800" b="1" i="1" dirty="0" err="1" smtClean="0"/>
              <a:t>Якщо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вишиваєте</a:t>
            </a:r>
            <a:r>
              <a:rPr lang="ru-RU" sz="1800" b="1" i="1" dirty="0" smtClean="0"/>
              <a:t> не за столиком, то на </a:t>
            </a:r>
            <a:r>
              <a:rPr lang="ru-RU" sz="1800" b="1" i="1" dirty="0" err="1" smtClean="0"/>
              <a:t>коліна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необхідно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покласти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білу</a:t>
            </a:r>
            <a:r>
              <a:rPr lang="ru-RU" sz="1800" b="1" i="1" dirty="0" smtClean="0"/>
              <a:t> </a:t>
            </a:r>
            <a:r>
              <a:rPr lang="ru-RU" sz="1800" b="1" i="1" dirty="0" smtClean="0"/>
              <a:t>тканину.</a:t>
            </a:r>
          </a:p>
          <a:p>
            <a:pPr>
              <a:buNone/>
            </a:pPr>
            <a:r>
              <a:rPr lang="uk-UA" sz="1800" b="1" i="1" dirty="0" smtClean="0">
                <a:solidFill>
                  <a:srgbClr val="FF0000"/>
                </a:solidFill>
              </a:rPr>
              <a:t>Найкраще </a:t>
            </a:r>
            <a:r>
              <a:rPr lang="uk-UA" sz="1800" b="1" i="1" dirty="0" smtClean="0">
                <a:solidFill>
                  <a:srgbClr val="FF0000"/>
                </a:solidFill>
              </a:rPr>
              <a:t>вишивати вдень, при доброму природному освітленні, а якщо робота виконується ввечері, то обов'язково потрібно забезпечити необхідне освітлення. Для цього можна користуватися настільною лампою, спрямувавши її світло на вишивку з лівого </a:t>
            </a:r>
            <a:r>
              <a:rPr lang="uk-UA" sz="1800" b="1" i="1" dirty="0" smtClean="0">
                <a:solidFill>
                  <a:srgbClr val="FF0000"/>
                </a:solidFill>
              </a:rPr>
              <a:t>боку. Кімната</a:t>
            </a:r>
            <a:r>
              <a:rPr lang="uk-UA" sz="1800" b="1" i="1" dirty="0" smtClean="0">
                <a:solidFill>
                  <a:srgbClr val="FF0000"/>
                </a:solidFill>
              </a:rPr>
              <a:t>, в якій виконується робота, повинна бути добре провітрена. Тому потрібно робити періодичне провітрювання кімнати. При вишиванні кожні 40-50 хвилин необхідно робити перерву на 5…10 </a:t>
            </a:r>
            <a:r>
              <a:rPr lang="uk-UA" sz="1800" b="1" i="1" dirty="0" smtClean="0">
                <a:solidFill>
                  <a:srgbClr val="FF0000"/>
                </a:solidFill>
              </a:rPr>
              <a:t>хвилин. </a:t>
            </a:r>
          </a:p>
          <a:p>
            <a:pPr>
              <a:buNone/>
            </a:pPr>
            <a:r>
              <a:rPr lang="uk-UA" sz="1800" b="1" i="1" dirty="0" smtClean="0">
                <a:solidFill>
                  <a:srgbClr val="157119"/>
                </a:solidFill>
              </a:rPr>
              <a:t>Робота </a:t>
            </a:r>
            <a:r>
              <a:rPr lang="uk-UA" sz="1800" b="1" i="1" dirty="0" smtClean="0">
                <a:solidFill>
                  <a:srgbClr val="157119"/>
                </a:solidFill>
              </a:rPr>
              <a:t>з голками, шпильками, ножицями, вимагає додержання правил безпечної роботи, щоб не наражати на небезпеку травмування ні себе, ні інших людей. Не можна підносити голку близько до обличчя, вколювати її у свій одяг. Якщо Ви використовуєте шпильки (під час перебивання малюнка), вколюйте їх у тканину в напрямі від </a:t>
            </a:r>
            <a:r>
              <a:rPr lang="uk-UA" sz="1800" b="1" i="1" dirty="0" smtClean="0">
                <a:solidFill>
                  <a:srgbClr val="157119"/>
                </a:solidFill>
              </a:rPr>
              <a:t>себе. Після </a:t>
            </a:r>
            <a:r>
              <a:rPr lang="uk-UA" sz="1800" b="1" i="1" dirty="0" smtClean="0">
                <a:solidFill>
                  <a:srgbClr val="157119"/>
                </a:solidFill>
              </a:rPr>
              <a:t>вишивання голки і шпильки необхідно покласти у спеціальну коробку або вколоти у м'яку подушечку. Закінчивши роботу, заховайте усі голки й булавки, якими користувались. Вишивальну нитку слід відрізати ножицями. Не підносьте близько до обличчя гострі кінці </a:t>
            </a:r>
            <a:r>
              <a:rPr lang="uk-UA" sz="1800" b="1" i="1" dirty="0" err="1" smtClean="0">
                <a:solidFill>
                  <a:srgbClr val="157119"/>
                </a:solidFill>
              </a:rPr>
              <a:t>ножиць</a:t>
            </a:r>
            <a:r>
              <a:rPr lang="uk-UA" sz="1800" b="1" i="1" dirty="0" smtClean="0">
                <a:solidFill>
                  <a:srgbClr val="157119"/>
                </a:solidFill>
              </a:rPr>
              <a:t>.</a:t>
            </a:r>
          </a:p>
          <a:p>
            <a:pPr>
              <a:buNone/>
            </a:pPr>
            <a:endParaRPr lang="uk-UA" sz="1800" b="1" i="1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8448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                                                                   </a:t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метеріали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: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Ве=35грн +60 грн=95грн</a:t>
            </a:r>
          </a:p>
          <a:p>
            <a:pPr>
              <a:buNone/>
            </a:pPr>
            <a:r>
              <a:rPr lang="ru-RU" i="1" dirty="0" err="1" smtClean="0"/>
              <a:t>Ножниці</a:t>
            </a:r>
            <a:r>
              <a:rPr lang="ru-RU" i="1" dirty="0" smtClean="0"/>
              <a:t>- 0 </a:t>
            </a:r>
            <a:r>
              <a:rPr lang="ru-RU" i="1" dirty="0" err="1" smtClean="0"/>
              <a:t>грн</a:t>
            </a:r>
            <a:endParaRPr lang="ru-RU" i="1" dirty="0" smtClean="0"/>
          </a:p>
          <a:p>
            <a:pPr>
              <a:buNone/>
            </a:pPr>
            <a:r>
              <a:rPr lang="uk-UA" i="1" dirty="0" smtClean="0"/>
              <a:t>Нитки </a:t>
            </a:r>
            <a:r>
              <a:rPr lang="en-US" i="1" dirty="0" smtClean="0"/>
              <a:t>,</a:t>
            </a:r>
            <a:r>
              <a:rPr lang="uk-UA" i="1" dirty="0" smtClean="0"/>
              <a:t>голка </a:t>
            </a:r>
            <a:r>
              <a:rPr lang="en-US" i="1" dirty="0" smtClean="0"/>
              <a:t>,</a:t>
            </a:r>
            <a:r>
              <a:rPr lang="uk-UA" i="1" dirty="0" smtClean="0"/>
              <a:t>полотно - 35 </a:t>
            </a:r>
            <a:r>
              <a:rPr lang="uk-UA" i="1" dirty="0" err="1" smtClean="0"/>
              <a:t>грн</a:t>
            </a:r>
            <a:endParaRPr lang="uk-UA" i="1" dirty="0" smtClean="0"/>
          </a:p>
          <a:p>
            <a:pPr>
              <a:buNone/>
            </a:pPr>
            <a:r>
              <a:rPr lang="uk-UA" i="1" dirty="0" err="1" smtClean="0"/>
              <a:t>Рамочка-</a:t>
            </a:r>
            <a:r>
              <a:rPr lang="uk-UA" i="1" dirty="0" smtClean="0"/>
              <a:t> 60 </a:t>
            </a:r>
            <a:r>
              <a:rPr lang="uk-UA" i="1" dirty="0" err="1" smtClean="0"/>
              <a:t>грн</a:t>
            </a:r>
            <a:endParaRPr lang="uk-UA" i="1" dirty="0" smtClean="0"/>
          </a:p>
          <a:p>
            <a:pPr>
              <a:buNone/>
            </a:pPr>
            <a:r>
              <a:rPr lang="uk-UA" b="1" i="1" dirty="0" smtClean="0">
                <a:solidFill>
                  <a:schemeClr val="tx2">
                    <a:lumMod val="75000"/>
                  </a:schemeClr>
                </a:solidFill>
              </a:rPr>
              <a:t>Оплата праці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r>
              <a:rPr lang="ru-RU" i="1" dirty="0" smtClean="0"/>
              <a:t>Оплата </a:t>
            </a:r>
            <a:r>
              <a:rPr lang="ru-RU" i="1" dirty="0" err="1" smtClean="0"/>
              <a:t>праці</a:t>
            </a:r>
            <a:r>
              <a:rPr lang="ru-RU" i="1" dirty="0" smtClean="0"/>
              <a:t> </a:t>
            </a:r>
            <a:r>
              <a:rPr lang="ru-RU" i="1" dirty="0" err="1" smtClean="0"/>
              <a:t>складає</a:t>
            </a:r>
            <a:r>
              <a:rPr lang="ru-RU" i="1" dirty="0" smtClean="0"/>
              <a:t> </a:t>
            </a:r>
            <a:r>
              <a:rPr lang="en-US" i="1" dirty="0" smtClean="0"/>
              <a:t>15</a:t>
            </a:r>
            <a:r>
              <a:rPr lang="ru-RU" i="1" dirty="0" err="1" smtClean="0"/>
              <a:t>грн</a:t>
            </a:r>
            <a:r>
              <a:rPr lang="ru-RU" i="1" dirty="0" smtClean="0"/>
              <a:t>/</a:t>
            </a:r>
            <a:r>
              <a:rPr lang="uk-UA" i="1" dirty="0" smtClean="0"/>
              <a:t>день </a:t>
            </a:r>
            <a:endParaRPr lang="ru-RU" i="1" dirty="0" smtClean="0"/>
          </a:p>
          <a:p>
            <a:r>
              <a:rPr lang="ru-RU" i="1" dirty="0" err="1" smtClean="0"/>
              <a:t>Роn</a:t>
            </a:r>
            <a:r>
              <a:rPr lang="ru-RU" i="1" dirty="0" smtClean="0"/>
              <a:t> </a:t>
            </a:r>
            <a:r>
              <a:rPr lang="ru-RU" i="1" dirty="0" err="1" smtClean="0"/>
              <a:t>=</a:t>
            </a:r>
            <a:r>
              <a:rPr lang="ru-RU" i="1" dirty="0" err="1" smtClean="0"/>
              <a:t>t</a:t>
            </a:r>
            <a:r>
              <a:rPr lang="ru-RU" i="1" dirty="0" smtClean="0"/>
              <a:t>*15 </a:t>
            </a:r>
            <a:r>
              <a:rPr lang="ru-RU" i="1" dirty="0" err="1" smtClean="0"/>
              <a:t>грн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Час </a:t>
            </a:r>
            <a:r>
              <a:rPr lang="ru-RU" i="1" dirty="0" err="1" smtClean="0"/>
              <a:t>виготовлення</a:t>
            </a:r>
            <a:r>
              <a:rPr lang="ru-RU" i="1" dirty="0" smtClean="0"/>
              <a:t>(</a:t>
            </a:r>
            <a:r>
              <a:rPr lang="ru-RU" i="1" dirty="0" err="1" smtClean="0"/>
              <a:t>t</a:t>
            </a:r>
            <a:r>
              <a:rPr lang="ru-RU" i="1" dirty="0" smtClean="0"/>
              <a:t>): </a:t>
            </a:r>
            <a:r>
              <a:rPr lang="ru-RU" i="1" dirty="0" err="1" smtClean="0"/>
              <a:t>t=</a:t>
            </a:r>
            <a:r>
              <a:rPr lang="ru-RU" i="1" dirty="0" smtClean="0"/>
              <a:t> 7 </a:t>
            </a:r>
            <a:r>
              <a:rPr lang="ru-RU" i="1" dirty="0" err="1" smtClean="0"/>
              <a:t>днів</a:t>
            </a:r>
            <a:r>
              <a:rPr lang="ru-RU" i="1" dirty="0" smtClean="0"/>
              <a:t> .</a:t>
            </a:r>
            <a:endParaRPr lang="ru-RU" i="1" dirty="0" smtClean="0"/>
          </a:p>
          <a:p>
            <a:r>
              <a:rPr lang="ru-RU" i="1" dirty="0" smtClean="0"/>
              <a:t>Роn=7*15=105грн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uk-UA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365104"/>
            <a:ext cx="7455024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4800" i="1" dirty="0" smtClean="0">
                <a:solidFill>
                  <a:schemeClr val="tx1"/>
                </a:solidFill>
              </a:rPr>
              <a:t>                   До</a:t>
            </a:r>
            <a:r>
              <a:rPr lang="en-US" sz="4800" i="1" dirty="0" smtClean="0">
                <a:solidFill>
                  <a:schemeClr val="tx1"/>
                </a:solidFill>
              </a:rPr>
              <a:t>/</a:t>
            </a:r>
            <a:r>
              <a:rPr lang="uk-UA" sz="4800" i="1" dirty="0" smtClean="0">
                <a:solidFill>
                  <a:schemeClr val="tx1"/>
                </a:solidFill>
              </a:rPr>
              <a:t>після </a:t>
            </a:r>
            <a:br>
              <a:rPr lang="uk-UA" sz="4800" i="1" dirty="0" smtClean="0">
                <a:solidFill>
                  <a:schemeClr val="tx1"/>
                </a:solidFill>
              </a:rPr>
            </a:br>
            <a:endParaRPr lang="uk-UA" sz="4800" i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Screenshot_20200522_1202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3960440" cy="4149081"/>
          </a:xfrm>
        </p:spPr>
      </p:pic>
      <p:pic>
        <p:nvPicPr>
          <p:cNvPr id="6" name="Рисунок 5" descr="IMG_20200522_1153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88640"/>
            <a:ext cx="3456384" cy="4104456"/>
          </a:xfrm>
          <a:prstGeom prst="rect">
            <a:avLst/>
          </a:prstGeo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Завершальний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400" b="1" i="1" dirty="0" err="1" smtClean="0"/>
              <a:t>Використання</a:t>
            </a:r>
            <a:r>
              <a:rPr lang="ru-RU" sz="3400" b="1" i="1" dirty="0" smtClean="0"/>
              <a:t> проекту </a:t>
            </a:r>
            <a:r>
              <a:rPr lang="ru-RU" sz="3400" b="1" i="1" dirty="0" err="1" smtClean="0"/>
              <a:t>дозволяє</a:t>
            </a:r>
            <a:r>
              <a:rPr lang="ru-RU" sz="3400" b="1" i="1" dirty="0" smtClean="0"/>
              <a:t> </a:t>
            </a:r>
            <a:r>
              <a:rPr lang="ru-RU" sz="3400" b="1" i="1" dirty="0" err="1" smtClean="0"/>
              <a:t>сформулювати</a:t>
            </a:r>
            <a:r>
              <a:rPr lang="ru-RU" sz="3400" b="1" i="1" dirty="0" smtClean="0"/>
              <a:t> </a:t>
            </a:r>
            <a:r>
              <a:rPr lang="ru-RU" sz="3400" b="1" i="1" dirty="0" err="1" smtClean="0"/>
              <a:t>загальні</a:t>
            </a:r>
            <a:r>
              <a:rPr lang="ru-RU" sz="3400" b="1" i="1" dirty="0" smtClean="0"/>
              <a:t> </a:t>
            </a:r>
            <a:r>
              <a:rPr lang="ru-RU" sz="3400" b="1" i="1" dirty="0" err="1" smtClean="0"/>
              <a:t>висновки</a:t>
            </a:r>
            <a:r>
              <a:rPr lang="ru-RU" sz="3400" b="1" i="1" dirty="0" smtClean="0"/>
              <a:t>: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я</a:t>
            </a:r>
            <a:r>
              <a:rPr lang="ru-RU" dirty="0" smtClean="0"/>
              <a:t> провела </a:t>
            </a:r>
            <a:r>
              <a:rPr lang="ru-RU" dirty="0" err="1" smtClean="0"/>
              <a:t>пошук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ознайомилася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моделями-аналогами, </a:t>
            </a:r>
            <a:r>
              <a:rPr lang="ru-RU" dirty="0" err="1" smtClean="0"/>
              <a:t>розробила</a:t>
            </a:r>
            <a:r>
              <a:rPr lang="ru-RU" dirty="0" smtClean="0"/>
              <a:t> </a:t>
            </a:r>
            <a:r>
              <a:rPr lang="ru-RU" dirty="0" err="1" smtClean="0"/>
              <a:t>конструкцію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картинки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технологію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виготовлення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err="1" smtClean="0"/>
              <a:t>Розроблена</a:t>
            </a:r>
            <a:r>
              <a:rPr lang="ru-RU" dirty="0" smtClean="0"/>
              <a:t> </a:t>
            </a:r>
            <a:r>
              <a:rPr lang="ru-RU" dirty="0" err="1" smtClean="0"/>
              <a:t>конструкція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слугувати</a:t>
            </a:r>
            <a:r>
              <a:rPr lang="ru-RU" dirty="0" smtClean="0"/>
              <a:t> основою для </a:t>
            </a:r>
            <a:r>
              <a:rPr lang="ru-RU" dirty="0" err="1" smtClean="0"/>
              <a:t>проектування</a:t>
            </a:r>
            <a:r>
              <a:rPr lang="ru-RU" dirty="0" smtClean="0"/>
              <a:t> </a:t>
            </a:r>
            <a:r>
              <a:rPr lang="ru-RU" dirty="0" err="1" smtClean="0"/>
              <a:t>подібних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виготовленої</a:t>
            </a:r>
            <a:r>
              <a:rPr lang="ru-RU" dirty="0" smtClean="0"/>
              <a:t> </a:t>
            </a:r>
            <a:r>
              <a:rPr lang="ru-RU" dirty="0" err="1" smtClean="0"/>
              <a:t>оригінальної</a:t>
            </a:r>
            <a:r>
              <a:rPr lang="ru-RU" dirty="0" smtClean="0"/>
              <a:t> картинки, </a:t>
            </a:r>
            <a:r>
              <a:rPr lang="ru-RU" dirty="0" smtClean="0"/>
              <a:t>створила </a:t>
            </a:r>
            <a:r>
              <a:rPr lang="ru-RU" dirty="0" err="1" smtClean="0"/>
              <a:t>пояснювальну</a:t>
            </a:r>
            <a:r>
              <a:rPr lang="ru-RU" dirty="0" smtClean="0"/>
              <a:t> записку до проекту, у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повною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відображено</a:t>
            </a:r>
            <a:r>
              <a:rPr lang="ru-RU" dirty="0" smtClean="0"/>
              <a:t>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smtClean="0"/>
              <a:t>мо</a:t>
            </a:r>
            <a:r>
              <a:rPr lang="uk-UA" dirty="0" err="1" smtClean="0"/>
              <a:t>єї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яка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навчальним</a:t>
            </a:r>
            <a:r>
              <a:rPr lang="ru-RU" dirty="0" smtClean="0"/>
              <a:t> </a:t>
            </a:r>
            <a:r>
              <a:rPr lang="ru-RU" dirty="0" err="1" smtClean="0"/>
              <a:t>посібником</a:t>
            </a:r>
            <a:r>
              <a:rPr lang="ru-RU" dirty="0" smtClean="0"/>
              <a:t> як для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споріднених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творчих</a:t>
            </a:r>
            <a:r>
              <a:rPr lang="ru-RU" dirty="0" smtClean="0"/>
              <a:t> </a:t>
            </a:r>
            <a:r>
              <a:rPr lang="ru-RU" dirty="0" err="1" smtClean="0"/>
              <a:t>проектів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Матеріали</a:t>
            </a:r>
            <a:r>
              <a:rPr lang="ru-RU" dirty="0" smtClean="0"/>
              <a:t> </a:t>
            </a:r>
            <a:r>
              <a:rPr lang="ru-RU" dirty="0" err="1" smtClean="0"/>
              <a:t>заключного</a:t>
            </a:r>
            <a:r>
              <a:rPr lang="ru-RU" dirty="0" smtClean="0"/>
              <a:t> </a:t>
            </a:r>
            <a:r>
              <a:rPr lang="ru-RU" dirty="0" err="1" smtClean="0"/>
              <a:t>етапу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самооцінку</a:t>
            </a:r>
            <a:r>
              <a:rPr lang="ru-RU" dirty="0" smtClean="0"/>
              <a:t> та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підсумків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</TotalTime>
  <Words>466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Вишивання картини хрестиком</vt:lpstr>
      <vt:lpstr>Організаційно-Підготовчий етап</vt:lpstr>
      <vt:lpstr>Конструкційний етап Вибір Матеріалів:</vt:lpstr>
      <vt:lpstr>Технологічний етап </vt:lpstr>
      <vt:lpstr>                                                                                  Загальні витрати на метеріали складають: </vt:lpstr>
      <vt:lpstr>                   До/після  </vt:lpstr>
      <vt:lpstr>Завершальний етап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Вишивання картини хрестиком</dc:title>
  <cp:lastModifiedBy>User</cp:lastModifiedBy>
  <cp:revision>9</cp:revision>
  <dcterms:modified xsi:type="dcterms:W3CDTF">2020-05-22T09:14:05Z</dcterms:modified>
</cp:coreProperties>
</file>