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4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26.05.2020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26.05.2020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32040" y="3212976"/>
            <a:ext cx="4024536" cy="1600200"/>
          </a:xfrm>
        </p:spPr>
        <p:txBody>
          <a:bodyPr/>
          <a:lstStyle/>
          <a:p>
            <a:r>
              <a:rPr lang="uk-UA" dirty="0" smtClean="0">
                <a:solidFill>
                  <a:schemeClr val="tx1"/>
                </a:solidFill>
                <a:latin typeface="Comic Sans MS" pitchFamily="66" charset="0"/>
              </a:rPr>
              <a:t>Підготувала </a:t>
            </a:r>
          </a:p>
          <a:p>
            <a:r>
              <a:rPr lang="uk-UA" dirty="0" smtClean="0">
                <a:solidFill>
                  <a:schemeClr val="tx1"/>
                </a:solidFill>
                <a:latin typeface="Comic Sans MS" pitchFamily="66" charset="0"/>
              </a:rPr>
              <a:t>учениця 11-А класу</a:t>
            </a:r>
          </a:p>
          <a:p>
            <a:r>
              <a:rPr lang="uk-UA" dirty="0" err="1" smtClean="0">
                <a:solidFill>
                  <a:schemeClr val="tx1"/>
                </a:solidFill>
                <a:latin typeface="Comic Sans MS" pitchFamily="66" charset="0"/>
              </a:rPr>
              <a:t>Панчишин</a:t>
            </a:r>
            <a:r>
              <a:rPr lang="uk-UA" dirty="0" smtClean="0">
                <a:solidFill>
                  <a:schemeClr val="tx1"/>
                </a:solidFill>
                <a:latin typeface="Comic Sans MS" pitchFamily="66" charset="0"/>
              </a:rPr>
              <a:t> Софія</a:t>
            </a:r>
            <a:endParaRPr lang="uk-UA" dirty="0">
              <a:solidFill>
                <a:schemeClr val="tx1"/>
              </a:solidFill>
              <a:latin typeface="Comic Sans MS" pitchFamily="66" charset="0"/>
            </a:endParaRPr>
          </a:p>
        </p:txBody>
      </p:sp>
      <p:sp>
        <p:nvSpPr>
          <p:cNvPr id="2" name="Заголовок 1"/>
          <p:cNvSpPr>
            <a:spLocks noGrp="1"/>
          </p:cNvSpPr>
          <p:nvPr>
            <p:ph type="ctrTitle"/>
          </p:nvPr>
        </p:nvSpPr>
        <p:spPr>
          <a:xfrm>
            <a:off x="467544" y="1268760"/>
            <a:ext cx="8229600" cy="1470025"/>
          </a:xfrm>
        </p:spPr>
        <p:txBody>
          <a:bodyPr>
            <a:normAutofit/>
          </a:bodyPr>
          <a:lstStyle/>
          <a:p>
            <a:r>
              <a:rPr lang="uk-UA" dirty="0" smtClean="0"/>
              <a:t/>
            </a:r>
            <a:br>
              <a:rPr lang="uk-UA" dirty="0" smtClean="0"/>
            </a:br>
            <a:r>
              <a:rPr lang="uk-UA" dirty="0" smtClean="0">
                <a:solidFill>
                  <a:schemeClr val="tx1"/>
                </a:solidFill>
                <a:latin typeface="Comic Sans MS" pitchFamily="66" charset="0"/>
              </a:rPr>
              <a:t>Пошук життя за межами Землі</a:t>
            </a:r>
            <a:endParaRPr lang="uk-UA" dirty="0">
              <a:solidFill>
                <a:schemeClr val="tx1"/>
              </a:solidFill>
              <a:latin typeface="Comic Sans MS" pitchFamily="66" charset="0"/>
            </a:endParaRPr>
          </a:p>
        </p:txBody>
      </p:sp>
      <p:pic>
        <p:nvPicPr>
          <p:cNvPr id="6146" name="Picture 2" descr="У пошуках життя за межами Землі: NASA скликає брифінг про ..."/>
          <p:cNvPicPr>
            <a:picLocks noChangeAspect="1" noChangeArrowheads="1"/>
          </p:cNvPicPr>
          <p:nvPr/>
        </p:nvPicPr>
        <p:blipFill>
          <a:blip r:embed="rId2" cstate="print"/>
          <a:srcRect/>
          <a:stretch>
            <a:fillRect/>
          </a:stretch>
        </p:blipFill>
        <p:spPr bwMode="auto">
          <a:xfrm>
            <a:off x="539552" y="3861048"/>
            <a:ext cx="4341262" cy="236598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332656"/>
            <a:ext cx="8712968" cy="4572000"/>
          </a:xfrm>
        </p:spPr>
        <p:txBody>
          <a:bodyPr/>
          <a:lstStyle/>
          <a:p>
            <a:pPr marL="450000" indent="274320" algn="just">
              <a:spcBef>
                <a:spcPts val="0"/>
              </a:spcBef>
              <a:buNone/>
            </a:pPr>
            <a:r>
              <a:rPr lang="uk-UA" dirty="0" smtClean="0">
                <a:latin typeface="Times New Roman" pitchFamily="18" charset="0"/>
                <a:cs typeface="Times New Roman" pitchFamily="18" charset="0"/>
              </a:rPr>
              <a:t>Нобелівську премію з фізики 2019 р. отримали швейцарські астрономи Мішель Майор (</a:t>
            </a:r>
            <a:r>
              <a:rPr lang="de-DE" dirty="0" smtClean="0">
                <a:latin typeface="Times New Roman" pitchFamily="18" charset="0"/>
                <a:cs typeface="Times New Roman" pitchFamily="18" charset="0"/>
              </a:rPr>
              <a:t>Michel Mayor) </a:t>
            </a:r>
            <a:r>
              <a:rPr lang="uk-UA" dirty="0" smtClean="0">
                <a:latin typeface="Times New Roman" pitchFamily="18" charset="0"/>
                <a:cs typeface="Times New Roman" pitchFamily="18" charset="0"/>
              </a:rPr>
              <a:t>та </a:t>
            </a:r>
            <a:r>
              <a:rPr lang="uk-UA" dirty="0" err="1" smtClean="0">
                <a:latin typeface="Times New Roman" pitchFamily="18" charset="0"/>
                <a:cs typeface="Times New Roman" pitchFamily="18" charset="0"/>
              </a:rPr>
              <a:t>Дідьє</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Кело</a:t>
            </a:r>
            <a:r>
              <a:rPr lang="uk-UA"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Didier </a:t>
            </a:r>
            <a:r>
              <a:rPr lang="de-DE" dirty="0" err="1" smtClean="0">
                <a:latin typeface="Times New Roman" pitchFamily="18" charset="0"/>
                <a:cs typeface="Times New Roman" pitchFamily="18" charset="0"/>
              </a:rPr>
              <a:t>Queloz</a:t>
            </a:r>
            <a:r>
              <a:rPr lang="de-DE"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які виявили планету, що міститься навколо іншої зорі, тобто далеко за межами Сонячної системи. Їх знахідка започаткувала відкриття так званих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часто з особливостями, які не схожі на вісім планет, що обертаються навколо Сонця.</a:t>
            </a:r>
            <a:endParaRPr lang="uk-UA" dirty="0">
              <a:latin typeface="Times New Roman" pitchFamily="18" charset="0"/>
              <a:cs typeface="Times New Roman" pitchFamily="18" charset="0"/>
            </a:endParaRPr>
          </a:p>
        </p:txBody>
      </p:sp>
      <p:pic>
        <p:nvPicPr>
          <p:cNvPr id="17410" name="Picture 2" descr="Нобелевская премия по физике досталась швейцарским ученым! - SWI ..."/>
          <p:cNvPicPr>
            <a:picLocks noChangeAspect="1" noChangeArrowheads="1"/>
          </p:cNvPicPr>
          <p:nvPr/>
        </p:nvPicPr>
        <p:blipFill>
          <a:blip r:embed="rId2" cstate="print"/>
          <a:srcRect/>
          <a:stretch>
            <a:fillRect/>
          </a:stretch>
        </p:blipFill>
        <p:spPr bwMode="auto">
          <a:xfrm>
            <a:off x="2483768" y="3429000"/>
            <a:ext cx="4536504" cy="301961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0"/>
            <a:ext cx="7772400" cy="1143000"/>
          </a:xfrm>
        </p:spPr>
        <p:txBody>
          <a:bodyPr/>
          <a:lstStyle/>
          <a:p>
            <a:pPr algn="ctr"/>
            <a:r>
              <a:rPr lang="uk-UA" dirty="0" smtClean="0">
                <a:solidFill>
                  <a:schemeClr val="tx1"/>
                </a:solidFill>
                <a:latin typeface="Comic Sans MS" pitchFamily="66" charset="0"/>
              </a:rPr>
              <a:t>Що таке </a:t>
            </a:r>
            <a:r>
              <a:rPr lang="uk-UA" dirty="0" err="1" smtClean="0">
                <a:solidFill>
                  <a:schemeClr val="tx1"/>
                </a:solidFill>
                <a:latin typeface="Comic Sans MS" pitchFamily="66" charset="0"/>
              </a:rPr>
              <a:t>екзопланета</a:t>
            </a:r>
            <a:r>
              <a:rPr lang="uk-UA" dirty="0" smtClean="0">
                <a:solidFill>
                  <a:schemeClr val="tx1"/>
                </a:solidFill>
                <a:latin typeface="Comic Sans MS" pitchFamily="66" charset="0"/>
              </a:rPr>
              <a:t>?</a:t>
            </a:r>
            <a:endParaRPr lang="uk-UA" dirty="0">
              <a:solidFill>
                <a:schemeClr val="tx1"/>
              </a:solidFill>
              <a:latin typeface="Comic Sans MS" pitchFamily="66" charset="0"/>
            </a:endParaRPr>
          </a:p>
        </p:txBody>
      </p:sp>
      <p:sp>
        <p:nvSpPr>
          <p:cNvPr id="3" name="Содержимое 2"/>
          <p:cNvSpPr>
            <a:spLocks noGrp="1"/>
          </p:cNvSpPr>
          <p:nvPr>
            <p:ph sz="quarter" idx="1"/>
          </p:nvPr>
        </p:nvSpPr>
        <p:spPr>
          <a:xfrm>
            <a:off x="0" y="1124744"/>
            <a:ext cx="8892480" cy="3240360"/>
          </a:xfrm>
        </p:spPr>
        <p:txBody>
          <a:bodyPr>
            <a:normAutofit fontScale="85000" lnSpcReduction="20000"/>
          </a:bodyPr>
          <a:lstStyle/>
          <a:p>
            <a:pPr marL="450000" indent="274320" algn="just">
              <a:spcBef>
                <a:spcPts val="0"/>
              </a:spcBef>
              <a:buNone/>
            </a:pPr>
            <a:r>
              <a:rPr lang="uk-UA" sz="2100" dirty="0" smtClean="0">
                <a:latin typeface="Times New Roman" pitchFamily="18" charset="0"/>
                <a:cs typeface="Times New Roman" pitchFamily="18" charset="0"/>
              </a:rPr>
              <a:t>Будь-яку планету поза Сонячною системою в астрономії вважають </a:t>
            </a:r>
            <a:r>
              <a:rPr lang="uk-UA" sz="2100" dirty="0" err="1" smtClean="0">
                <a:latin typeface="Times New Roman" pitchFamily="18" charset="0"/>
                <a:cs typeface="Times New Roman" pitchFamily="18" charset="0"/>
              </a:rPr>
              <a:t>екзопланетою</a:t>
            </a:r>
            <a:r>
              <a:rPr lang="uk-UA" sz="2100" dirty="0" smtClean="0">
                <a:latin typeface="Times New Roman" pitchFamily="18" charset="0"/>
                <a:cs typeface="Times New Roman" pitchFamily="18" charset="0"/>
              </a:rPr>
              <a:t>. Хоча їх існування передбачали давно і не тільки науковці а й широкий загал, згадаймо бодай фільм «Зоряні війни». Проте довести їх існування до 1995 року ніхто не зміг.</a:t>
            </a:r>
          </a:p>
          <a:p>
            <a:pPr marL="450000" indent="274320" algn="just">
              <a:spcBef>
                <a:spcPts val="0"/>
              </a:spcBef>
              <a:buNone/>
            </a:pPr>
            <a:r>
              <a:rPr lang="uk-UA" sz="2100" dirty="0" smtClean="0">
                <a:latin typeface="Times New Roman" pitchFamily="18" charset="0"/>
                <a:cs typeface="Times New Roman" pitchFamily="18" charset="0"/>
              </a:rPr>
              <a:t>Направивши телескопи на сонцеподібну зорю 51 Пегаса з однойменного сузір’я, Майор та </a:t>
            </a:r>
            <a:r>
              <a:rPr lang="uk-UA" sz="2100" dirty="0" err="1" smtClean="0">
                <a:latin typeface="Times New Roman" pitchFamily="18" charset="0"/>
                <a:cs typeface="Times New Roman" pitchFamily="18" charset="0"/>
              </a:rPr>
              <a:t>Кело</a:t>
            </a:r>
            <a:r>
              <a:rPr lang="uk-UA" sz="2100" dirty="0" smtClean="0">
                <a:latin typeface="Times New Roman" pitchFamily="18" charset="0"/>
                <a:cs typeface="Times New Roman" pitchFamily="18" charset="0"/>
              </a:rPr>
              <a:t> виявили, що зоря коливається — світло, яке вона випромінювала, було синім, коли зоря рухалося до них, і червоним, коли віддалялася. Це вказувало на те, що навколо зорі щось обертається, хоча науковці не могли бачити цей об’єкт прямо, перебуваючи за 50 світлових років на Землі.</a:t>
            </a:r>
          </a:p>
          <a:p>
            <a:pPr marL="450000" indent="274320" algn="just">
              <a:spcBef>
                <a:spcPts val="0"/>
              </a:spcBef>
              <a:buNone/>
            </a:pPr>
            <a:r>
              <a:rPr lang="uk-UA" sz="2100" dirty="0" smtClean="0">
                <a:latin typeface="Times New Roman" pitchFamily="18" charset="0"/>
                <a:cs typeface="Times New Roman" pitchFamily="18" charset="0"/>
              </a:rPr>
              <a:t>Проте вони змогли підтвердити, що планета газоподібна й така ж велика, як Юпітер, але міститься дуже близько до своєї зорі. Її період обертання становить чотири земних доби і вона дуже гаряча. Усе це суперечило теорії формування Сонячної системи.</a:t>
            </a:r>
          </a:p>
          <a:p>
            <a:pPr>
              <a:buNone/>
            </a:pPr>
            <a:endParaRPr lang="uk-UA" dirty="0"/>
          </a:p>
        </p:txBody>
      </p:sp>
      <p:pic>
        <p:nvPicPr>
          <p:cNvPr id="5" name="Рисунок 4" descr="147399.jpg"/>
          <p:cNvPicPr>
            <a:picLocks noChangeAspect="1"/>
          </p:cNvPicPr>
          <p:nvPr/>
        </p:nvPicPr>
        <p:blipFill>
          <a:blip r:embed="rId2" cstate="print"/>
          <a:stretch>
            <a:fillRect/>
          </a:stretch>
        </p:blipFill>
        <p:spPr>
          <a:xfrm>
            <a:off x="2699792" y="4005064"/>
            <a:ext cx="3939965" cy="260221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80528" y="2753544"/>
            <a:ext cx="9145016" cy="4104456"/>
          </a:xfrm>
        </p:spPr>
        <p:txBody>
          <a:bodyPr>
            <a:normAutofit fontScale="77500" lnSpcReduction="20000"/>
          </a:bodyPr>
          <a:lstStyle/>
          <a:p>
            <a:pPr marL="450000" indent="274320" algn="just">
              <a:lnSpc>
                <a:spcPct val="120000"/>
              </a:lnSpc>
              <a:spcBef>
                <a:spcPts val="0"/>
              </a:spcBef>
              <a:buNone/>
            </a:pPr>
            <a:r>
              <a:rPr lang="uk-UA" dirty="0" smtClean="0">
                <a:latin typeface="Times New Roman" pitchFamily="18" charset="0"/>
                <a:cs typeface="Times New Roman" pitchFamily="18" charset="0"/>
              </a:rPr>
              <a:t>Дотепер, за даними </a:t>
            </a:r>
            <a:r>
              <a:rPr lang="de-DE" dirty="0" smtClean="0">
                <a:latin typeface="Times New Roman" pitchFamily="18" charset="0"/>
                <a:cs typeface="Times New Roman" pitchFamily="18" charset="0"/>
              </a:rPr>
              <a:t>NASA, </a:t>
            </a:r>
            <a:r>
              <a:rPr lang="uk-UA" dirty="0" smtClean="0">
                <a:latin typeface="Times New Roman" pitchFamily="18" charset="0"/>
                <a:cs typeface="Times New Roman" pitchFamily="18" charset="0"/>
              </a:rPr>
              <a:t>відомо про 4 057 підтверджених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і принаймні про стільки ймовірних кандидатів. Переважна більшість з них має розміри набагато більші, ніж будь-яка із планет в Сонячній системі: виявлено понад тисячу так званих холодних (крижаних) гігантів, близько 1000 газових гігантів, а також «</a:t>
            </a:r>
            <a:r>
              <a:rPr lang="uk-UA" dirty="0" err="1" smtClean="0">
                <a:latin typeface="Times New Roman" pitchFamily="18" charset="0"/>
                <a:cs typeface="Times New Roman" pitchFamily="18" charset="0"/>
              </a:rPr>
              <a:t>суперземлі</a:t>
            </a:r>
            <a:r>
              <a:rPr lang="uk-UA" dirty="0" smtClean="0">
                <a:latin typeface="Times New Roman" pitchFamily="18" charset="0"/>
                <a:cs typeface="Times New Roman" pitchFamily="18" charset="0"/>
              </a:rPr>
              <a:t>» з масою в багато разів вищою, ніж планета, яку ми називаємо своїм домом.</a:t>
            </a:r>
          </a:p>
          <a:p>
            <a:pPr marL="450000" indent="274320" algn="just">
              <a:lnSpc>
                <a:spcPct val="120000"/>
              </a:lnSpc>
              <a:spcBef>
                <a:spcPts val="0"/>
              </a:spcBef>
              <a:buNone/>
            </a:pPr>
            <a:r>
              <a:rPr lang="uk-UA" dirty="0" smtClean="0">
                <a:latin typeface="Times New Roman" pitchFamily="18" charset="0"/>
                <a:cs typeface="Times New Roman" pitchFamily="18" charset="0"/>
              </a:rPr>
              <a:t>Існує лише близько 350 планет, розміри й маса яких </a:t>
            </a:r>
            <a:r>
              <a:rPr lang="uk-UA" dirty="0" err="1" smtClean="0">
                <a:latin typeface="Times New Roman" pitchFamily="18" charset="0"/>
                <a:cs typeface="Times New Roman" pitchFamily="18" charset="0"/>
              </a:rPr>
              <a:t>співмірні</a:t>
            </a:r>
            <a:r>
              <a:rPr lang="uk-UA" dirty="0" smtClean="0">
                <a:latin typeface="Times New Roman" pitchFamily="18" charset="0"/>
                <a:cs typeface="Times New Roman" pitchFamily="18" charset="0"/>
              </a:rPr>
              <a:t> з такими характеристиками Землі. З яких лише жменька міститься в зоні життя, що дозволяє їм мати рідку воду — основний, як відомо, компонент для життя. Але це лише планети, які виявили науковці: результати кількох досліджень вказують на те, що в нашій галактиці може бути трильйон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Зрештою, у Всесвіті може бути стільки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скільки є зір.</a:t>
            </a:r>
            <a:endParaRPr lang="uk-UA" dirty="0">
              <a:latin typeface="Times New Roman" pitchFamily="18" charset="0"/>
              <a:cs typeface="Times New Roman" pitchFamily="18" charset="0"/>
            </a:endParaRPr>
          </a:p>
        </p:txBody>
      </p:sp>
      <p:pic>
        <p:nvPicPr>
          <p:cNvPr id="3074" name="Picture 2" descr="Вчені NASA виявили три екзопланети, схожих на Землю"/>
          <p:cNvPicPr>
            <a:picLocks noChangeAspect="1" noChangeArrowheads="1"/>
          </p:cNvPicPr>
          <p:nvPr/>
        </p:nvPicPr>
        <p:blipFill>
          <a:blip r:embed="rId2" cstate="print"/>
          <a:srcRect/>
          <a:stretch>
            <a:fillRect/>
          </a:stretch>
        </p:blipFill>
        <p:spPr bwMode="auto">
          <a:xfrm>
            <a:off x="4860032" y="404664"/>
            <a:ext cx="3672408" cy="2098519"/>
          </a:xfrm>
          <a:prstGeom prst="rect">
            <a:avLst/>
          </a:prstGeom>
          <a:noFill/>
        </p:spPr>
      </p:pic>
      <p:pic>
        <p:nvPicPr>
          <p:cNvPr id="3076" name="Picture 4" descr="NASA - YouTube"/>
          <p:cNvPicPr>
            <a:picLocks noChangeAspect="1" noChangeArrowheads="1"/>
          </p:cNvPicPr>
          <p:nvPr/>
        </p:nvPicPr>
        <p:blipFill>
          <a:blip r:embed="rId3" cstate="print"/>
          <a:srcRect l="4938" t="13580" r="4938" b="12346"/>
          <a:stretch>
            <a:fillRect/>
          </a:stretch>
        </p:blipFill>
        <p:spPr bwMode="auto">
          <a:xfrm>
            <a:off x="1043608" y="188640"/>
            <a:ext cx="3066341" cy="25202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568952" cy="710952"/>
          </a:xfrm>
        </p:spPr>
        <p:txBody>
          <a:bodyPr>
            <a:normAutofit/>
          </a:bodyPr>
          <a:lstStyle/>
          <a:p>
            <a:pPr algn="just"/>
            <a:r>
              <a:rPr lang="uk-UA" sz="1600" dirty="0" smtClean="0">
                <a:solidFill>
                  <a:schemeClr val="tx1"/>
                </a:solidFill>
                <a:latin typeface="Times New Roman" pitchFamily="18" charset="0"/>
                <a:cs typeface="Times New Roman" pitchFamily="18" charset="0"/>
              </a:rPr>
              <a:t>Існує кілька способів знайти планети, які неможливо прямо спостерігати, часто через яскраве світло від їхніх сонць, що блокує менші й тьмяніші об’єкти поблизу.</a:t>
            </a:r>
            <a:endParaRPr lang="uk-UA" sz="16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51520" y="1204392"/>
            <a:ext cx="8435280" cy="5653608"/>
          </a:xfrm>
        </p:spPr>
        <p:txBody>
          <a:bodyPr>
            <a:normAutofit fontScale="55000" lnSpcReduction="20000"/>
          </a:bodyPr>
          <a:lstStyle/>
          <a:p>
            <a:pPr indent="274320" algn="just">
              <a:lnSpc>
                <a:spcPct val="120000"/>
              </a:lnSpc>
              <a:buFont typeface="Wingdings" pitchFamily="2" charset="2"/>
              <a:buChar char="v"/>
            </a:pPr>
            <a:r>
              <a:rPr lang="uk-UA" sz="2900" b="1" i="1" dirty="0" smtClean="0">
                <a:latin typeface="Times New Roman" pitchFamily="18" charset="0"/>
                <a:cs typeface="Times New Roman" pitchFamily="18" charset="0"/>
              </a:rPr>
              <a:t>Метод променевих швидкостей</a:t>
            </a:r>
            <a:r>
              <a:rPr lang="uk-UA" sz="2900" dirty="0" smtClean="0">
                <a:latin typeface="Times New Roman" pitchFamily="18" charset="0"/>
                <a:cs typeface="Times New Roman" pitchFamily="18" charset="0"/>
              </a:rPr>
              <a:t> передбачає пошук змін у спектрі зорі, спричинених гравітаційним впливом однієї або кількох невидимих ​​планет. Якщо ці закономірності регулярні та циклічні, ймовірно, вони вказують на існування планети. Майже 18 відсотків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 виявлено цим методом.</a:t>
            </a:r>
          </a:p>
          <a:p>
            <a:pPr indent="274320" algn="just">
              <a:lnSpc>
                <a:spcPct val="120000"/>
              </a:lnSpc>
              <a:buFont typeface="Wingdings" pitchFamily="2" charset="2"/>
              <a:buChar char="v"/>
            </a:pPr>
            <a:r>
              <a:rPr lang="uk-UA" sz="2900" b="1" i="1" dirty="0" smtClean="0">
                <a:latin typeface="Times New Roman" pitchFamily="18" charset="0"/>
                <a:cs typeface="Times New Roman" pitchFamily="18" charset="0"/>
              </a:rPr>
              <a:t>Метод транзитів</a:t>
            </a:r>
            <a:r>
              <a:rPr lang="uk-UA" sz="2900" dirty="0" smtClean="0">
                <a:latin typeface="Times New Roman" pitchFamily="18" charset="0"/>
                <a:cs typeface="Times New Roman" pitchFamily="18" charset="0"/>
              </a:rPr>
              <a:t>. Коли планета проходить між зорею та спостерігачем вона затіняє дещицю світла зорі, що можна зареєструвати сучасними приладами. Цей метод був досі найуспішнішим — космічний телескоп </a:t>
            </a:r>
            <a:r>
              <a:rPr lang="de-DE" sz="2900" dirty="0" smtClean="0">
                <a:latin typeface="Times New Roman" pitchFamily="18" charset="0"/>
                <a:cs typeface="Times New Roman" pitchFamily="18" charset="0"/>
              </a:rPr>
              <a:t>NASA «</a:t>
            </a:r>
            <a:r>
              <a:rPr lang="uk-UA" sz="2900" dirty="0" err="1" smtClean="0">
                <a:latin typeface="Times New Roman" pitchFamily="18" charset="0"/>
                <a:cs typeface="Times New Roman" pitchFamily="18" charset="0"/>
              </a:rPr>
              <a:t>Кеплер</a:t>
            </a:r>
            <a:r>
              <a:rPr lang="uk-UA" sz="2900" dirty="0" smtClean="0">
                <a:latin typeface="Times New Roman" pitchFamily="18" charset="0"/>
                <a:cs typeface="Times New Roman" pitchFamily="18" charset="0"/>
              </a:rPr>
              <a:t>» використовував його для пошуку тисяч планет-кандидатів з 2009 по 2013 роки, і приблизно 80 відсотків усіх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 виявлено таким чином.</a:t>
            </a:r>
          </a:p>
          <a:p>
            <a:pPr indent="274320" algn="just">
              <a:lnSpc>
                <a:spcPct val="120000"/>
              </a:lnSpc>
              <a:buNone/>
            </a:pPr>
            <a:r>
              <a:rPr lang="uk-UA" sz="2900" dirty="0" smtClean="0">
                <a:latin typeface="Times New Roman" pitchFamily="18" charset="0"/>
                <a:cs typeface="Times New Roman" pitchFamily="18" charset="0"/>
              </a:rPr>
              <a:t>У 2018 р. запущено супутник </a:t>
            </a:r>
            <a:r>
              <a:rPr lang="de-DE" sz="2900" dirty="0" smtClean="0">
                <a:latin typeface="Times New Roman" pitchFamily="18" charset="0"/>
                <a:cs typeface="Times New Roman" pitchFamily="18" charset="0"/>
              </a:rPr>
              <a:t>NASA TESS, </a:t>
            </a:r>
            <a:r>
              <a:rPr lang="uk-UA" sz="2900" dirty="0" smtClean="0">
                <a:latin typeface="Times New Roman" pitchFamily="18" charset="0"/>
                <a:cs typeface="Times New Roman" pitchFamily="18" charset="0"/>
              </a:rPr>
              <a:t>здатний проаналізувати набагато яскравіші зорі для пошуку менших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 а європейський супутник </a:t>
            </a:r>
            <a:r>
              <a:rPr lang="de-DE" sz="2900" dirty="0" smtClean="0">
                <a:latin typeface="Times New Roman" pitchFamily="18" charset="0"/>
                <a:cs typeface="Times New Roman" pitchFamily="18" charset="0"/>
              </a:rPr>
              <a:t>CHEOPS, </a:t>
            </a:r>
            <a:r>
              <a:rPr lang="uk-UA" sz="2900" dirty="0" smtClean="0">
                <a:latin typeface="Times New Roman" pitchFamily="18" charset="0"/>
                <a:cs typeface="Times New Roman" pitchFamily="18" charset="0"/>
              </a:rPr>
              <a:t>мета якого — проаналізувати відомі </a:t>
            </a:r>
            <a:r>
              <a:rPr lang="uk-UA" sz="2900" dirty="0" err="1" smtClean="0">
                <a:latin typeface="Times New Roman" pitchFamily="18" charset="0"/>
                <a:cs typeface="Times New Roman" pitchFamily="18" charset="0"/>
              </a:rPr>
              <a:t>екзопланети</a:t>
            </a:r>
            <a:r>
              <a:rPr lang="uk-UA" sz="2900" dirty="0" smtClean="0">
                <a:latin typeface="Times New Roman" pitchFamily="18" charset="0"/>
                <a:cs typeface="Times New Roman" pitchFamily="18" charset="0"/>
              </a:rPr>
              <a:t>, має стартувати в найближчі тижні.</a:t>
            </a:r>
          </a:p>
          <a:p>
            <a:pPr indent="274320" algn="just">
              <a:lnSpc>
                <a:spcPct val="120000"/>
              </a:lnSpc>
              <a:buFont typeface="Wingdings" pitchFamily="2" charset="2"/>
              <a:buChar char="v"/>
            </a:pPr>
            <a:r>
              <a:rPr lang="uk-UA" sz="2900" b="1" i="1" dirty="0" smtClean="0">
                <a:latin typeface="Times New Roman" pitchFamily="18" charset="0"/>
                <a:cs typeface="Times New Roman" pitchFamily="18" charset="0"/>
              </a:rPr>
              <a:t>Прямі спостереження</a:t>
            </a:r>
            <a:r>
              <a:rPr lang="uk-UA" sz="2900" dirty="0" smtClean="0">
                <a:latin typeface="Times New Roman" pitchFamily="18" charset="0"/>
                <a:cs typeface="Times New Roman" pitchFamily="18" charset="0"/>
              </a:rPr>
              <a:t>. Отримати зображення </a:t>
            </a:r>
            <a:r>
              <a:rPr lang="uk-UA" sz="2900" dirty="0" err="1" smtClean="0">
                <a:latin typeface="Times New Roman" pitchFamily="18" charset="0"/>
                <a:cs typeface="Times New Roman" pitchFamily="18" charset="0"/>
              </a:rPr>
              <a:t>екзопланети</a:t>
            </a:r>
            <a:r>
              <a:rPr lang="uk-UA" sz="2900" dirty="0" smtClean="0">
                <a:latin typeface="Times New Roman" pitchFamily="18" charset="0"/>
                <a:cs typeface="Times New Roman" pitchFamily="18" charset="0"/>
              </a:rPr>
              <a:t> біля зорі — це схоже на спробу сфотографувати мікроскопічну пляму пилу на яскравій лампочці. Але екрануючи світло зорі, астрономи можуть отримувати зображення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 Цим методом виявлено тільки трохи більше одного відсотка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a:t>
            </a:r>
          </a:p>
          <a:p>
            <a:pPr indent="274320" algn="just">
              <a:lnSpc>
                <a:spcPct val="120000"/>
              </a:lnSpc>
              <a:buFont typeface="Wingdings" pitchFamily="2" charset="2"/>
              <a:buChar char="v"/>
            </a:pPr>
            <a:r>
              <a:rPr lang="uk-UA" sz="2900" b="1" i="1" dirty="0" smtClean="0">
                <a:latin typeface="Times New Roman" pitchFamily="18" charset="0"/>
                <a:cs typeface="Times New Roman" pitchFamily="18" charset="0"/>
              </a:rPr>
              <a:t>Гравітаційне </a:t>
            </a:r>
            <a:r>
              <a:rPr lang="uk-UA" sz="2900" b="1" i="1" dirty="0" err="1" smtClean="0">
                <a:latin typeface="Times New Roman" pitchFamily="18" charset="0"/>
                <a:cs typeface="Times New Roman" pitchFamily="18" charset="0"/>
              </a:rPr>
              <a:t>мікролінзування</a:t>
            </a:r>
            <a:r>
              <a:rPr lang="uk-UA" sz="2900" dirty="0" smtClean="0">
                <a:latin typeface="Times New Roman" pitchFamily="18" charset="0"/>
                <a:cs typeface="Times New Roman" pitchFamily="18" charset="0"/>
              </a:rPr>
              <a:t>. Цей метод заснований на явищі гравітаційної лінзи — світло від далекої зорі заломлюється й фокусується гравітацією зорі з планетою, які лежать ближче до Землі. Гравітація планети вносить додаткове заломлення променя, що й вказує на її існування. За допомогою цього методу було знайдено лише кілька </a:t>
            </a:r>
            <a:r>
              <a:rPr lang="uk-UA" sz="2900" dirty="0" err="1" smtClean="0">
                <a:latin typeface="Times New Roman" pitchFamily="18" charset="0"/>
                <a:cs typeface="Times New Roman" pitchFamily="18" charset="0"/>
              </a:rPr>
              <a:t>екзопланет</a:t>
            </a:r>
            <a:r>
              <a:rPr lang="uk-UA" sz="2900" dirty="0" smtClean="0">
                <a:latin typeface="Times New Roman" pitchFamily="18" charset="0"/>
                <a:cs typeface="Times New Roman" pitchFamily="18" charset="0"/>
              </a:rPr>
              <a:t>.</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796950"/>
          </a:xfrm>
        </p:spPr>
        <p:txBody>
          <a:bodyPr>
            <a:normAutofit fontScale="90000"/>
          </a:bodyPr>
          <a:lstStyle/>
          <a:p>
            <a:pPr algn="ctr"/>
            <a:r>
              <a:rPr lang="ru-RU" dirty="0" err="1" smtClean="0">
                <a:solidFill>
                  <a:schemeClr val="tx1"/>
                </a:solidFill>
                <a:latin typeface="Comic Sans MS" pitchFamily="66" charset="0"/>
              </a:rPr>
              <a:t>Які</a:t>
            </a:r>
            <a:r>
              <a:rPr lang="ru-RU" dirty="0" smtClean="0">
                <a:solidFill>
                  <a:schemeClr val="tx1"/>
                </a:solidFill>
                <a:latin typeface="Comic Sans MS" pitchFamily="66" charset="0"/>
              </a:rPr>
              <a:t> </a:t>
            </a:r>
            <a:r>
              <a:rPr lang="ru-RU" dirty="0" err="1" smtClean="0">
                <a:solidFill>
                  <a:schemeClr val="tx1"/>
                </a:solidFill>
                <a:latin typeface="Comic Sans MS" pitchFamily="66" charset="0"/>
              </a:rPr>
              <a:t>з</a:t>
            </a:r>
            <a:r>
              <a:rPr lang="ru-RU" dirty="0" smtClean="0">
                <a:solidFill>
                  <a:schemeClr val="tx1"/>
                </a:solidFill>
                <a:latin typeface="Comic Sans MS" pitchFamily="66" charset="0"/>
              </a:rPr>
              <a:t> </a:t>
            </a:r>
            <a:r>
              <a:rPr lang="ru-RU" dirty="0" err="1" smtClean="0">
                <a:solidFill>
                  <a:schemeClr val="tx1"/>
                </a:solidFill>
                <a:latin typeface="Comic Sans MS" pitchFamily="66" charset="0"/>
              </a:rPr>
              <a:t>екзопланет</a:t>
            </a:r>
            <a:r>
              <a:rPr lang="ru-RU" dirty="0" smtClean="0">
                <a:solidFill>
                  <a:schemeClr val="tx1"/>
                </a:solidFill>
                <a:latin typeface="Comic Sans MS" pitchFamily="66" charset="0"/>
              </a:rPr>
              <a:t> </a:t>
            </a:r>
            <a:r>
              <a:rPr lang="ru-RU" dirty="0" err="1" smtClean="0">
                <a:solidFill>
                  <a:schemeClr val="tx1"/>
                </a:solidFill>
                <a:latin typeface="Comic Sans MS" pitchFamily="66" charset="0"/>
              </a:rPr>
              <a:t>придатні</a:t>
            </a:r>
            <a:r>
              <a:rPr lang="ru-RU" dirty="0" smtClean="0">
                <a:solidFill>
                  <a:schemeClr val="tx1"/>
                </a:solidFill>
                <a:latin typeface="Comic Sans MS" pitchFamily="66" charset="0"/>
              </a:rPr>
              <a:t> для </a:t>
            </a:r>
            <a:r>
              <a:rPr lang="ru-RU" dirty="0" err="1" smtClean="0">
                <a:solidFill>
                  <a:schemeClr val="tx1"/>
                </a:solidFill>
                <a:latin typeface="Comic Sans MS" pitchFamily="66" charset="0"/>
              </a:rPr>
              <a:t>життя</a:t>
            </a:r>
            <a:r>
              <a:rPr lang="ru-RU" dirty="0" smtClean="0">
                <a:solidFill>
                  <a:schemeClr val="tx1"/>
                </a:solidFill>
                <a:latin typeface="Comic Sans MS" pitchFamily="66" charset="0"/>
              </a:rPr>
              <a:t>?</a:t>
            </a:r>
            <a:endParaRPr lang="uk-UA" dirty="0">
              <a:solidFill>
                <a:schemeClr val="tx1"/>
              </a:solidFill>
              <a:latin typeface="Comic Sans MS" pitchFamily="66" charset="0"/>
            </a:endParaRPr>
          </a:p>
        </p:txBody>
      </p:sp>
      <p:sp>
        <p:nvSpPr>
          <p:cNvPr id="3" name="Содержимое 2"/>
          <p:cNvSpPr>
            <a:spLocks noGrp="1"/>
          </p:cNvSpPr>
          <p:nvPr>
            <p:ph sz="quarter" idx="1"/>
          </p:nvPr>
        </p:nvSpPr>
        <p:spPr>
          <a:xfrm>
            <a:off x="0" y="1196752"/>
            <a:ext cx="8892480" cy="3781400"/>
          </a:xfrm>
        </p:spPr>
        <p:txBody>
          <a:bodyPr>
            <a:normAutofit fontScale="70000" lnSpcReduction="20000"/>
          </a:bodyPr>
          <a:lstStyle/>
          <a:p>
            <a:pPr indent="274320" algn="just">
              <a:lnSpc>
                <a:spcPct val="120000"/>
              </a:lnSpc>
              <a:spcBef>
                <a:spcPts val="0"/>
              </a:spcBef>
              <a:buNone/>
            </a:pPr>
            <a:r>
              <a:rPr lang="uk-UA" dirty="0" smtClean="0">
                <a:latin typeface="Times New Roman" pitchFamily="18" charset="0"/>
                <a:cs typeface="Times New Roman" pitchFamily="18" charset="0"/>
              </a:rPr>
              <a:t>З виявлених досі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лише жменька міститься у «помірній» зоні відносно своєї зорі: в ній не так жарко, що випаровується вода, й не так холодно, що вона замерзає.</a:t>
            </a:r>
          </a:p>
          <a:p>
            <a:pPr indent="274320" algn="just">
              <a:lnSpc>
                <a:spcPct val="120000"/>
              </a:lnSpc>
              <a:spcBef>
                <a:spcPts val="0"/>
              </a:spcBef>
              <a:buNone/>
            </a:pPr>
            <a:r>
              <a:rPr lang="uk-UA" dirty="0" smtClean="0">
                <a:latin typeface="Times New Roman" pitchFamily="18" charset="0"/>
                <a:cs typeface="Times New Roman" pitchFamily="18" charset="0"/>
              </a:rPr>
              <a:t>Життя на Землі також неможливо уявити без атмосфери, що містить кисень. Атмосфера також захищає живі організми, зокрема, від дії на них високоенергетичного випромінювання Сонця — ультрафіолету та рентгенівських променів.</a:t>
            </a:r>
          </a:p>
          <a:p>
            <a:pPr indent="274320" algn="just">
              <a:lnSpc>
                <a:spcPct val="120000"/>
              </a:lnSpc>
              <a:spcBef>
                <a:spcPts val="0"/>
              </a:spcBef>
              <a:buNone/>
            </a:pPr>
            <a:r>
              <a:rPr lang="uk-UA" dirty="0" smtClean="0">
                <a:latin typeface="Times New Roman" pitchFamily="18" charset="0"/>
                <a:cs typeface="Times New Roman" pitchFamily="18" charset="0"/>
              </a:rPr>
              <a:t>Але треба остаточно зрозуміти, як виникло життя на Землі. Бо, можливо, живі істоти в інших місцях Всесвіту могли сформуватися й існувати в газовому та хімічному середовищі та за температур, які були б для нас смертельними.</a:t>
            </a:r>
          </a:p>
          <a:p>
            <a:pPr indent="274320" algn="just">
              <a:lnSpc>
                <a:spcPct val="120000"/>
              </a:lnSpc>
              <a:spcBef>
                <a:spcPts val="0"/>
              </a:spcBef>
              <a:buNone/>
            </a:pPr>
            <a:r>
              <a:rPr lang="uk-UA" dirty="0" smtClean="0">
                <a:latin typeface="Times New Roman" pitchFamily="18" charset="0"/>
                <a:cs typeface="Times New Roman" pitchFamily="18" charset="0"/>
              </a:rPr>
              <a:t>Науковці нині оцінюють потенційні хімічні комбінації, які можуть вказувати на чуже життя, що може бути не таким, як ми його знаємо.</a:t>
            </a:r>
          </a:p>
          <a:p>
            <a:endParaRPr lang="uk-UA" dirty="0"/>
          </a:p>
        </p:txBody>
      </p:sp>
      <p:pic>
        <p:nvPicPr>
          <p:cNvPr id="1026" name="Picture 2" descr="Учені знайшли дві нові планети, придатні до життя"/>
          <p:cNvPicPr>
            <a:picLocks noChangeAspect="1" noChangeArrowheads="1"/>
          </p:cNvPicPr>
          <p:nvPr/>
        </p:nvPicPr>
        <p:blipFill>
          <a:blip r:embed="rId2" cstate="print"/>
          <a:srcRect/>
          <a:stretch>
            <a:fillRect/>
          </a:stretch>
        </p:blipFill>
        <p:spPr bwMode="auto">
          <a:xfrm>
            <a:off x="5058055" y="4653136"/>
            <a:ext cx="3402377" cy="1944216"/>
          </a:xfrm>
          <a:prstGeom prst="rect">
            <a:avLst/>
          </a:prstGeom>
          <a:noFill/>
        </p:spPr>
      </p:pic>
      <p:pic>
        <p:nvPicPr>
          <p:cNvPr id="1028" name="Picture 4" descr="Астрономи знайшли дві планети, придатні до життя | Український інтерес"/>
          <p:cNvPicPr>
            <a:picLocks noChangeAspect="1" noChangeArrowheads="1"/>
          </p:cNvPicPr>
          <p:nvPr/>
        </p:nvPicPr>
        <p:blipFill>
          <a:blip r:embed="rId3" cstate="print"/>
          <a:srcRect/>
          <a:stretch>
            <a:fillRect/>
          </a:stretch>
        </p:blipFill>
        <p:spPr bwMode="auto">
          <a:xfrm>
            <a:off x="827584" y="4653136"/>
            <a:ext cx="3312368" cy="196187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640960" cy="1143000"/>
          </a:xfrm>
        </p:spPr>
        <p:txBody>
          <a:bodyPr>
            <a:noAutofit/>
          </a:bodyPr>
          <a:lstStyle/>
          <a:p>
            <a:pPr algn="ctr"/>
            <a:r>
              <a:rPr lang="ru-RU" sz="2800" dirty="0" err="1" smtClean="0">
                <a:solidFill>
                  <a:schemeClr val="tx1"/>
                </a:solidFill>
                <a:latin typeface="Comic Sans MS" pitchFamily="66" charset="0"/>
              </a:rPr>
              <a:t>Астрономи</a:t>
            </a:r>
            <a:r>
              <a:rPr lang="ru-RU" sz="2800" dirty="0" smtClean="0">
                <a:solidFill>
                  <a:schemeClr val="tx1"/>
                </a:solidFill>
                <a:latin typeface="Comic Sans MS" pitchFamily="66" charset="0"/>
              </a:rPr>
              <a:t> </a:t>
            </a:r>
            <a:r>
              <a:rPr lang="ru-RU" sz="2800" dirty="0" err="1" smtClean="0">
                <a:solidFill>
                  <a:schemeClr val="tx1"/>
                </a:solidFill>
                <a:latin typeface="Comic Sans MS" pitchFamily="66" charset="0"/>
              </a:rPr>
              <a:t>знайшли</a:t>
            </a:r>
            <a:r>
              <a:rPr lang="ru-RU" sz="2800" dirty="0" smtClean="0">
                <a:solidFill>
                  <a:schemeClr val="tx1"/>
                </a:solidFill>
                <a:latin typeface="Comic Sans MS" pitchFamily="66" charset="0"/>
              </a:rPr>
              <a:t> </a:t>
            </a:r>
            <a:r>
              <a:rPr lang="ru-RU" sz="2800" dirty="0" err="1" smtClean="0">
                <a:solidFill>
                  <a:schemeClr val="tx1"/>
                </a:solidFill>
                <a:latin typeface="Comic Sans MS" pitchFamily="66" charset="0"/>
              </a:rPr>
              <a:t>екзопланету</a:t>
            </a:r>
            <a:r>
              <a:rPr lang="ru-RU" sz="2800" dirty="0" smtClean="0">
                <a:solidFill>
                  <a:schemeClr val="tx1"/>
                </a:solidFill>
                <a:latin typeface="Comic Sans MS" pitchFamily="66" charset="0"/>
              </a:rPr>
              <a:t>, де </a:t>
            </a:r>
            <a:r>
              <a:rPr lang="ru-RU" sz="2800" dirty="0" err="1" smtClean="0">
                <a:solidFill>
                  <a:schemeClr val="tx1"/>
                </a:solidFill>
                <a:latin typeface="Comic Sans MS" pitchFamily="66" charset="0"/>
              </a:rPr>
              <a:t>може</a:t>
            </a:r>
            <a:r>
              <a:rPr lang="ru-RU" sz="2800" dirty="0" smtClean="0">
                <a:solidFill>
                  <a:schemeClr val="tx1"/>
                </a:solidFill>
                <a:latin typeface="Comic Sans MS" pitchFamily="66" charset="0"/>
              </a:rPr>
              <a:t> бути </a:t>
            </a:r>
            <a:r>
              <a:rPr lang="ru-RU" sz="2800" dirty="0" err="1" smtClean="0">
                <a:solidFill>
                  <a:schemeClr val="tx1"/>
                </a:solidFill>
                <a:latin typeface="Comic Sans MS" pitchFamily="66" charset="0"/>
              </a:rPr>
              <a:t>життя</a:t>
            </a:r>
            <a:r>
              <a:rPr lang="ru-RU" sz="2800" dirty="0" smtClean="0">
                <a:solidFill>
                  <a:schemeClr val="tx1"/>
                </a:solidFill>
                <a:latin typeface="Comic Sans MS" pitchFamily="66" charset="0"/>
              </a:rPr>
              <a:t/>
            </a:r>
            <a:br>
              <a:rPr lang="ru-RU" sz="2800" dirty="0" smtClean="0">
                <a:solidFill>
                  <a:schemeClr val="tx1"/>
                </a:solidFill>
                <a:latin typeface="Comic Sans MS" pitchFamily="66" charset="0"/>
              </a:rPr>
            </a:br>
            <a:endParaRPr lang="uk-UA" sz="2800" dirty="0">
              <a:solidFill>
                <a:schemeClr val="tx1"/>
              </a:solidFill>
              <a:latin typeface="Comic Sans MS" pitchFamily="66" charset="0"/>
            </a:endParaRPr>
          </a:p>
        </p:txBody>
      </p:sp>
      <p:sp>
        <p:nvSpPr>
          <p:cNvPr id="3" name="Содержимое 2"/>
          <p:cNvSpPr>
            <a:spLocks noGrp="1"/>
          </p:cNvSpPr>
          <p:nvPr>
            <p:ph sz="quarter" idx="1"/>
          </p:nvPr>
        </p:nvSpPr>
        <p:spPr>
          <a:xfrm>
            <a:off x="0" y="1268760"/>
            <a:ext cx="8892480" cy="3421360"/>
          </a:xfrm>
        </p:spPr>
        <p:txBody>
          <a:bodyPr>
            <a:normAutofit fontScale="85000" lnSpcReduction="20000"/>
          </a:bodyPr>
          <a:lstStyle/>
          <a:p>
            <a:pPr indent="274320" algn="just">
              <a:lnSpc>
                <a:spcPct val="110000"/>
              </a:lnSpc>
              <a:spcBef>
                <a:spcPts val="0"/>
              </a:spcBef>
              <a:buNone/>
            </a:pPr>
            <a:r>
              <a:rPr lang="ru-RU" dirty="0" err="1" smtClean="0">
                <a:latin typeface="Times New Roman" pitchFamily="18" charset="0"/>
                <a:cs typeface="Times New Roman" pitchFamily="18" charset="0"/>
              </a:rPr>
              <a:t>Міжнародна</a:t>
            </a:r>
            <a:r>
              <a:rPr lang="ru-RU" dirty="0" smtClean="0">
                <a:latin typeface="Times New Roman" pitchFamily="18" charset="0"/>
                <a:cs typeface="Times New Roman" pitchFamily="18" charset="0"/>
              </a:rPr>
              <a:t> команда </a:t>
            </a:r>
            <a:r>
              <a:rPr lang="ru-RU" dirty="0" err="1" smtClean="0">
                <a:latin typeface="Times New Roman" pitchFamily="18" charset="0"/>
                <a:cs typeface="Times New Roman" pitchFamily="18" charset="0"/>
              </a:rPr>
              <a:t>астрономів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виявила</a:t>
            </a:r>
            <a:r>
              <a:rPr lang="ru-RU" dirty="0" smtClean="0">
                <a:latin typeface="Times New Roman" pitchFamily="18" charset="0"/>
                <a:cs typeface="Times New Roman" pitchFamily="18" charset="0"/>
              </a:rPr>
              <a:t> за межами </a:t>
            </a:r>
            <a:r>
              <a:rPr lang="ru-RU" dirty="0" err="1" smtClean="0">
                <a:latin typeface="Times New Roman" pitchFamily="18" charset="0"/>
                <a:cs typeface="Times New Roman" pitchFamily="18" charset="0"/>
              </a:rPr>
              <a:t>Сонячної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системи</a:t>
            </a:r>
            <a:r>
              <a:rPr lang="ru-RU" dirty="0" smtClean="0">
                <a:latin typeface="Times New Roman" pitchFamily="18" charset="0"/>
                <a:cs typeface="Times New Roman" pitchFamily="18" charset="0"/>
              </a:rPr>
              <a:t> планету, на </a:t>
            </a:r>
            <a:r>
              <a:rPr lang="ru-RU" dirty="0" err="1" smtClean="0">
                <a:latin typeface="Times New Roman" pitchFamily="18" charset="0"/>
                <a:cs typeface="Times New Roman" pitchFamily="18" charset="0"/>
              </a:rPr>
              <a:t>якій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імовірно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Вона </a:t>
            </a:r>
            <a:r>
              <a:rPr lang="ru-RU" dirty="0" err="1" smtClean="0">
                <a:latin typeface="Times New Roman" pitchFamily="18" charset="0"/>
                <a:cs typeface="Times New Roman" pitchFamily="18" charset="0"/>
              </a:rPr>
              <a:t>значно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більша</a:t>
            </a:r>
            <a:r>
              <a:rPr lang="ru-RU" dirty="0" smtClean="0">
                <a:latin typeface="Times New Roman" pitchFamily="18" charset="0"/>
                <a:cs typeface="Times New Roman" pitchFamily="18" charset="0"/>
              </a:rPr>
              <a:t> за Землю, а тому </a:t>
            </a:r>
            <a:r>
              <a:rPr lang="ru-RU" dirty="0" err="1" smtClean="0">
                <a:latin typeface="Times New Roman" pitchFamily="18" charset="0"/>
                <a:cs typeface="Times New Roman" pitchFamily="18" charset="0"/>
              </a:rPr>
              <a:t>вчені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віднесли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її</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класу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суперпланет</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indent="274320" algn="just">
              <a:lnSpc>
                <a:spcPct val="110000"/>
              </a:lnSpc>
              <a:spcBef>
                <a:spcPts val="0"/>
              </a:spcBef>
              <a:buNone/>
            </a:pPr>
            <a:r>
              <a:rPr lang="uk-UA" dirty="0" err="1" smtClean="0">
                <a:latin typeface="Times New Roman" pitchFamily="18" charset="0"/>
                <a:cs typeface="Times New Roman" pitchFamily="18" charset="0"/>
              </a:rPr>
              <a:t>Екзопланету</a:t>
            </a:r>
            <a:r>
              <a:rPr lang="uk-UA"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GJ 357 d, </a:t>
            </a:r>
            <a:r>
              <a:rPr lang="uk-UA" dirty="0" smtClean="0">
                <a:latin typeface="Times New Roman" pitchFamily="18" charset="0"/>
                <a:cs typeface="Times New Roman" pitchFamily="18" charset="0"/>
              </a:rPr>
              <a:t>відстань до якої від Землі становить 31 світловий рік, виявили на початку 2019 року завдяки транзитному супутнику для дослідження </a:t>
            </a:r>
            <a:r>
              <a:rPr lang="uk-UA" dirty="0" err="1" smtClean="0">
                <a:latin typeface="Times New Roman" pitchFamily="18" charset="0"/>
                <a:cs typeface="Times New Roman" pitchFamily="18" charset="0"/>
              </a:rPr>
              <a:t>екзопланет</a:t>
            </a:r>
            <a:r>
              <a:rPr lang="uk-UA"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TESS) </a:t>
            </a:r>
            <a:r>
              <a:rPr lang="uk-UA" dirty="0" smtClean="0">
                <a:latin typeface="Times New Roman" pitchFamily="18" charset="0"/>
                <a:cs typeface="Times New Roman" pitchFamily="18" charset="0"/>
              </a:rPr>
              <a:t>НАЅА &amp;. Її помітили на тлі диска батьківської зірки.</a:t>
            </a:r>
          </a:p>
          <a:p>
            <a:pPr indent="274320" algn="just">
              <a:lnSpc>
                <a:spcPct val="110000"/>
              </a:lnSpc>
              <a:spcBef>
                <a:spcPts val="0"/>
              </a:spcBef>
              <a:buNone/>
            </a:pPr>
            <a:r>
              <a:rPr lang="uk-UA" dirty="0" smtClean="0">
                <a:latin typeface="Times New Roman" pitchFamily="18" charset="0"/>
                <a:cs typeface="Times New Roman" pitchFamily="18" charset="0"/>
              </a:rPr>
              <a:t>Астрономи вважають, що на планеті можуть бути звичні для Землі мешканці, оскільки там є щільна атмосфера, а вона, в свою чергу, могла сприяти розвитку живих організмів.</a:t>
            </a:r>
          </a:p>
          <a:p>
            <a:pPr>
              <a:buNone/>
            </a:pPr>
            <a:endParaRPr lang="uk-UA" dirty="0"/>
          </a:p>
        </p:txBody>
      </p:sp>
      <p:pic>
        <p:nvPicPr>
          <p:cNvPr id="6" name="Рисунок 5" descr="GJ_357_d.jpg"/>
          <p:cNvPicPr>
            <a:picLocks noChangeAspect="1"/>
          </p:cNvPicPr>
          <p:nvPr/>
        </p:nvPicPr>
        <p:blipFill>
          <a:blip r:embed="rId2" cstate="print"/>
          <a:stretch>
            <a:fillRect/>
          </a:stretch>
        </p:blipFill>
        <p:spPr>
          <a:xfrm>
            <a:off x="395536" y="4437112"/>
            <a:ext cx="3840426" cy="2160240"/>
          </a:xfrm>
          <a:prstGeom prst="rect">
            <a:avLst/>
          </a:prstGeom>
        </p:spPr>
      </p:pic>
      <p:pic>
        <p:nvPicPr>
          <p:cNvPr id="7" name="Рисунок 6" descr="5a0c2a300c41e.jpg"/>
          <p:cNvPicPr>
            <a:picLocks noChangeAspect="1"/>
          </p:cNvPicPr>
          <p:nvPr/>
        </p:nvPicPr>
        <p:blipFill>
          <a:blip r:embed="rId3" cstate="print"/>
          <a:stretch>
            <a:fillRect/>
          </a:stretch>
        </p:blipFill>
        <p:spPr>
          <a:xfrm>
            <a:off x="4907898" y="4437112"/>
            <a:ext cx="3865372" cy="21734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8964488" cy="1143000"/>
          </a:xfrm>
        </p:spPr>
        <p:txBody>
          <a:bodyPr>
            <a:normAutofit fontScale="90000"/>
          </a:bodyPr>
          <a:lstStyle/>
          <a:p>
            <a:pPr algn="just"/>
            <a:r>
              <a:rPr lang="ru-RU" dirty="0" smtClean="0">
                <a:solidFill>
                  <a:schemeClr val="tx1"/>
                </a:solidFill>
                <a:latin typeface="Comic Sans MS" pitchFamily="66" charset="0"/>
              </a:rPr>
              <a:t>NASA </a:t>
            </a:r>
            <a:r>
              <a:rPr lang="ru-RU" dirty="0" err="1" smtClean="0">
                <a:solidFill>
                  <a:schemeClr val="tx1"/>
                </a:solidFill>
                <a:latin typeface="Comic Sans MS" pitchFamily="66" charset="0"/>
              </a:rPr>
              <a:t>розпочне</a:t>
            </a:r>
            <a:r>
              <a:rPr lang="ru-RU" dirty="0" smtClean="0">
                <a:solidFill>
                  <a:schemeClr val="tx1"/>
                </a:solidFill>
                <a:latin typeface="Comic Sans MS" pitchFamily="66" charset="0"/>
              </a:rPr>
              <a:t> </a:t>
            </a:r>
            <a:r>
              <a:rPr lang="ru-RU" dirty="0" err="1" smtClean="0">
                <a:solidFill>
                  <a:schemeClr val="tx1"/>
                </a:solidFill>
                <a:latin typeface="Comic Sans MS" pitchFamily="66" charset="0"/>
              </a:rPr>
              <a:t>пошуки</a:t>
            </a:r>
            <a:r>
              <a:rPr lang="ru-RU" dirty="0" smtClean="0">
                <a:solidFill>
                  <a:schemeClr val="tx1"/>
                </a:solidFill>
                <a:latin typeface="Comic Sans MS" pitchFamily="66" charset="0"/>
              </a:rPr>
              <a:t> </a:t>
            </a:r>
            <a:r>
              <a:rPr lang="ru-RU" dirty="0" err="1" smtClean="0">
                <a:solidFill>
                  <a:schemeClr val="tx1"/>
                </a:solidFill>
                <a:latin typeface="Comic Sans MS" pitchFamily="66" charset="0"/>
              </a:rPr>
              <a:t>життя</a:t>
            </a:r>
            <a:r>
              <a:rPr lang="ru-RU" dirty="0" smtClean="0">
                <a:solidFill>
                  <a:schemeClr val="tx1"/>
                </a:solidFill>
                <a:latin typeface="Comic Sans MS" pitchFamily="66" charset="0"/>
              </a:rPr>
              <a:t> на </a:t>
            </a:r>
            <a:r>
              <a:rPr lang="ru-RU" dirty="0" err="1" smtClean="0">
                <a:solidFill>
                  <a:schemeClr val="tx1"/>
                </a:solidFill>
                <a:latin typeface="Comic Sans MS" pitchFamily="66" charset="0"/>
              </a:rPr>
              <a:t>Марсі</a:t>
            </a:r>
            <a:r>
              <a:rPr lang="ru-RU" dirty="0" smtClean="0"/>
              <a:t/>
            </a:r>
            <a:br>
              <a:rPr lang="ru-RU" dirty="0" smtClean="0"/>
            </a:br>
            <a:endParaRPr lang="uk-UA" dirty="0"/>
          </a:p>
        </p:txBody>
      </p:sp>
      <p:sp>
        <p:nvSpPr>
          <p:cNvPr id="3" name="Содержимое 2"/>
          <p:cNvSpPr>
            <a:spLocks noGrp="1"/>
          </p:cNvSpPr>
          <p:nvPr>
            <p:ph sz="quarter" idx="1"/>
          </p:nvPr>
        </p:nvSpPr>
        <p:spPr>
          <a:xfrm>
            <a:off x="0" y="980728"/>
            <a:ext cx="8892480" cy="3888432"/>
          </a:xfrm>
        </p:spPr>
        <p:txBody>
          <a:bodyPr>
            <a:normAutofit fontScale="62500" lnSpcReduction="20000"/>
          </a:bodyPr>
          <a:lstStyle/>
          <a:p>
            <a:pPr indent="274320" algn="just">
              <a:lnSpc>
                <a:spcPct val="120000"/>
              </a:lnSpc>
              <a:spcBef>
                <a:spcPts val="0"/>
              </a:spcBef>
              <a:buNone/>
            </a:pPr>
            <a:r>
              <a:rPr lang="uk-UA" dirty="0" smtClean="0">
                <a:latin typeface="Times New Roman" pitchFamily="18" charset="0"/>
                <a:cs typeface="Times New Roman" pitchFamily="18" charset="0"/>
              </a:rPr>
              <a:t>Директор Національного управління з аеронавтики і дослідження космічного простору США (NASA) Джеймс </a:t>
            </a:r>
            <a:r>
              <a:rPr lang="uk-UA" dirty="0" err="1" smtClean="0">
                <a:latin typeface="Times New Roman" pitchFamily="18" charset="0"/>
                <a:cs typeface="Times New Roman" pitchFamily="18" charset="0"/>
              </a:rPr>
              <a:t>Брайденстайн</a:t>
            </a:r>
            <a:r>
              <a:rPr lang="uk-UA" dirty="0" smtClean="0">
                <a:latin typeface="Times New Roman" pitchFamily="18" charset="0"/>
                <a:cs typeface="Times New Roman" pitchFamily="18" charset="0"/>
              </a:rPr>
              <a:t> заявив про необхідність вести пошуки життя на Марсі.</a:t>
            </a:r>
          </a:p>
          <a:p>
            <a:pPr indent="274320" algn="just">
              <a:lnSpc>
                <a:spcPct val="120000"/>
              </a:lnSpc>
              <a:spcBef>
                <a:spcPts val="0"/>
              </a:spcBef>
              <a:buNone/>
            </a:pPr>
            <a:r>
              <a:rPr lang="uk-UA" dirty="0" smtClean="0">
                <a:latin typeface="Times New Roman" pitchFamily="18" charset="0"/>
                <a:cs typeface="Times New Roman" pitchFamily="18" charset="0"/>
              </a:rPr>
              <a:t>За </a:t>
            </a:r>
            <a:r>
              <a:rPr lang="uk-UA" dirty="0" smtClean="0">
                <a:latin typeface="Times New Roman" pitchFamily="18" charset="0"/>
                <a:cs typeface="Times New Roman" pitchFamily="18" charset="0"/>
              </a:rPr>
              <a:t>його словами, про ознаки життя на цій планеті свідчать сліди присутності води. </a:t>
            </a:r>
            <a:r>
              <a:rPr lang="uk-UA" dirty="0" smtClean="0">
                <a:latin typeface="Times New Roman" pitchFamily="18" charset="0"/>
                <a:cs typeface="Times New Roman" pitchFamily="18" charset="0"/>
              </a:rPr>
              <a:t>на Марсі виявили підземний природний резервуар завширшки близько 20 км, заповнений водою. Хоча водойма знаходиться на глибині в 1,5 км під шаром ґрунту та льоду, ця знахідка приємно схвилювала науковців, адже раніше таких великих запасів води у рідкому стані виявити на Марсі не вдавалося. Хоча низька температура та висока концентрація мінералів, найвірогідніше, роблять цю воду непридатною для проживання відомих на Землі організмів, споконвічна тема наявності життя на Червоній планеті була знову порушена.</a:t>
            </a:r>
            <a:endParaRPr lang="uk-UA" dirty="0" smtClean="0">
              <a:latin typeface="Times New Roman" pitchFamily="18" charset="0"/>
              <a:cs typeface="Times New Roman" pitchFamily="18" charset="0"/>
            </a:endParaRPr>
          </a:p>
          <a:p>
            <a:pPr indent="274320" algn="just">
              <a:lnSpc>
                <a:spcPct val="120000"/>
              </a:lnSpc>
              <a:spcBef>
                <a:spcPts val="0"/>
              </a:spcBef>
              <a:buNone/>
            </a:pPr>
            <a:r>
              <a:rPr lang="uk-UA" dirty="0" smtClean="0">
                <a:latin typeface="Times New Roman" pitchFamily="18" charset="0"/>
                <a:cs typeface="Times New Roman" pitchFamily="18" charset="0"/>
              </a:rPr>
              <a:t>За його словами, вчені також виявили на поверхні Марса складні органічні сполуки. «Раніше Марс був дуже схожий на Землю. Тому, вивчаючи Марс, ми зможемо дізнатися більше про нашу власну планеті», — вважає керівник </a:t>
            </a:r>
            <a:r>
              <a:rPr lang="uk-UA" dirty="0" smtClean="0">
                <a:latin typeface="Times New Roman" pitchFamily="18" charset="0"/>
                <a:cs typeface="Times New Roman" pitchFamily="18" charset="0"/>
              </a:rPr>
              <a:t>NASA.</a:t>
            </a:r>
          </a:p>
          <a:p>
            <a:pPr>
              <a:buNone/>
            </a:pPr>
            <a:endParaRPr lang="uk-UA" dirty="0"/>
          </a:p>
        </p:txBody>
      </p:sp>
      <p:pic>
        <p:nvPicPr>
          <p:cNvPr id="19458" name="Picture 2" descr="Можно ли жить на Марсе? | Пикабу"/>
          <p:cNvPicPr>
            <a:picLocks noChangeAspect="1" noChangeArrowheads="1"/>
          </p:cNvPicPr>
          <p:nvPr/>
        </p:nvPicPr>
        <p:blipFill>
          <a:blip r:embed="rId2" cstate="print"/>
          <a:srcRect/>
          <a:stretch>
            <a:fillRect/>
          </a:stretch>
        </p:blipFill>
        <p:spPr bwMode="auto">
          <a:xfrm>
            <a:off x="5148064" y="3933056"/>
            <a:ext cx="3395531" cy="2546648"/>
          </a:xfrm>
          <a:prstGeom prst="rect">
            <a:avLst/>
          </a:prstGeom>
          <a:noFill/>
        </p:spPr>
      </p:pic>
      <p:pic>
        <p:nvPicPr>
          <p:cNvPr id="19460" name="Picture 4" descr="Марс не удастся превратить во вторую Землю"/>
          <p:cNvPicPr>
            <a:picLocks noChangeAspect="1" noChangeArrowheads="1"/>
          </p:cNvPicPr>
          <p:nvPr/>
        </p:nvPicPr>
        <p:blipFill>
          <a:blip r:embed="rId3" cstate="print"/>
          <a:srcRect/>
          <a:stretch>
            <a:fillRect/>
          </a:stretch>
        </p:blipFill>
        <p:spPr bwMode="auto">
          <a:xfrm>
            <a:off x="827584" y="4149080"/>
            <a:ext cx="3672408" cy="240026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TotalTime>
  <Words>714</Words>
  <Application>Microsoft Office PowerPoint</Application>
  <PresentationFormat>Экран (4:3)</PresentationFormat>
  <Paragraphs>30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Справедливость</vt:lpstr>
      <vt:lpstr> Пошук життя за межами Землі</vt:lpstr>
      <vt:lpstr>Слайд 2</vt:lpstr>
      <vt:lpstr>Що таке екзопланета?</vt:lpstr>
      <vt:lpstr>Слайд 4</vt:lpstr>
      <vt:lpstr>Існує кілька способів знайти планети, які неможливо прямо спостерігати, часто через яскраве світло від їхніх сонць, що блокує менші й тьмяніші об’єкти поблизу.</vt:lpstr>
      <vt:lpstr>Які з екзопланет придатні для життя?</vt:lpstr>
      <vt:lpstr>Астрономи знайшли екзопланету, де може бути життя </vt:lpstr>
      <vt:lpstr>NASA розпочне пошуки життя на Марсі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Sofia</dc:creator>
  <cp:lastModifiedBy>Sofia</cp:lastModifiedBy>
  <cp:revision>8</cp:revision>
  <dcterms:created xsi:type="dcterms:W3CDTF">2020-05-26T11:23:54Z</dcterms:created>
  <dcterms:modified xsi:type="dcterms:W3CDTF">2020-05-26T13:16:12Z</dcterms:modified>
</cp:coreProperties>
</file>