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515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709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8821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5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9291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063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0322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9931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033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211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473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716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67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149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031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119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722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762BF5-9955-486B-A536-0981AF60221A}" type="datetimeFigureOut">
              <a:rPr lang="uk-UA" smtClean="0"/>
              <a:t>20.05.2020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04B5-DDAA-431D-B624-2C9866FF78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2529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E%D0%BD%D1%8F%D1%87%D0%BD%D0%B0_%D1%81%D0%B8%D1%81%D1%82%D0%B5%D0%BC%D0%B0" TargetMode="External"/><Relationship Id="rId3" Type="http://schemas.openxmlformats.org/officeDocument/2006/relationships/hyperlink" Target="https://uk.wikipedia.org/wiki/%D0%95%D0%BA%D0%B7%D0%BE%D0%BF%D0%BB%D0%B0%D0%BD%D0%B5%D1%82%D0%B0" TargetMode="External"/><Relationship Id="rId7" Type="http://schemas.openxmlformats.org/officeDocument/2006/relationships/hyperlink" Target="https://uk.wikipedia.org/wiki/%D0%9F%D0%BB%D0%B0%D0%BD%D0%B5%D1%82%D0%BD%D0%B0_%D1%81%D0%B8%D1%81%D1%82%D0%B5%D0%BC%D0%B0" TargetMode="External"/><Relationship Id="rId2" Type="http://schemas.openxmlformats.org/officeDocument/2006/relationships/hyperlink" Target="https://uk.wikipedia.org/wiki/X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1%D0%BE%D0%BD%D1%86%D0%B5" TargetMode="External"/><Relationship Id="rId11" Type="http://schemas.openxmlformats.org/officeDocument/2006/relationships/hyperlink" Target="https://uk.wikipedia.org/wiki/%D0%96%D0%B8%D1%82%D1%82%D1%94%D0%BF%D1%80%D0%B8%D0%B4%D0%B0%D1%82%D0%BD%D1%96%D1%81%D1%82%D1%8C_%D0%BF%D0%BB%D0%B0%D0%BD%D0%B5%D1%82%D0%B8#cite_note-1" TargetMode="External"/><Relationship Id="rId5" Type="http://schemas.openxmlformats.org/officeDocument/2006/relationships/hyperlink" Target="https://uk.wikipedia.org/wiki/%D0%9F%D0%BE%D0%B7%D0%B0%D0%B7%D0%B5%D0%BC%D0%BD%D0%B5_%D0%B6%D0%B8%D1%82%D1%82%D1%8F" TargetMode="External"/><Relationship Id="rId10" Type="http://schemas.openxmlformats.org/officeDocument/2006/relationships/hyperlink" Target="https://uk.wikipedia.org/wiki/%D0%93%D0%BB%D1%96%D0%B7%D0%B5_581_g" TargetMode="External"/><Relationship Id="rId4" Type="http://schemas.openxmlformats.org/officeDocument/2006/relationships/hyperlink" Target="https://uk.wikipedia.org/wiki/1991" TargetMode="External"/><Relationship Id="rId9" Type="http://schemas.openxmlformats.org/officeDocument/2006/relationships/hyperlink" Target="https://uk.wikipedia.org/wiki/%D0%A2%D0%B8%D1%82%D0%B0%D0%BD_(%D1%81%D1%83%D0%BF%D1%83%D1%82%D0%BD%D0%B8%D0%BA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A41E1-763E-438A-85B8-3E378BD8E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440" y="1243614"/>
            <a:ext cx="8825658" cy="3329581"/>
          </a:xfrm>
        </p:spPr>
        <p:txBody>
          <a:bodyPr/>
          <a:lstStyle/>
          <a:p>
            <a:r>
              <a:rPr lang="uk-UA" dirty="0"/>
              <a:t>Пошук життя за межами Землі 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A1DD468-4D99-4523-A7A5-82BEF4B92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5103" y="5747552"/>
            <a:ext cx="8825658" cy="861420"/>
          </a:xfrm>
        </p:spPr>
        <p:txBody>
          <a:bodyPr>
            <a:normAutofit/>
          </a:bodyPr>
          <a:lstStyle/>
          <a:p>
            <a:r>
              <a:rPr lang="uk-UA" sz="1400" dirty="0"/>
              <a:t>Підготувала учениця 11-б класу </a:t>
            </a:r>
            <a:r>
              <a:rPr lang="uk-UA" sz="1400" dirty="0" err="1"/>
              <a:t>Єрменчук</a:t>
            </a:r>
            <a:r>
              <a:rPr lang="uk-UA" sz="1400" dirty="0"/>
              <a:t> Мар</a:t>
            </a:r>
            <a:r>
              <a:rPr lang="en-US" sz="1400" dirty="0"/>
              <a:t>’</a:t>
            </a:r>
            <a:r>
              <a:rPr lang="uk-UA" sz="1400" dirty="0" err="1"/>
              <a:t>яна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91228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BACE2-2923-4C7A-B90B-A7390EA4A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Передумови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23302B-B5EF-40BC-B06F-4B518FD05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1900" dirty="0"/>
              <a:t>Виникнення життя на Землі дає очевидні передумови для припущення про те, що такі ж умови могли скластися на інших планетах. Можна більш-менш визначено говорити тільки про еволюцію життя, яка нагадує земну.</a:t>
            </a:r>
          </a:p>
          <a:p>
            <a:endParaRPr lang="uk-UA" sz="1900" dirty="0"/>
          </a:p>
          <a:p>
            <a:r>
              <a:rPr lang="uk-UA" sz="1900" dirty="0"/>
              <a:t>Радянський астроном Йосип </a:t>
            </a:r>
            <a:r>
              <a:rPr lang="uk-UA" sz="1900" dirty="0" err="1"/>
              <a:t>Шкловський</a:t>
            </a:r>
            <a:r>
              <a:rPr lang="uk-UA" sz="1900" dirty="0"/>
              <a:t> обережно припускав, що сприятливі умови для виникнення життя існують на планетах, що обертаються біля холодних і достатньо стабільних зірок спектрального класу </a:t>
            </a:r>
            <a:r>
              <a:rPr lang="en-US" sz="1900" dirty="0"/>
              <a:t>G, K, M (</a:t>
            </a:r>
            <a:r>
              <a:rPr lang="uk-UA" sz="1900" dirty="0"/>
              <a:t>близьких за властивостями до Сонця). Число таких зірок у нашій Галактиці можна оцінити як 10 в степені 9.</a:t>
            </a:r>
          </a:p>
          <a:p>
            <a:endParaRPr lang="uk-UA" sz="1900" dirty="0"/>
          </a:p>
          <a:p>
            <a:r>
              <a:rPr lang="uk-UA" sz="1900" dirty="0"/>
              <a:t>Водночас прихильники теорії виняткової Землі </a:t>
            </a:r>
            <a:r>
              <a:rPr lang="uk-UA" sz="1900" dirty="0" err="1"/>
              <a:t>обгрунтовують</a:t>
            </a:r>
            <a:r>
              <a:rPr lang="uk-UA" sz="1900" dirty="0"/>
              <a:t>, що виникнення розвинутого життя залежить від багатьох факторів. Планета повинна мати певний хімічний склад, активну тектоніку, надзвичайно стабільну орбіту, захист від іонізуючого випромінення, мати певні розміри зовнішніх планет.</a:t>
            </a:r>
          </a:p>
          <a:p>
            <a:endParaRPr lang="uk-UA" sz="1900" dirty="0"/>
          </a:p>
          <a:p>
            <a:endParaRPr lang="uk-UA" sz="1900" dirty="0"/>
          </a:p>
        </p:txBody>
      </p:sp>
    </p:spTree>
    <p:extLst>
      <p:ext uri="{BB962C8B-B14F-4D97-AF65-F5344CB8AC3E}">
        <p14:creationId xmlns:p14="http://schemas.microsoft.com/office/powerpoint/2010/main" val="17184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3DADCF-7ACE-45C0-B877-C4E30309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808" y="468297"/>
            <a:ext cx="8946541" cy="5921405"/>
          </a:xfrm>
        </p:spPr>
        <p:txBody>
          <a:bodyPr>
            <a:normAutofit/>
          </a:bodyPr>
          <a:lstStyle/>
          <a:p>
            <a:pPr fontAlgn="base"/>
            <a:r>
              <a:rPr lang="uk-UA" b="1" dirty="0"/>
              <a:t>За яких умов можна говорити про життя на планеті?</a:t>
            </a:r>
          </a:p>
          <a:p>
            <a:pPr fontAlgn="base"/>
            <a:r>
              <a:rPr lang="uk-UA" dirty="0"/>
              <a:t>Перш за все, має бути вода. «У трьох станах – рідкому, твердому й газоподібному, те, що ми маємо на Землі, – пояснює Іван Крячко. – Взагалі в астрономії є таке поняття, як зона, придатна для життя. Зона життя – це така відстань від материнської зорі (наприклад, від Сонця) до планети, на якій складаються умови для існування води у трьох станах».</a:t>
            </a:r>
          </a:p>
          <a:p>
            <a:pPr fontAlgn="base"/>
            <a:r>
              <a:rPr lang="uk-UA" dirty="0"/>
              <a:t>Друге – атмосфера.</a:t>
            </a:r>
          </a:p>
          <a:p>
            <a:pPr fontAlgn="base"/>
            <a:r>
              <a:rPr lang="uk-UA" dirty="0"/>
              <a:t>Крім того, має бути певний температурний режим. «Адже наші земні білкові тіла існують при певній середній температурі», – додає Іван Крячко.</a:t>
            </a:r>
          </a:p>
          <a:p>
            <a:pPr fontAlgn="base"/>
            <a:r>
              <a:rPr lang="uk-UA" dirty="0"/>
              <a:t>Водночас варто пам’ятати: коли вчені говорять про придатність планети до життя, то відштовхуються від умов, що заклали основи для зародження життя на Землі – поки єдиній відомій людству населеної планети.</a:t>
            </a:r>
          </a:p>
          <a:p>
            <a:pPr marL="0" indent="0">
              <a:buNone/>
            </a:pP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15155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464E7C-5FEA-4F6B-8CF8-9F058B40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41538"/>
            <a:ext cx="9922754" cy="5706861"/>
          </a:xfrm>
        </p:spPr>
        <p:txBody>
          <a:bodyPr/>
          <a:lstStyle/>
          <a:p>
            <a:r>
              <a:rPr lang="uk-UA" dirty="0"/>
              <a:t>Наприкінці </a:t>
            </a:r>
            <a:r>
              <a:rPr lang="en-US" dirty="0">
                <a:hlinkClick r:id="rId2" tooltip="XX"/>
              </a:rPr>
              <a:t>XX</a:t>
            </a:r>
            <a:r>
              <a:rPr lang="en-US" dirty="0"/>
              <a:t> </a:t>
            </a:r>
            <a:r>
              <a:rPr lang="uk-UA" dirty="0"/>
              <a:t>століття відбулося два прориви в цій області. Спостереження і вивчення автоматичними міжпланетними станціями інших планет і місяців Сонячної системи, надало критично важливу інформацію для визначення критеріїв </a:t>
            </a:r>
            <a:r>
              <a:rPr lang="uk-UA" dirty="0" err="1"/>
              <a:t>життєпридатності</a:t>
            </a:r>
            <a:r>
              <a:rPr lang="uk-UA" dirty="0"/>
              <a:t> і дозволяє провести важливі геофізичні порівняння між Землею і іншими об'єктами. Кількість </a:t>
            </a:r>
            <a:r>
              <a:rPr lang="uk-UA" dirty="0" err="1">
                <a:hlinkClick r:id="rId3" tooltip="Екзопланета"/>
              </a:rPr>
              <a:t>позасонцевих</a:t>
            </a:r>
            <a:r>
              <a:rPr lang="uk-UA" dirty="0">
                <a:hlinkClick r:id="rId3" tooltip="Екзопланета"/>
              </a:rPr>
              <a:t> планет</a:t>
            </a:r>
            <a:r>
              <a:rPr lang="uk-UA" dirty="0"/>
              <a:t>, уперше виявлених </a:t>
            </a:r>
            <a:r>
              <a:rPr lang="uk-UA" dirty="0">
                <a:hlinkClick r:id="rId4" tooltip="1991"/>
              </a:rPr>
              <a:t>1991</a:t>
            </a:r>
            <a:r>
              <a:rPr lang="uk-UA" dirty="0"/>
              <a:t> року, постійно зростає, що дозволяє отримати додаткову інформацію з вивчення можливості існування </a:t>
            </a:r>
            <a:r>
              <a:rPr lang="uk-UA" dirty="0">
                <a:hlinkClick r:id="rId5" tooltip="Позаземне життя"/>
              </a:rPr>
              <a:t>позаземного життя</a:t>
            </a:r>
            <a:r>
              <a:rPr lang="uk-UA" dirty="0"/>
              <a:t>. Найголовніше, це підтвердило той факт, що </a:t>
            </a:r>
            <a:r>
              <a:rPr lang="uk-UA" dirty="0">
                <a:hlinkClick r:id="rId6" tooltip="Сонце"/>
              </a:rPr>
              <a:t>Сонце</a:t>
            </a:r>
            <a:r>
              <a:rPr lang="uk-UA" dirty="0"/>
              <a:t> не унікально серед зірок за наявності </a:t>
            </a:r>
            <a:r>
              <a:rPr lang="uk-UA" dirty="0">
                <a:hlinkClick r:id="rId7" tooltip="Планетна система"/>
              </a:rPr>
              <a:t>планетної системи</a:t>
            </a:r>
            <a:r>
              <a:rPr lang="uk-UA" dirty="0"/>
              <a:t> й розширило обрій пошуків далеко за межі </a:t>
            </a:r>
            <a:r>
              <a:rPr lang="uk-UA" dirty="0">
                <a:hlinkClick r:id="rId8" tooltip="Сонячна система"/>
              </a:rPr>
              <a:t>Сонячної системи</a:t>
            </a:r>
            <a:r>
              <a:rPr lang="uk-UA" dirty="0"/>
              <a:t>.</a:t>
            </a:r>
          </a:p>
          <a:p>
            <a:r>
              <a:rPr lang="uk-UA" dirty="0"/>
              <a:t>Американські астрономи уклали список планет, на яких з найбільшою ймовірністю може бути життя. Станом на липень 2018 р. до цього списку увійшли понад 1000 таких планет. Зокрема, супутник Сатурна </a:t>
            </a:r>
            <a:r>
              <a:rPr lang="uk-UA" dirty="0">
                <a:hlinkClick r:id="rId9" tooltip="Титан (супутник)"/>
              </a:rPr>
              <a:t>Титан</a:t>
            </a:r>
            <a:r>
              <a:rPr lang="uk-UA" dirty="0"/>
              <a:t> і </a:t>
            </a:r>
            <a:r>
              <a:rPr lang="uk-UA" dirty="0" err="1"/>
              <a:t>екзопланета</a:t>
            </a:r>
            <a:r>
              <a:rPr lang="uk-UA" dirty="0"/>
              <a:t> </a:t>
            </a:r>
            <a:r>
              <a:rPr lang="uk-UA" dirty="0" err="1">
                <a:hlinkClick r:id="rId10" tooltip="Глізе 581 g"/>
              </a:rPr>
              <a:t>Глізе</a:t>
            </a:r>
            <a:r>
              <a:rPr lang="uk-UA" dirty="0">
                <a:hlinkClick r:id="rId10" tooltip="Глізе 581 g"/>
              </a:rPr>
              <a:t> 581 </a:t>
            </a:r>
            <a:r>
              <a:rPr lang="en-US" dirty="0">
                <a:hlinkClick r:id="rId10" tooltip="Глізе 581 g"/>
              </a:rPr>
              <a:t>g</a:t>
            </a:r>
            <a:r>
              <a:rPr lang="en-US" dirty="0"/>
              <a:t>, </a:t>
            </a:r>
            <a:r>
              <a:rPr lang="uk-UA" dirty="0"/>
              <a:t>яка знаходиться на відстані 20,5 світлових років від Землі в сузір'ї Терези.</a:t>
            </a:r>
            <a:r>
              <a:rPr lang="uk-UA" baseline="30000" dirty="0">
                <a:hlinkClick r:id="rId11"/>
              </a:rPr>
              <a:t>[1]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373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7A34E-CA3A-4DA6-A3DC-F0DEBD71E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Коефіцієнти схожості планет до Землі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C25CDDE-BDA9-47D7-B4B5-FD60E1D9D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57780"/>
            <a:ext cx="8946541" cy="47406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sz="1600" dirty="0"/>
          </a:p>
          <a:p>
            <a:r>
              <a:rPr lang="uk-UA" sz="1600" dirty="0"/>
              <a:t>Залежно від ступеня схожості цих параметрів </a:t>
            </a:r>
            <a:r>
              <a:rPr lang="uk-UA" sz="1600" dirty="0" err="1"/>
              <a:t>екзопланети</a:t>
            </a:r>
            <a:r>
              <a:rPr lang="uk-UA" sz="1600" dirty="0"/>
              <a:t> із земними їм присвоєні відповідні коефіцієнти. Чим вищий коефіцієнт - тим більше та чи інша планета подібна на Землю. </a:t>
            </a:r>
          </a:p>
          <a:p>
            <a:pPr marL="0" indent="0">
              <a:buNone/>
            </a:pPr>
            <a:endParaRPr lang="uk-UA" sz="1600" dirty="0"/>
          </a:p>
          <a:p>
            <a:r>
              <a:rPr lang="en-US" sz="1600" dirty="0"/>
              <a:t>Gliese 581g - </a:t>
            </a:r>
            <a:r>
              <a:rPr lang="uk-UA" sz="1600" dirty="0"/>
              <a:t>коефіцієнт 0,89;</a:t>
            </a:r>
          </a:p>
          <a:p>
            <a:r>
              <a:rPr lang="en-US" sz="1600" dirty="0"/>
              <a:t>Gliese 581d - 0,74;</a:t>
            </a:r>
          </a:p>
          <a:p>
            <a:r>
              <a:rPr lang="en-US" sz="1600" dirty="0"/>
              <a:t>Gliese 581c - 0,7;</a:t>
            </a:r>
          </a:p>
          <a:p>
            <a:r>
              <a:rPr lang="en-US" sz="1600" dirty="0"/>
              <a:t>Gliese 581e - 0,56;</a:t>
            </a:r>
          </a:p>
          <a:p>
            <a:r>
              <a:rPr lang="uk-UA" sz="1600" dirty="0"/>
              <a:t>Марс - 0,7;</a:t>
            </a:r>
          </a:p>
          <a:p>
            <a:r>
              <a:rPr lang="uk-UA" sz="1600" dirty="0"/>
              <a:t>планета </a:t>
            </a:r>
            <a:r>
              <a:rPr lang="en-US" sz="1600" dirty="0"/>
              <a:t>HD 69830 d </a:t>
            </a:r>
            <a:r>
              <a:rPr lang="uk-UA" sz="1600" dirty="0"/>
              <a:t>із сузір'я Корма - 0,60;</a:t>
            </a:r>
          </a:p>
          <a:p>
            <a:r>
              <a:rPr lang="uk-UA" sz="1600" dirty="0"/>
              <a:t>Місяць - 0,56.</a:t>
            </a:r>
          </a:p>
          <a:p>
            <a:r>
              <a:rPr lang="uk-UA" sz="1600" dirty="0"/>
              <a:t>За наявністю атмосфери (в тому чи іншому вигляді), кількості світла, що надходить на планету з материнської зірки, характеру поверхні і наявності органічних </a:t>
            </a:r>
            <a:r>
              <a:rPr lang="uk-UA" sz="1600" dirty="0" err="1"/>
              <a:t>сполук</a:t>
            </a:r>
            <a:r>
              <a:rPr lang="uk-UA" sz="1600" dirty="0"/>
              <a:t> коефіцієнт схожості з Землею :</a:t>
            </a:r>
          </a:p>
          <a:p>
            <a:endParaRPr lang="uk-UA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7102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84234A-3E5E-4D56-BE17-74567C823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Способи пошуку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14DD7DD-3A05-493D-B442-7898F0C08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76040"/>
            <a:ext cx="8946541" cy="4872360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Пошуки неземних цивілізацій (НЦ) здійснюються різними способами. Один зі способів - радіоастрономічний, тобто з Землі у певні ділянки Всесвіту подаються радіосигнали, що несуть інформацію про землян і нашу цивілізацію, питання про характер іншої цивілізації й пропозицію встановити контакт.</a:t>
            </a:r>
          </a:p>
          <a:p>
            <a:endParaRPr lang="uk-UA" dirty="0"/>
          </a:p>
          <a:p>
            <a:r>
              <a:rPr lang="uk-UA" dirty="0"/>
              <a:t>Другий спосіб: автоматичні міжпланетні станції ("Піонер", "Вояжер") забезпечуються докладними відомостями про нашу цивілізацію на той випадок, якщо відбудеться зустріч з НЦ.</a:t>
            </a:r>
          </a:p>
          <a:p>
            <a:endParaRPr lang="uk-UA" dirty="0"/>
          </a:p>
          <a:p>
            <a:r>
              <a:rPr lang="uk-UA" dirty="0"/>
              <a:t>Труднощі полягають не тільки в тому, що занадто мало однозначно встановлених критеріїв, за якими можна визначити наявність розумного життя поза Землею, але й у тому, що навіть запевне знаючи, що на планеті є розум, ми далеко не завжди в змозі знайти його навіть із близької за космічними масштабами відстані. Наприклад, коли з американських метеорологічних супутників "</a:t>
            </a:r>
            <a:r>
              <a:rPr lang="uk-UA" dirty="0" err="1"/>
              <a:t>Тирус</a:t>
            </a:r>
            <a:r>
              <a:rPr lang="uk-UA" dirty="0"/>
              <a:t>" і "Німбус" проводили фотографування найбільш густозаселених ділянок земної поверхні, жодних слідів діяльності людини на них знайти не вдалося.</a:t>
            </a:r>
          </a:p>
        </p:txBody>
      </p:sp>
    </p:spTree>
    <p:extLst>
      <p:ext uri="{BB962C8B-B14F-4D97-AF65-F5344CB8AC3E}">
        <p14:creationId xmlns:p14="http://schemas.microsoft.com/office/powerpoint/2010/main" val="1027180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724</Words>
  <Application>Microsoft Office PowerPoint</Application>
  <PresentationFormat>Широкий екран</PresentationFormat>
  <Paragraphs>33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Іон</vt:lpstr>
      <vt:lpstr>Пошук життя за межами Землі </vt:lpstr>
      <vt:lpstr>Передумови </vt:lpstr>
      <vt:lpstr>Презентація PowerPoint</vt:lpstr>
      <vt:lpstr>Презентація PowerPoint</vt:lpstr>
      <vt:lpstr>Коефіцієнти схожості планет до Землі</vt:lpstr>
      <vt:lpstr>Способи пошуку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Пошук життя за межами Землі</dc:title>
  <dc:creator>user</dc:creator>
  <cp:lastModifiedBy>user</cp:lastModifiedBy>
  <cp:revision>3</cp:revision>
  <dcterms:created xsi:type="dcterms:W3CDTF">2020-05-20T17:54:35Z</dcterms:created>
  <dcterms:modified xsi:type="dcterms:W3CDTF">2020-05-20T18:15:49Z</dcterms:modified>
</cp:coreProperties>
</file>