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3B9D600-FE87-4F3E-BEA8-DC568EB34122}" type="datetimeFigureOut">
              <a:rPr lang="uk-UA" smtClean="0"/>
              <a:t>22.05.2020</a:t>
            </a:fld>
            <a:endParaRPr lang="uk-UA"/>
          </a:p>
        </p:txBody>
      </p:sp>
      <p:sp>
        <p:nvSpPr>
          <p:cNvPr id="5" name="Footer Placeholder 4"/>
          <p:cNvSpPr>
            <a:spLocks noGrp="1"/>
          </p:cNvSpPr>
          <p:nvPr>
            <p:ph type="ftr" sz="quarter" idx="11"/>
          </p:nvPr>
        </p:nvSpPr>
        <p:spPr/>
        <p:txBody>
          <a:bodyPr/>
          <a:lstStyle/>
          <a:p>
            <a:endParaRPr lang="uk-U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B0B5FCF-3097-4BF6-A770-12283C269B69}" type="slidenum">
              <a:rPr lang="uk-UA" smtClean="0"/>
              <a:t>‹#›</a:t>
            </a:fld>
            <a:endParaRPr lang="uk-U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3B9D600-FE87-4F3E-BEA8-DC568EB34122}" type="datetimeFigureOut">
              <a:rPr lang="uk-UA" smtClean="0"/>
              <a:t>22.05.2020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3B9D600-FE87-4F3E-BEA8-DC568EB34122}" type="datetimeFigureOut">
              <a:rPr lang="uk-UA" smtClean="0"/>
              <a:t>22.05.2020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3B9D600-FE87-4F3E-BEA8-DC568EB34122}" type="datetimeFigureOut">
              <a:rPr lang="uk-UA" smtClean="0"/>
              <a:t>22.05.2020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3B9D600-FE87-4F3E-BEA8-DC568EB34122}" type="datetimeFigureOut">
              <a:rPr lang="uk-UA" smtClean="0"/>
              <a:t>22.05.2020</a:t>
            </a:fld>
            <a:endParaRPr lang="uk-U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0B5FCF-3097-4BF6-A770-12283C269B69}" type="slidenum">
              <a:rPr lang="uk-UA" smtClean="0"/>
              <a:t>‹#›</a:t>
            </a:fld>
            <a:endParaRPr lang="uk-U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3B9D600-FE87-4F3E-BEA8-DC568EB34122}" type="datetimeFigureOut">
              <a:rPr lang="uk-UA" smtClean="0"/>
              <a:t>22.05.2020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3B9D600-FE87-4F3E-BEA8-DC568EB34122}" type="datetimeFigureOut">
              <a:rPr lang="uk-UA" smtClean="0"/>
              <a:t>22.05.2020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3B9D600-FE87-4F3E-BEA8-DC568EB34122}" type="datetimeFigureOut">
              <a:rPr lang="uk-UA" smtClean="0"/>
              <a:t>22.05.2020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3B9D600-FE87-4F3E-BEA8-DC568EB34122}" type="datetimeFigureOut">
              <a:rPr lang="uk-UA" smtClean="0"/>
              <a:t>22.05.2020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B0B5FCF-3097-4BF6-A770-12283C269B6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3B9D600-FE87-4F3E-BEA8-DC568EB34122}" type="datetimeFigureOut">
              <a:rPr lang="uk-UA" smtClean="0"/>
              <a:t>22.05.2020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B0B5FCF-3097-4BF6-A770-12283C269B69}" type="slidenum">
              <a:rPr lang="uk-UA" smtClean="0"/>
              <a:t>‹#›</a:t>
            </a:fld>
            <a:endParaRPr lang="uk-U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D3B9D600-FE87-4F3E-BEA8-DC568EB34122}" type="datetimeFigureOut">
              <a:rPr lang="uk-UA" smtClean="0"/>
              <a:t>22.05.2020</a:t>
            </a:fld>
            <a:endParaRPr lang="uk-UA"/>
          </a:p>
        </p:txBody>
      </p:sp>
      <p:sp>
        <p:nvSpPr>
          <p:cNvPr id="7" name="Slide Number Placeholder 6"/>
          <p:cNvSpPr>
            <a:spLocks noGrp="1"/>
          </p:cNvSpPr>
          <p:nvPr>
            <p:ph type="sldNum" sz="quarter" idx="12"/>
          </p:nvPr>
        </p:nvSpPr>
        <p:spPr/>
        <p:txBody>
          <a:bodyPr/>
          <a:lstStyle/>
          <a:p>
            <a:fld id="{AB0B5FCF-3097-4BF6-A770-12283C269B69}" type="slidenum">
              <a:rPr lang="uk-UA" smtClean="0"/>
              <a:t>‹#›</a:t>
            </a:fld>
            <a:endParaRPr lang="uk-U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uk-U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3B9D600-FE87-4F3E-BEA8-DC568EB34122}" type="datetimeFigureOut">
              <a:rPr lang="uk-UA" smtClean="0"/>
              <a:t>22.05.2020</a:t>
            </a:fld>
            <a:endParaRPr lang="uk-U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uk-U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B0B5FCF-3097-4BF6-A770-12283C269B69}" type="slidenum">
              <a:rPr lang="uk-UA" smtClean="0"/>
              <a:t>‹#›</a:t>
            </a:fld>
            <a:endParaRPr lang="uk-U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Юркевич Ольга 6-Б клас</a:t>
            </a:r>
            <a:endParaRPr lang="uk-UA" dirty="0"/>
          </a:p>
        </p:txBody>
      </p:sp>
      <p:sp>
        <p:nvSpPr>
          <p:cNvPr id="2" name="Заголовок 1"/>
          <p:cNvSpPr>
            <a:spLocks noGrp="1"/>
          </p:cNvSpPr>
          <p:nvPr>
            <p:ph type="ctrTitle"/>
          </p:nvPr>
        </p:nvSpPr>
        <p:spPr/>
        <p:txBody>
          <a:bodyPr/>
          <a:lstStyle/>
          <a:p>
            <a:pPr marL="182880" indent="0">
              <a:buNone/>
            </a:pPr>
            <a:r>
              <a:rPr lang="uk-UA" dirty="0" smtClean="0"/>
              <a:t>Перша </a:t>
            </a:r>
            <a:r>
              <a:rPr lang="uk-UA" dirty="0"/>
              <a:t>допомога при </a:t>
            </a:r>
            <a:r>
              <a:rPr lang="uk-UA" dirty="0" err="1" smtClean="0"/>
              <a:t>отруеннях</a:t>
            </a:r>
            <a:endParaRPr lang="uk-UA" dirty="0"/>
          </a:p>
        </p:txBody>
      </p:sp>
    </p:spTree>
    <p:extLst>
      <p:ext uri="{BB962C8B-B14F-4D97-AF65-F5344CB8AC3E}">
        <p14:creationId xmlns:p14="http://schemas.microsoft.com/office/powerpoint/2010/main" val="164396173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620687"/>
            <a:ext cx="8260672" cy="720081"/>
          </a:xfrm>
        </p:spPr>
        <p:txBody>
          <a:bodyPr>
            <a:noAutofit/>
          </a:bodyPr>
          <a:lstStyle/>
          <a:p>
            <a:pPr marL="0" indent="0">
              <a:buNone/>
            </a:pPr>
            <a:r>
              <a:rPr lang="ru-RU" sz="2800" dirty="0" err="1"/>
              <a:t>Допомога</a:t>
            </a:r>
            <a:r>
              <a:rPr lang="ru-RU" sz="2800" dirty="0"/>
              <a:t> при </a:t>
            </a:r>
            <a:r>
              <a:rPr lang="ru-RU" sz="2800" dirty="0" err="1"/>
              <a:t>харчовому</a:t>
            </a:r>
            <a:r>
              <a:rPr lang="ru-RU" sz="2800" dirty="0"/>
              <a:t> </a:t>
            </a:r>
            <a:r>
              <a:rPr lang="ru-RU" sz="2800" dirty="0" err="1"/>
              <a:t>отруєнні</a:t>
            </a:r>
            <a:r>
              <a:rPr lang="ru-RU" sz="2800" dirty="0"/>
              <a:t> повинна бути </a:t>
            </a:r>
            <a:r>
              <a:rPr lang="ru-RU" sz="2800" dirty="0" err="1"/>
              <a:t>надана</a:t>
            </a:r>
            <a:r>
              <a:rPr lang="ru-RU" sz="2800" dirty="0"/>
              <a:t> </a:t>
            </a:r>
            <a:r>
              <a:rPr lang="ru-RU" sz="2800" dirty="0" err="1"/>
              <a:t>якомога</a:t>
            </a:r>
            <a:r>
              <a:rPr lang="ru-RU" sz="2800" dirty="0"/>
              <a:t> </a:t>
            </a:r>
            <a:r>
              <a:rPr lang="ru-RU" sz="2800" dirty="0" err="1"/>
              <a:t>швидше</a:t>
            </a:r>
            <a:r>
              <a:rPr lang="ru-RU" sz="2800" dirty="0"/>
              <a:t>. </a:t>
            </a:r>
            <a:endParaRPr lang="uk-UA" sz="2800" dirty="0"/>
          </a:p>
        </p:txBody>
      </p:sp>
      <p:sp>
        <p:nvSpPr>
          <p:cNvPr id="3" name="Объект 2"/>
          <p:cNvSpPr>
            <a:spLocks noGrp="1"/>
          </p:cNvSpPr>
          <p:nvPr>
            <p:ph idx="1"/>
          </p:nvPr>
        </p:nvSpPr>
        <p:spPr/>
        <p:txBody>
          <a:bodyPr>
            <a:normAutofit/>
          </a:bodyPr>
          <a:lstStyle/>
          <a:p>
            <a:pPr marL="45720" indent="0">
              <a:buNone/>
            </a:pPr>
            <a:r>
              <a:rPr lang="uk-UA" dirty="0" smtClean="0"/>
              <a:t>Від </a:t>
            </a:r>
            <a:r>
              <a:rPr lang="uk-UA" dirty="0"/>
              <a:t>швидкості та своєчасних і правильних дій часом залежить не лише здоров’я постраждалого, а і його життя. Харчові інтоксикації частіше всього протікають у гострій формі, симптоми розвиваються швидко і залежать від типу отруєння:</a:t>
            </a:r>
          </a:p>
          <a:p>
            <a:endParaRPr lang="uk-UA" dirty="0"/>
          </a:p>
          <a:p>
            <a:pPr marL="45720" indent="0">
              <a:buNone/>
            </a:pPr>
            <a:r>
              <a:rPr lang="uk-UA" dirty="0"/>
              <a:t>Харчові </a:t>
            </a:r>
            <a:r>
              <a:rPr lang="uk-UA" dirty="0" err="1"/>
              <a:t>токсикоінфекції—</a:t>
            </a:r>
            <a:r>
              <a:rPr lang="uk-UA" dirty="0"/>
              <a:t> отруєння продуктами харчування, що містять мікроби.</a:t>
            </a:r>
          </a:p>
          <a:p>
            <a:pPr marL="45720" indent="0">
              <a:buNone/>
            </a:pPr>
            <a:r>
              <a:rPr lang="uk-UA" dirty="0"/>
              <a:t>Інтоксикація хімічними речовинами.</a:t>
            </a:r>
          </a:p>
          <a:p>
            <a:pPr marL="45720" indent="0">
              <a:buNone/>
            </a:pPr>
            <a:r>
              <a:rPr lang="uk-UA" dirty="0" err="1"/>
              <a:t>Отруєнняотрутами</a:t>
            </a:r>
            <a:r>
              <a:rPr lang="uk-UA" dirty="0"/>
              <a:t> тварин або рослин.</a:t>
            </a:r>
          </a:p>
        </p:txBody>
      </p:sp>
    </p:spTree>
    <p:extLst>
      <p:ext uri="{BB962C8B-B14F-4D97-AF65-F5344CB8AC3E}">
        <p14:creationId xmlns:p14="http://schemas.microsoft.com/office/powerpoint/2010/main" val="3099566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908720"/>
            <a:ext cx="8260672" cy="539079"/>
          </a:xfrm>
        </p:spPr>
        <p:txBody>
          <a:bodyPr>
            <a:normAutofit fontScale="90000"/>
          </a:bodyPr>
          <a:lstStyle/>
          <a:p>
            <a:pPr marL="0" indent="0">
              <a:buNone/>
            </a:pPr>
            <a:r>
              <a:rPr lang="uk-UA" sz="3100" dirty="0"/>
              <a:t>Надання допомоги при харчовому отруєнні базується на чотирьох правилах:</a:t>
            </a:r>
            <a:r>
              <a:rPr lang="uk-UA" sz="3200" dirty="0"/>
              <a:t/>
            </a:r>
            <a:br>
              <a:rPr lang="uk-UA" sz="3200" dirty="0"/>
            </a:br>
            <a:endParaRPr lang="uk-UA" sz="3200" dirty="0"/>
          </a:p>
        </p:txBody>
      </p:sp>
      <p:sp>
        <p:nvSpPr>
          <p:cNvPr id="3" name="Объект 2"/>
          <p:cNvSpPr>
            <a:spLocks noGrp="1"/>
          </p:cNvSpPr>
          <p:nvPr>
            <p:ph idx="1"/>
          </p:nvPr>
        </p:nvSpPr>
        <p:spPr/>
        <p:txBody>
          <a:bodyPr/>
          <a:lstStyle/>
          <a:p>
            <a:pPr marL="45720" indent="0">
              <a:buNone/>
            </a:pPr>
            <a:r>
              <a:rPr lang="uk-UA" dirty="0" smtClean="0"/>
              <a:t>1.Очищення </a:t>
            </a:r>
            <a:r>
              <a:rPr lang="uk-UA" dirty="0"/>
              <a:t>(промивання шлунку або </a:t>
            </a:r>
            <a:r>
              <a:rPr lang="uk-UA" dirty="0" smtClean="0"/>
              <a:t>внутрішньовенна </a:t>
            </a:r>
            <a:r>
              <a:rPr lang="uk-UA" dirty="0"/>
              <a:t>терапія).</a:t>
            </a:r>
          </a:p>
          <a:p>
            <a:pPr marL="45720" indent="0">
              <a:buNone/>
            </a:pPr>
            <a:r>
              <a:rPr lang="uk-UA" dirty="0" smtClean="0"/>
              <a:t>2.Адсорбція </a:t>
            </a:r>
            <a:r>
              <a:rPr lang="uk-UA" dirty="0"/>
              <a:t>та виведення токсинів.</a:t>
            </a:r>
          </a:p>
          <a:p>
            <a:pPr marL="45720" indent="0">
              <a:buNone/>
            </a:pPr>
            <a:r>
              <a:rPr lang="uk-UA" dirty="0" smtClean="0"/>
              <a:t>3.Велика </a:t>
            </a:r>
            <a:r>
              <a:rPr lang="uk-UA" dirty="0"/>
              <a:t>кількість пиття.</a:t>
            </a:r>
          </a:p>
          <a:p>
            <a:pPr marL="45720" indent="0">
              <a:buNone/>
            </a:pPr>
            <a:r>
              <a:rPr lang="uk-UA" dirty="0" smtClean="0"/>
              <a:t>4.Сувора </a:t>
            </a:r>
            <a:r>
              <a:rPr lang="uk-UA" dirty="0"/>
              <a:t>дієта.</a:t>
            </a:r>
          </a:p>
        </p:txBody>
      </p:sp>
    </p:spTree>
    <p:extLst>
      <p:ext uri="{BB962C8B-B14F-4D97-AF65-F5344CB8AC3E}">
        <p14:creationId xmlns:p14="http://schemas.microsoft.com/office/powerpoint/2010/main" val="246890653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err="1"/>
              <a:t>Самостійні</a:t>
            </a:r>
            <a:r>
              <a:rPr lang="ru-RU" sz="2000" dirty="0"/>
              <a:t> </a:t>
            </a:r>
            <a:r>
              <a:rPr lang="ru-RU" sz="2000" dirty="0" err="1"/>
              <a:t>дії</a:t>
            </a:r>
            <a:r>
              <a:rPr lang="ru-RU" sz="2000" dirty="0"/>
              <a:t> по </a:t>
            </a:r>
            <a:r>
              <a:rPr lang="ru-RU" sz="2000" dirty="0" err="1"/>
              <a:t>очищенню</a:t>
            </a:r>
            <a:r>
              <a:rPr lang="ru-RU" sz="2000" dirty="0"/>
              <a:t> </a:t>
            </a:r>
            <a:r>
              <a:rPr lang="ru-RU" sz="2000" dirty="0" err="1"/>
              <a:t>шлунку</a:t>
            </a:r>
            <a:r>
              <a:rPr lang="ru-RU" sz="2000" dirty="0"/>
              <a:t> та </a:t>
            </a:r>
            <a:r>
              <a:rPr lang="ru-RU" sz="2000" dirty="0" err="1"/>
              <a:t>нейтралізації</a:t>
            </a:r>
            <a:r>
              <a:rPr lang="ru-RU" sz="2000" dirty="0"/>
              <a:t> </a:t>
            </a:r>
            <a:r>
              <a:rPr lang="ru-RU" sz="2000" dirty="0" err="1"/>
              <a:t>отруєння</a:t>
            </a:r>
            <a:r>
              <a:rPr lang="ru-RU" sz="2000" dirty="0"/>
              <a:t> </a:t>
            </a:r>
            <a:r>
              <a:rPr lang="ru-RU" sz="2000" dirty="0" err="1"/>
              <a:t>недопустимі</a:t>
            </a:r>
            <a:r>
              <a:rPr lang="ru-RU" sz="2000" dirty="0"/>
              <a:t> у </a:t>
            </a:r>
            <a:r>
              <a:rPr lang="ru-RU" sz="2000" dirty="0" err="1"/>
              <a:t>конкретних</a:t>
            </a:r>
            <a:r>
              <a:rPr lang="ru-RU" sz="2000" dirty="0"/>
              <a:t> </a:t>
            </a:r>
            <a:r>
              <a:rPr lang="ru-RU" sz="2000" dirty="0" err="1"/>
              <a:t>випадках</a:t>
            </a:r>
            <a:r>
              <a:rPr lang="ru-RU" sz="2000" dirty="0"/>
              <a:t> — </a:t>
            </a:r>
            <a:r>
              <a:rPr lang="ru-RU" sz="2000" dirty="0" err="1"/>
              <a:t>виклик</a:t>
            </a:r>
            <a:r>
              <a:rPr lang="ru-RU" sz="2000" dirty="0"/>
              <a:t> </a:t>
            </a:r>
            <a:r>
              <a:rPr lang="ru-RU" sz="2000" dirty="0" err="1"/>
              <a:t>швидкої</a:t>
            </a:r>
            <a:r>
              <a:rPr lang="ru-RU" sz="2000" dirty="0"/>
              <a:t> </a:t>
            </a:r>
            <a:r>
              <a:rPr lang="ru-RU" sz="2000" dirty="0" err="1"/>
              <a:t>допомоги</a:t>
            </a:r>
            <a:r>
              <a:rPr lang="ru-RU" sz="2000" dirty="0"/>
              <a:t> є </a:t>
            </a:r>
            <a:r>
              <a:rPr lang="ru-RU" sz="2000" dirty="0" err="1"/>
              <a:t>необхідним</a:t>
            </a:r>
            <a:r>
              <a:rPr lang="ru-RU" sz="2000" dirty="0"/>
              <a:t> для таких </a:t>
            </a:r>
            <a:r>
              <a:rPr lang="ru-RU" sz="2000" dirty="0" err="1"/>
              <a:t>категорій</a:t>
            </a:r>
            <a:r>
              <a:rPr lang="ru-RU" sz="2000" dirty="0"/>
              <a:t> </a:t>
            </a:r>
            <a:r>
              <a:rPr lang="ru-RU" sz="2000" dirty="0" err="1"/>
              <a:t>постраждалих</a:t>
            </a:r>
            <a:r>
              <a:rPr lang="ru-RU" sz="2000" dirty="0"/>
              <a:t>:</a:t>
            </a:r>
            <a:endParaRPr lang="uk-UA" sz="2000" dirty="0"/>
          </a:p>
        </p:txBody>
      </p:sp>
      <p:sp>
        <p:nvSpPr>
          <p:cNvPr id="3" name="Объект 2"/>
          <p:cNvSpPr>
            <a:spLocks noGrp="1"/>
          </p:cNvSpPr>
          <p:nvPr>
            <p:ph idx="1"/>
          </p:nvPr>
        </p:nvSpPr>
        <p:spPr/>
        <p:txBody>
          <a:bodyPr>
            <a:normAutofit fontScale="40000" lnSpcReduction="20000"/>
          </a:bodyPr>
          <a:lstStyle/>
          <a:p>
            <a:r>
              <a:rPr lang="uk-UA" dirty="0"/>
              <a:t>Особи похилого віку (старші 60 років</a:t>
            </a:r>
            <a:r>
              <a:rPr lang="uk-UA" dirty="0" smtClean="0"/>
              <a:t>).</a:t>
            </a:r>
          </a:p>
          <a:p>
            <a:endParaRPr lang="uk-UA" dirty="0"/>
          </a:p>
          <a:p>
            <a:r>
              <a:rPr lang="uk-UA" dirty="0"/>
              <a:t>Діти віком від народження до 15 років</a:t>
            </a:r>
            <a:r>
              <a:rPr lang="uk-UA" dirty="0" smtClean="0"/>
              <a:t>.</a:t>
            </a:r>
          </a:p>
          <a:p>
            <a:endParaRPr lang="uk-UA" dirty="0"/>
          </a:p>
          <a:p>
            <a:r>
              <a:rPr lang="uk-UA" dirty="0"/>
              <a:t>Люди, що мають хронічні захворювання (</a:t>
            </a:r>
            <a:r>
              <a:rPr lang="uk-UA" dirty="0" smtClean="0"/>
              <a:t>шлункового-кишкового </a:t>
            </a:r>
            <a:r>
              <a:rPr lang="uk-UA" dirty="0"/>
              <a:t>тракту, кардіологія, цукровий діабет, нефропатії, </a:t>
            </a:r>
            <a:r>
              <a:rPr lang="uk-UA" dirty="0" err="1" smtClean="0"/>
              <a:t>невролгічні</a:t>
            </a:r>
            <a:r>
              <a:rPr lang="uk-UA" dirty="0" smtClean="0"/>
              <a:t> </a:t>
            </a:r>
            <a:r>
              <a:rPr lang="uk-UA" dirty="0"/>
              <a:t>патології, астма, тощо</a:t>
            </a:r>
            <a:r>
              <a:rPr lang="uk-UA" dirty="0" smtClean="0"/>
              <a:t>).</a:t>
            </a:r>
          </a:p>
          <a:p>
            <a:endParaRPr lang="uk-UA" dirty="0" smtClean="0"/>
          </a:p>
          <a:p>
            <a:r>
              <a:rPr lang="uk-UA" dirty="0"/>
              <a:t>Харчове </a:t>
            </a:r>
            <a:r>
              <a:rPr lang="uk-UA" dirty="0" err="1"/>
              <a:t>отруєнняотруйними</a:t>
            </a:r>
            <a:r>
              <a:rPr lang="uk-UA" dirty="0"/>
              <a:t> рослинами або грибами</a:t>
            </a:r>
            <a:r>
              <a:rPr lang="uk-UA" dirty="0" smtClean="0"/>
              <a:t>.</a:t>
            </a:r>
          </a:p>
          <a:p>
            <a:endParaRPr lang="uk-UA" dirty="0"/>
          </a:p>
          <a:p>
            <a:r>
              <a:rPr lang="uk-UA" dirty="0"/>
              <a:t>У випадках, коли у постраждалого проявляються симптоми паралічу, порушення свідомості</a:t>
            </a:r>
            <a:r>
              <a:rPr lang="uk-UA" dirty="0" smtClean="0"/>
              <a:t>.</a:t>
            </a:r>
          </a:p>
          <a:p>
            <a:endParaRPr lang="uk-UA" dirty="0"/>
          </a:p>
          <a:p>
            <a:r>
              <a:rPr lang="uk-UA" dirty="0"/>
              <a:t>Якщо інтоксикація визначається, як легка, у хворого немає небезпечних для життя симптомів (безперервне блювання, діарея з кров’ю, падіння артеріального тиску, судоми), можна зробити наступне:</a:t>
            </a:r>
          </a:p>
          <a:p>
            <a:endParaRPr lang="uk-UA" dirty="0"/>
          </a:p>
          <a:p>
            <a:r>
              <a:rPr lang="uk-UA" dirty="0"/>
              <a:t>Постраждалому потрібно випити якомога більше чистої води (кип’ячена, очищена, мінеральна вода без газу). Содові розчини, відвари ромашки та інші “народні” засоби є недоречними і, навіть, можуть нашкодити на першому етапі очищення. Збудник і токсин, які викликали </a:t>
            </a:r>
            <a:r>
              <a:rPr lang="uk-UA" dirty="0" err="1"/>
              <a:t>отруєнняє</a:t>
            </a:r>
            <a:r>
              <a:rPr lang="uk-UA" dirty="0"/>
              <a:t> невідомими, як і реакції, що відбуваються всередині організму. Якщо у хворого відсутній блювотний рефлекс, можна його активувати шляхом натискання на корінь язика (краще робити це чистою ложкою, а не пальцем руки</a:t>
            </a:r>
            <a:r>
              <a:rPr lang="uk-UA" dirty="0" smtClean="0"/>
              <a:t>).</a:t>
            </a:r>
          </a:p>
          <a:p>
            <a:endParaRPr lang="uk-UA" dirty="0"/>
          </a:p>
          <a:p>
            <a:r>
              <a:rPr lang="uk-UA" dirty="0"/>
              <a:t>Випита вода не тільки допоможе очистити травний тракт, а й компенсує втрату рідини, що видаляється із організму разом із блювотними масами та діареєю. Надання допомоги при </a:t>
            </a:r>
            <a:r>
              <a:rPr lang="uk-UA" dirty="0" err="1"/>
              <a:t>отруєнні—</a:t>
            </a:r>
            <a:r>
              <a:rPr lang="uk-UA" dirty="0"/>
              <a:t> нейтралізація зневоднення. Постраждалому необхідно випивати не менше 2 л води на добу. Краще, якщо це буде </a:t>
            </a:r>
            <a:r>
              <a:rPr lang="uk-UA" dirty="0" err="1"/>
              <a:t>регідратаційний</a:t>
            </a:r>
            <a:r>
              <a:rPr lang="uk-UA" dirty="0"/>
              <a:t> препарат, куплений в аптеці. У домашніх умовах можна приготувати пиття таким чином: на 1 літр очищеної води додають чайну ложку солі та 2 столових ложки цукру</a:t>
            </a:r>
            <a:r>
              <a:rPr lang="uk-UA" dirty="0" smtClean="0"/>
              <a:t>.</a:t>
            </a:r>
          </a:p>
          <a:p>
            <a:endParaRPr lang="uk-UA" dirty="0"/>
          </a:p>
          <a:p>
            <a:r>
              <a:rPr lang="uk-UA" dirty="0"/>
              <a:t>Хворому дають випити адсорбуючий токсини препарат, наприклад, активоване вугілля</a:t>
            </a:r>
            <a:r>
              <a:rPr lang="uk-UA" dirty="0" smtClean="0"/>
              <a:t>.</a:t>
            </a:r>
          </a:p>
          <a:p>
            <a:endParaRPr lang="uk-UA" dirty="0" smtClean="0"/>
          </a:p>
          <a:p>
            <a:r>
              <a:rPr lang="ru-RU" dirty="0" err="1"/>
              <a:t>Якщо</a:t>
            </a:r>
            <a:r>
              <a:rPr lang="ru-RU" dirty="0"/>
              <a:t> </a:t>
            </a:r>
            <a:r>
              <a:rPr lang="ru-RU" dirty="0" err="1"/>
              <a:t>симптоми</a:t>
            </a:r>
            <a:r>
              <a:rPr lang="ru-RU" dirty="0"/>
              <a:t> </a:t>
            </a:r>
            <a:r>
              <a:rPr lang="ru-RU" dirty="0" err="1"/>
              <a:t>отруєння</a:t>
            </a:r>
            <a:r>
              <a:rPr lang="ru-RU" dirty="0"/>
              <a:t> через 4-6 годин не </a:t>
            </a:r>
            <a:r>
              <a:rPr lang="ru-RU" dirty="0" err="1"/>
              <a:t>стихають</a:t>
            </a:r>
            <a:r>
              <a:rPr lang="ru-RU" dirty="0"/>
              <a:t>, </a:t>
            </a:r>
            <a:r>
              <a:rPr lang="ru-RU" dirty="0" err="1"/>
              <a:t>потрібно</a:t>
            </a:r>
            <a:r>
              <a:rPr lang="ru-RU" dirty="0"/>
              <a:t> </a:t>
            </a:r>
            <a:r>
              <a:rPr lang="ru-RU" dirty="0" err="1"/>
              <a:t>викликати</a:t>
            </a:r>
            <a:r>
              <a:rPr lang="ru-RU" dirty="0"/>
              <a:t> </a:t>
            </a:r>
            <a:r>
              <a:rPr lang="ru-RU" dirty="0" err="1"/>
              <a:t>лікаря</a:t>
            </a:r>
            <a:r>
              <a:rPr lang="ru-RU" dirty="0"/>
              <a:t>, </a:t>
            </a:r>
            <a:r>
              <a:rPr lang="ru-RU" dirty="0" err="1"/>
              <a:t>самолікування</a:t>
            </a:r>
            <a:r>
              <a:rPr lang="ru-RU" dirty="0"/>
              <a:t> </a:t>
            </a:r>
            <a:r>
              <a:rPr lang="ru-RU" dirty="0" err="1"/>
              <a:t>може</a:t>
            </a:r>
            <a:r>
              <a:rPr lang="ru-RU" dirty="0"/>
              <a:t> </a:t>
            </a:r>
            <a:r>
              <a:rPr lang="ru-RU" dirty="0" err="1"/>
              <a:t>погіршити</a:t>
            </a:r>
            <a:r>
              <a:rPr lang="ru-RU" dirty="0"/>
              <a:t> стан </a:t>
            </a:r>
            <a:r>
              <a:rPr lang="ru-RU" dirty="0" err="1"/>
              <a:t>постраждалого</a:t>
            </a:r>
            <a:r>
              <a:rPr lang="ru-RU" dirty="0"/>
              <a:t>.</a:t>
            </a:r>
            <a:endParaRPr lang="uk-UA" dirty="0"/>
          </a:p>
        </p:txBody>
      </p:sp>
    </p:spTree>
    <p:extLst>
      <p:ext uri="{BB962C8B-B14F-4D97-AF65-F5344CB8AC3E}">
        <p14:creationId xmlns:p14="http://schemas.microsoft.com/office/powerpoint/2010/main" val="359142577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Долікарська</a:t>
            </a:r>
            <a:r>
              <a:rPr lang="ru-RU" dirty="0"/>
              <a:t> </a:t>
            </a:r>
            <a:r>
              <a:rPr lang="ru-RU" dirty="0" err="1"/>
              <a:t>допомога</a:t>
            </a:r>
            <a:r>
              <a:rPr lang="ru-RU" dirty="0"/>
              <a:t> при </a:t>
            </a:r>
            <a:r>
              <a:rPr lang="ru-RU" dirty="0" err="1"/>
              <a:t>харчових</a:t>
            </a:r>
            <a:r>
              <a:rPr lang="ru-RU" dirty="0"/>
              <a:t> </a:t>
            </a:r>
            <a:r>
              <a:rPr lang="ru-RU" dirty="0" err="1"/>
              <a:t>отруєннях</a:t>
            </a:r>
            <a:endParaRPr lang="uk-UA" dirty="0"/>
          </a:p>
        </p:txBody>
      </p:sp>
      <p:sp>
        <p:nvSpPr>
          <p:cNvPr id="3" name="Объект 2"/>
          <p:cNvSpPr>
            <a:spLocks noGrp="1"/>
          </p:cNvSpPr>
          <p:nvPr>
            <p:ph idx="1"/>
          </p:nvPr>
        </p:nvSpPr>
        <p:spPr/>
        <p:txBody>
          <a:bodyPr>
            <a:normAutofit fontScale="47500" lnSpcReduction="20000"/>
          </a:bodyPr>
          <a:lstStyle/>
          <a:p>
            <a:r>
              <a:rPr lang="ru-RU" dirty="0" err="1"/>
              <a:t>Це</a:t>
            </a:r>
            <a:r>
              <a:rPr lang="ru-RU" dirty="0"/>
              <a:t> </a:t>
            </a:r>
            <a:r>
              <a:rPr lang="ru-RU" dirty="0" err="1"/>
              <a:t>чітке</a:t>
            </a:r>
            <a:r>
              <a:rPr lang="ru-RU" dirty="0"/>
              <a:t> </a:t>
            </a:r>
            <a:r>
              <a:rPr lang="ru-RU" dirty="0" err="1"/>
              <a:t>виконання</a:t>
            </a:r>
            <a:r>
              <a:rPr lang="ru-RU" dirty="0"/>
              <a:t> уже </a:t>
            </a:r>
            <a:r>
              <a:rPr lang="ru-RU" dirty="0" err="1"/>
              <a:t>знайомих</a:t>
            </a:r>
            <a:r>
              <a:rPr lang="ru-RU" dirty="0"/>
              <a:t> </a:t>
            </a:r>
            <a:r>
              <a:rPr lang="ru-RU" dirty="0" err="1"/>
              <a:t>заходів</a:t>
            </a:r>
            <a:r>
              <a:rPr lang="ru-RU" dirty="0" smtClean="0"/>
              <a:t>.</a:t>
            </a:r>
          </a:p>
          <a:p>
            <a:r>
              <a:rPr lang="ru-RU" dirty="0" smtClean="0"/>
              <a:t>Алгоритм </a:t>
            </a:r>
            <a:r>
              <a:rPr lang="ru-RU" dirty="0" err="1"/>
              <a:t>дій</a:t>
            </a:r>
            <a:r>
              <a:rPr lang="ru-RU" dirty="0"/>
              <a:t> є </a:t>
            </a:r>
            <a:r>
              <a:rPr lang="ru-RU" dirty="0" err="1"/>
              <a:t>наступним</a:t>
            </a:r>
            <a:r>
              <a:rPr lang="ru-RU" dirty="0" smtClean="0"/>
              <a:t>:</a:t>
            </a:r>
          </a:p>
          <a:p>
            <a:endParaRPr lang="ru-RU" dirty="0" smtClean="0"/>
          </a:p>
          <a:p>
            <a:r>
              <a:rPr lang="uk-UA" dirty="0"/>
              <a:t>Екстрене виведення токсинів із травного тракту. Це можна зробити промиванням шлунку — прийом великої кількості рідини та активізація блювотного рефлексу. Зверніть увагу, що за допомогою блювання організм чистить шлунок, а діарея очищує кишечник, тому не варто її зупиняти, принаймні, у перші 2-3 години після отруєння</a:t>
            </a:r>
            <a:r>
              <a:rPr lang="uk-UA" dirty="0" smtClean="0"/>
              <a:t>.</a:t>
            </a:r>
          </a:p>
          <a:p>
            <a:endParaRPr lang="uk-UA" dirty="0"/>
          </a:p>
          <a:p>
            <a:r>
              <a:rPr lang="uk-UA" dirty="0"/>
              <a:t>Припинення поширення токсинів. Це можна зробити шляхом прийому сорбентів — активованого вугілля, тощо</a:t>
            </a:r>
            <a:r>
              <a:rPr lang="uk-UA" dirty="0" smtClean="0"/>
              <a:t>.</a:t>
            </a:r>
          </a:p>
          <a:p>
            <a:endParaRPr lang="uk-UA" dirty="0"/>
          </a:p>
          <a:p>
            <a:r>
              <a:rPr lang="uk-UA" dirty="0"/>
              <a:t>Зниження зневоднення організму. Це можна зробити за допомогою великої кількості рідини. Можна пити звичайну очищену або кип’ячену воду, а, також, мінеральну воду без газу, або ж звернутись д</a:t>
            </a:r>
            <a:r>
              <a:rPr lang="uk-UA" dirty="0" smtClean="0"/>
              <a:t>о допомоги </a:t>
            </a:r>
            <a:r>
              <a:rPr lang="uk-UA" dirty="0"/>
              <a:t>спеціальних аптечних препаратів</a:t>
            </a:r>
            <a:r>
              <a:rPr lang="uk-UA" dirty="0" smtClean="0"/>
              <a:t>.</a:t>
            </a:r>
          </a:p>
          <a:p>
            <a:endParaRPr lang="uk-UA" dirty="0"/>
          </a:p>
          <a:p>
            <a:r>
              <a:rPr lang="uk-UA" dirty="0"/>
              <a:t>Забезпечення “відпочинку” органам травлення. Долікарська допомога при харчових </a:t>
            </a:r>
            <a:r>
              <a:rPr lang="uk-UA" dirty="0" err="1"/>
              <a:t>отруєннях—</a:t>
            </a:r>
            <a:r>
              <a:rPr lang="uk-UA" dirty="0"/>
              <a:t> це голод протягом першої доби та обмеження у харчуванні (дієта) протягом наступних 5-7 днів. Їжа повинна бути вареною, подрібненою (відвар рису, киселі, легкі супи-пюре</a:t>
            </a:r>
            <a:r>
              <a:rPr lang="uk-UA" dirty="0" smtClean="0"/>
              <a:t>).</a:t>
            </a:r>
          </a:p>
          <a:p>
            <a:endParaRPr lang="uk-UA" dirty="0"/>
          </a:p>
          <a:p>
            <a:r>
              <a:rPr lang="uk-UA" dirty="0"/>
              <a:t>Відновлення функції шлунково-кишкового тракту. Це робиться за допомогою двотижневого прийому спеціальних ферментних препаратів та </a:t>
            </a:r>
            <a:r>
              <a:rPr lang="uk-UA" dirty="0" err="1"/>
              <a:t>пробіотиків</a:t>
            </a:r>
            <a:r>
              <a:rPr lang="uk-UA" dirty="0" smtClean="0"/>
              <a:t>.</a:t>
            </a:r>
          </a:p>
          <a:p>
            <a:endParaRPr lang="uk-UA" dirty="0"/>
          </a:p>
          <a:p>
            <a:r>
              <a:rPr lang="uk-UA" dirty="0"/>
              <a:t>Наперекір поширеній думці, очищувальні клізми, прийом антибактеріальних або закріплюючих препаратів можуть погіршити стан хворого та погіршити клінічну картину харчового отруєння. Усі призначення подібного роду повинен робити лікар. Також, не варто приймати самостійні рішення та дії при небезпечних симптомах, єдине, що потрібно зробити якомога швидше — викликати швидку допомогу.</a:t>
            </a:r>
          </a:p>
        </p:txBody>
      </p:sp>
    </p:spTree>
    <p:extLst>
      <p:ext uri="{BB962C8B-B14F-4D97-AF65-F5344CB8AC3E}">
        <p14:creationId xmlns:p14="http://schemas.microsoft.com/office/powerpoint/2010/main" val="14883856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30</TotalTime>
  <Words>660</Words>
  <Application>Microsoft Office PowerPoint</Application>
  <PresentationFormat>Экран (4:3)</PresentationFormat>
  <Paragraphs>48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Аптека</vt:lpstr>
      <vt:lpstr>Перша допомога при отруеннях</vt:lpstr>
      <vt:lpstr>Допомога при харчовому отруєнні повинна бути надана якомога швидше. </vt:lpstr>
      <vt:lpstr>Надання допомоги при харчовому отруєнні базується на чотирьох правилах: </vt:lpstr>
      <vt:lpstr>Самостійні дії по очищенню шлунку та нейтралізації отруєння недопустимі у конкретних випадках — виклик швидкої допомоги є необхідним для таких категорій постраждалих:</vt:lpstr>
      <vt:lpstr>Долікарська допомога при харчових отруєннях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Перша допомога при отруеннях</dc:title>
  <dc:creator>User</dc:creator>
  <cp:lastModifiedBy>User</cp:lastModifiedBy>
  <cp:revision>4</cp:revision>
  <dcterms:created xsi:type="dcterms:W3CDTF">2020-05-22T06:52:18Z</dcterms:created>
  <dcterms:modified xsi:type="dcterms:W3CDTF">2020-05-22T07:23:16Z</dcterms:modified>
</cp:coreProperties>
</file>