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3900AC-E33C-41AE-B6EF-4D7F2EE5E751}" type="datetimeFigureOut">
              <a:rPr lang="ru-RU" smtClean="0"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907238-729C-4BE6-BAF4-3A8029C5FD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Особливості природних умов і ресурсів Тернопільської області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Виконала: Лиха Ірина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Ґрунти</a:t>
            </a:r>
            <a:r>
              <a:rPr lang="ru-RU" b="0" dirty="0" smtClean="0"/>
              <a:t> </a:t>
            </a:r>
            <a:r>
              <a:rPr lang="ru-RU" b="0" dirty="0" err="1" smtClean="0"/>
              <a:t>Тернопільської</a:t>
            </a:r>
            <a:r>
              <a:rPr lang="ru-RU" b="0" dirty="0" smtClean="0"/>
              <a:t> </a:t>
            </a:r>
            <a:r>
              <a:rPr lang="ru-RU" b="0" dirty="0" err="1" smtClean="0"/>
              <a:t>області</a:t>
            </a:r>
            <a:endParaRPr lang="ru-RU" dirty="0"/>
          </a:p>
        </p:txBody>
      </p:sp>
      <p:pic>
        <p:nvPicPr>
          <p:cNvPr id="6" name="Содержимое 5" descr="img10.jpg"/>
          <p:cNvPicPr>
            <a:picLocks noGrp="1" noChangeAspect="1"/>
          </p:cNvPicPr>
          <p:nvPr>
            <p:ph idx="1"/>
          </p:nvPr>
        </p:nvPicPr>
        <p:blipFill>
          <a:blip r:embed="rId2"/>
          <a:srcRect r="39028"/>
          <a:stretch>
            <a:fillRect/>
          </a:stretch>
        </p:blipFill>
        <p:spPr>
          <a:xfrm>
            <a:off x="1785918" y="1500174"/>
            <a:ext cx="4001632" cy="4918076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Рослинність</a:t>
            </a:r>
            <a:r>
              <a:rPr lang="ru-RU" b="0" dirty="0" smtClean="0"/>
              <a:t> </a:t>
            </a:r>
            <a:r>
              <a:rPr lang="ru-RU" b="0" dirty="0" err="1" smtClean="0"/>
              <a:t>Тернопільської</a:t>
            </a:r>
            <a:r>
              <a:rPr lang="ru-RU" b="0" dirty="0" smtClean="0"/>
              <a:t> </a:t>
            </a:r>
            <a:r>
              <a:rPr lang="ru-RU" b="0" dirty="0" err="1" smtClean="0"/>
              <a:t>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Флора </a:t>
            </a:r>
            <a:r>
              <a:rPr lang="ru-RU" dirty="0" err="1" smtClean="0"/>
              <a:t>Тернопільщини</a:t>
            </a:r>
            <a:r>
              <a:rPr lang="ru-RU" dirty="0" smtClean="0"/>
              <a:t> </a:t>
            </a:r>
            <a:r>
              <a:rPr lang="ru-RU" dirty="0" err="1" smtClean="0"/>
              <a:t>багата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різноманітна</a:t>
            </a:r>
            <a:r>
              <a:rPr lang="ru-RU" dirty="0" smtClean="0"/>
              <a:t>. Вона </a:t>
            </a:r>
            <a:r>
              <a:rPr lang="ru-RU" dirty="0" err="1" smtClean="0"/>
              <a:t>налічує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1100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спорових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насінних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належать до 100 родин </a:t>
            </a:r>
            <a:r>
              <a:rPr lang="ru-RU" dirty="0" err="1" smtClean="0"/>
              <a:t>і</a:t>
            </a:r>
            <a:r>
              <a:rPr lang="ru-RU" dirty="0" smtClean="0"/>
              <a:t> 500 </a:t>
            </a:r>
            <a:r>
              <a:rPr lang="ru-RU" dirty="0" err="1" smtClean="0"/>
              <a:t>родів</a:t>
            </a:r>
            <a:r>
              <a:rPr lang="ru-RU" dirty="0" smtClean="0"/>
              <a:t>. 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Тернопільщини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реліктових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ендемічних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Рослинність</a:t>
            </a:r>
            <a:r>
              <a:rPr lang="ru-RU" b="0" dirty="0" smtClean="0"/>
              <a:t> </a:t>
            </a:r>
            <a:r>
              <a:rPr lang="ru-RU" b="0" dirty="0" err="1" smtClean="0"/>
              <a:t>Тернопільської</a:t>
            </a:r>
            <a:r>
              <a:rPr lang="ru-RU" b="0" dirty="0" smtClean="0"/>
              <a:t> </a:t>
            </a:r>
            <a:r>
              <a:rPr lang="ru-RU" b="0" dirty="0" err="1" smtClean="0"/>
              <a:t>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err="1" smtClean="0"/>
              <a:t>Ендемічні</a:t>
            </a:r>
            <a:r>
              <a:rPr lang="ru-RU" b="1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рослин</a:t>
            </a:r>
            <a:r>
              <a:rPr lang="ru-RU" b="1" dirty="0" smtClean="0"/>
              <a:t> </a:t>
            </a:r>
            <a:r>
              <a:rPr lang="ru-RU" b="1" dirty="0" err="1" smtClean="0"/>
              <a:t>області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dirty="0" err="1" smtClean="0"/>
              <a:t>шавлія</a:t>
            </a:r>
            <a:r>
              <a:rPr lang="ru-RU" dirty="0" smtClean="0"/>
              <a:t> </a:t>
            </a:r>
            <a:r>
              <a:rPr lang="ru-RU" dirty="0" err="1" smtClean="0"/>
              <a:t>кременецька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костриця</a:t>
            </a:r>
            <a:r>
              <a:rPr lang="ru-RU" dirty="0" smtClean="0"/>
              <a:t> </a:t>
            </a:r>
            <a:r>
              <a:rPr lang="ru-RU" dirty="0" err="1" smtClean="0"/>
              <a:t>піхвова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сонцецвіт</a:t>
            </a:r>
            <a:r>
              <a:rPr lang="ru-RU" dirty="0" smtClean="0"/>
              <a:t> </a:t>
            </a:r>
            <a:r>
              <a:rPr lang="ru-RU" dirty="0" err="1" smtClean="0"/>
              <a:t>сивий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вівсюнець</a:t>
            </a:r>
            <a:r>
              <a:rPr lang="ru-RU" dirty="0" smtClean="0"/>
              <a:t> </a:t>
            </a:r>
            <a:r>
              <a:rPr lang="ru-RU" dirty="0" err="1" smtClean="0"/>
              <a:t>пустельний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шиверекія</a:t>
            </a:r>
            <a:r>
              <a:rPr lang="ru-RU" dirty="0" smtClean="0"/>
              <a:t> </a:t>
            </a:r>
            <a:r>
              <a:rPr lang="ru-RU" dirty="0" err="1" smtClean="0"/>
              <a:t>подільська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чебрець</a:t>
            </a:r>
            <a:r>
              <a:rPr lang="ru-RU" dirty="0" smtClean="0"/>
              <a:t> </a:t>
            </a:r>
            <a:r>
              <a:rPr lang="ru-RU" dirty="0" err="1" smtClean="0"/>
              <a:t>одягнений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тонконіг</a:t>
            </a:r>
            <a:r>
              <a:rPr lang="ru-RU" dirty="0" smtClean="0"/>
              <a:t> </a:t>
            </a:r>
            <a:r>
              <a:rPr lang="ru-RU" dirty="0" err="1" smtClean="0"/>
              <a:t>різнобарвний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тваринний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Тернопільської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6829444" cy="602512"/>
          </a:xfrm>
        </p:spPr>
        <p:txBody>
          <a:bodyPr>
            <a:noAutofit/>
          </a:bodyPr>
          <a:lstStyle/>
          <a:p>
            <a:r>
              <a:rPr lang="ru-RU" dirty="0" err="1" smtClean="0"/>
              <a:t>Тваринний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Тернопіль­ської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представлений </a:t>
            </a:r>
            <a:r>
              <a:rPr lang="ru-RU" dirty="0" err="1" smtClean="0"/>
              <a:t>лісовими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степовими</a:t>
            </a:r>
            <a:r>
              <a:rPr lang="ru-RU" dirty="0" smtClean="0"/>
              <a:t> </a:t>
            </a:r>
            <a:r>
              <a:rPr lang="ru-RU" dirty="0" smtClean="0"/>
              <a:t>видами.</a:t>
            </a:r>
            <a:r>
              <a:rPr lang="ru-RU" dirty="0" smtClean="0"/>
              <a:t>  Тут </a:t>
            </a:r>
            <a:r>
              <a:rPr lang="ru-RU" dirty="0" err="1" smtClean="0"/>
              <a:t>водяться</a:t>
            </a:r>
            <a:r>
              <a:rPr lang="ru-RU" dirty="0" smtClean="0"/>
              <a:t> 305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хребет­них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36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, 11 — </a:t>
            </a:r>
            <a:r>
              <a:rPr lang="ru-RU" dirty="0" err="1" smtClean="0"/>
              <a:t>земноводних</a:t>
            </a:r>
            <a:r>
              <a:rPr lang="ru-RU" dirty="0" smtClean="0"/>
              <a:t>, 187 — </a:t>
            </a:r>
            <a:r>
              <a:rPr lang="ru-RU" dirty="0" err="1" smtClean="0"/>
              <a:t>птахів</a:t>
            </a:r>
            <a:r>
              <a:rPr lang="ru-RU" dirty="0" smtClean="0"/>
              <a:t>, 61 — </a:t>
            </a:r>
            <a:r>
              <a:rPr lang="ru-RU" dirty="0" err="1" smtClean="0"/>
              <a:t>ссавців</a:t>
            </a:r>
            <a:r>
              <a:rPr lang="ru-RU" dirty="0" smtClean="0"/>
              <a:t>, 10 — </a:t>
            </a:r>
            <a:r>
              <a:rPr lang="ru-RU" dirty="0" err="1" smtClean="0"/>
              <a:t>рептилій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середній</a:t>
            </a:r>
            <a:r>
              <a:rPr lang="ru-RU" dirty="0" smtClean="0"/>
              <a:t> та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як </a:t>
            </a:r>
            <a:r>
              <a:rPr lang="ru-RU" dirty="0" err="1" smtClean="0"/>
              <a:t>степові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 </a:t>
            </a:r>
            <a:r>
              <a:rPr lang="ru-RU" dirty="0" smtClean="0"/>
              <a:t>Карпат:</a:t>
            </a:r>
            <a:r>
              <a:rPr lang="ru-RU" dirty="0" smtClean="0"/>
              <a:t> </a:t>
            </a:r>
            <a:r>
              <a:rPr lang="ru-RU" dirty="0" err="1" smtClean="0"/>
              <a:t>заєць</a:t>
            </a:r>
            <a:r>
              <a:rPr lang="ru-RU" dirty="0" smtClean="0"/>
              <a:t> </a:t>
            </a:r>
            <a:r>
              <a:rPr lang="ru-RU" dirty="0" err="1" smtClean="0"/>
              <a:t>сірий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вивірка</a:t>
            </a:r>
            <a:r>
              <a:rPr lang="ru-RU" dirty="0" smtClean="0"/>
              <a:t> </a:t>
            </a:r>
            <a:r>
              <a:rPr lang="ru-RU" dirty="0" err="1" smtClean="0"/>
              <a:t>звичайна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u="sng" dirty="0" err="1" smtClean="0"/>
              <a:t>лисиця</a:t>
            </a:r>
            <a:r>
              <a:rPr lang="ru-RU" u="sng" dirty="0" smtClean="0"/>
              <a:t> </a:t>
            </a:r>
            <a:r>
              <a:rPr lang="ru-RU" u="sng" dirty="0" err="1" smtClean="0"/>
              <a:t>звичайна</a:t>
            </a:r>
            <a:r>
              <a:rPr lang="ru-RU" dirty="0" err="1" smtClean="0"/>
              <a:t>,і</a:t>
            </a:r>
            <a:r>
              <a:rPr lang="ru-RU" dirty="0" smtClean="0"/>
              <a:t> т.д.</a:t>
            </a:r>
            <a:endParaRPr lang="ru-RU" dirty="0"/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0099" y="2857496"/>
            <a:ext cx="5311133" cy="36721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Природокористування</a:t>
            </a:r>
            <a:r>
              <a:rPr lang="uk-UA" sz="3600" dirty="0" smtClean="0"/>
              <a:t>. Об’єкти природно-заповідного фонду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У природно-заповідному фонді Тернопільської області є майже 640 одиниць територій та об</a:t>
            </a:r>
            <a:r>
              <a:rPr lang="en-US" sz="2400" dirty="0" smtClean="0"/>
              <a:t>’</a:t>
            </a:r>
            <a:r>
              <a:rPr lang="uk-UA" sz="2400" dirty="0" err="1" smtClean="0"/>
              <a:t>єктів</a:t>
            </a:r>
            <a:r>
              <a:rPr lang="uk-UA" sz="2400" dirty="0" smtClean="0"/>
              <a:t>. Фактична площа природно-заповідного фонду області становить 8,91% території </a:t>
            </a:r>
            <a:r>
              <a:rPr lang="uk-UA" sz="2400" dirty="0" err="1" smtClean="0"/>
              <a:t>області.На</a:t>
            </a:r>
            <a:r>
              <a:rPr lang="uk-UA" sz="2400" dirty="0" smtClean="0"/>
              <a:t> території Тернопільської області знаходиться природний заповідник </a:t>
            </a:r>
            <a:r>
              <a:rPr lang="uk-UA" sz="2400" dirty="0" err="1" smtClean="0"/>
              <a:t>“Медобори”</a:t>
            </a:r>
            <a:r>
              <a:rPr lang="uk-UA" sz="2400" dirty="0" smtClean="0"/>
              <a:t> - це справжня перлина цілої України. </a:t>
            </a:r>
            <a:endParaRPr lang="ru-RU" sz="24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Природокористування. Об’єкти природно-заповідного </a:t>
            </a:r>
            <a:r>
              <a:rPr lang="uk-UA" sz="2800" dirty="0" smtClean="0"/>
              <a:t>фонду(</a:t>
            </a:r>
            <a:r>
              <a:rPr lang="uk-UA" sz="2800" dirty="0" err="1" smtClean="0"/>
              <a:t>Медобори</a:t>
            </a:r>
            <a:r>
              <a:rPr lang="uk-UA" sz="2800" dirty="0" smtClean="0"/>
              <a:t>)</a:t>
            </a:r>
            <a:endParaRPr lang="ru-RU" sz="2800" dirty="0"/>
          </a:p>
        </p:txBody>
      </p:sp>
      <p:pic>
        <p:nvPicPr>
          <p:cNvPr id="6" name="Содержимое 5" descr="unnam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928801"/>
            <a:ext cx="6578792" cy="4210427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Екологічні проблеми Тернопільської 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За </a:t>
            </a:r>
            <a:r>
              <a:rPr lang="ru-RU" dirty="0" smtClean="0"/>
              <a:t>2018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статистичні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по </a:t>
            </a:r>
            <a:r>
              <a:rPr lang="ru-RU" dirty="0" err="1" smtClean="0"/>
              <a:t>викидах</a:t>
            </a:r>
            <a:r>
              <a:rPr lang="ru-RU" dirty="0" smtClean="0"/>
              <a:t> </a:t>
            </a:r>
            <a:r>
              <a:rPr lang="ru-RU" dirty="0" err="1" smtClean="0"/>
              <a:t>забруднюючих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в </a:t>
            </a:r>
            <a:r>
              <a:rPr lang="ru-RU" dirty="0" err="1" smtClean="0"/>
              <a:t>атмосферне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пересувних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За </a:t>
            </a:r>
            <a:r>
              <a:rPr lang="ru-RU" dirty="0" err="1" smtClean="0"/>
              <a:t>водозабезпеченістю</a:t>
            </a:r>
            <a:r>
              <a:rPr lang="ru-RU" dirty="0" smtClean="0"/>
              <a:t> </a:t>
            </a:r>
            <a:r>
              <a:rPr lang="ru-RU" dirty="0" err="1" smtClean="0"/>
              <a:t>Тернопільська</a:t>
            </a:r>
            <a:r>
              <a:rPr lang="ru-RU" dirty="0" smtClean="0"/>
              <a:t> область </a:t>
            </a:r>
            <a:r>
              <a:rPr lang="ru-RU" dirty="0" err="1" smtClean="0"/>
              <a:t>займає</a:t>
            </a:r>
            <a:r>
              <a:rPr lang="ru-RU" dirty="0" smtClean="0"/>
              <a:t> 15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Область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середнім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великим –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Область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середнім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водозабору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скидів</a:t>
            </a:r>
            <a:r>
              <a:rPr lang="ru-RU" dirty="0" smtClean="0"/>
              <a:t> </a:t>
            </a:r>
            <a:r>
              <a:rPr lang="ru-RU" dirty="0" err="1" smtClean="0"/>
              <a:t>забруднених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вод (12,8% </a:t>
            </a:r>
            <a:r>
              <a:rPr lang="ru-RU" dirty="0" err="1" smtClean="0"/>
              <a:t>від</a:t>
            </a:r>
            <a:r>
              <a:rPr lang="ru-RU" dirty="0" smtClean="0"/>
              <a:t> тих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потребують</a:t>
            </a:r>
            <a:r>
              <a:rPr lang="ru-RU" dirty="0" smtClean="0"/>
              <a:t> очистки). 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Тектонічна будова </a:t>
            </a:r>
            <a:r>
              <a:rPr lang="uk-UA" dirty="0" smtClean="0"/>
              <a:t>  Тернопільської </a:t>
            </a:r>
            <a:r>
              <a:rPr lang="uk-UA" dirty="0" smtClean="0"/>
              <a:t>області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Тернопільська область розташована в межах </a:t>
            </a:r>
            <a:r>
              <a:rPr lang="uk-UA" dirty="0" err="1" smtClean="0"/>
              <a:t>Волино-Подільської</a:t>
            </a:r>
            <a:r>
              <a:rPr lang="uk-UA" dirty="0" smtClean="0"/>
              <a:t> плити , яка є частиною давньої  східноєвропейської платформи.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10715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Тектонічна </a:t>
            </a:r>
            <a:r>
              <a:rPr lang="uk-UA" dirty="0" smtClean="0"/>
              <a:t>будова </a:t>
            </a:r>
            <a:r>
              <a:rPr lang="uk-UA" dirty="0" smtClean="0"/>
              <a:t>Тернопільської області</a:t>
            </a:r>
            <a:endParaRPr lang="ru-RU" dirty="0"/>
          </a:p>
        </p:txBody>
      </p:sp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rcRect r="5000" b="11501"/>
          <a:stretch>
            <a:fillRect/>
          </a:stretch>
        </p:blipFill>
        <p:spPr>
          <a:xfrm>
            <a:off x="2285984" y="1391137"/>
            <a:ext cx="3143272" cy="4797626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Рельєф Тернопільської  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err="1" smtClean="0"/>
              <a:t>Тернопільська</a:t>
            </a:r>
            <a:r>
              <a:rPr lang="ru-RU" dirty="0" smtClean="0"/>
              <a:t> </a:t>
            </a:r>
            <a:r>
              <a:rPr lang="ru-RU" dirty="0" smtClean="0"/>
              <a:t>область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західну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 </a:t>
            </a:r>
            <a:r>
              <a:rPr lang="ru-RU" dirty="0" err="1" smtClean="0"/>
              <a:t>Подільської</a:t>
            </a:r>
            <a:r>
              <a:rPr lang="ru-RU" dirty="0" smtClean="0"/>
              <a:t> </a:t>
            </a:r>
            <a:r>
              <a:rPr lang="ru-RU" dirty="0" err="1" smtClean="0"/>
              <a:t>височини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Рельєф</a:t>
            </a:r>
            <a:r>
              <a:rPr lang="ru-RU" dirty="0" smtClean="0"/>
              <a:t> </a:t>
            </a:r>
            <a:r>
              <a:rPr lang="ru-RU" dirty="0" err="1" smtClean="0"/>
              <a:t>її</a:t>
            </a:r>
            <a:r>
              <a:rPr lang="ru-RU" dirty="0" smtClean="0"/>
              <a:t> </a:t>
            </a:r>
            <a:r>
              <a:rPr lang="ru-RU" dirty="0" err="1" smtClean="0"/>
              <a:t>рівний</a:t>
            </a:r>
            <a:r>
              <a:rPr lang="ru-RU" dirty="0" smtClean="0"/>
              <a:t>.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нахил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підтверджують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русел </a:t>
            </a:r>
            <a:r>
              <a:rPr lang="ru-RU" dirty="0" err="1" smtClean="0"/>
              <a:t>рік</a:t>
            </a:r>
            <a:r>
              <a:rPr lang="ru-RU" dirty="0" smtClean="0"/>
              <a:t>. </a:t>
            </a:r>
            <a:r>
              <a:rPr lang="ru-RU" dirty="0" err="1" smtClean="0"/>
              <a:t>Висоти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тут </a:t>
            </a:r>
            <a:r>
              <a:rPr lang="ru-RU" dirty="0" err="1" smtClean="0"/>
              <a:t>коливаються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443 м </a:t>
            </a:r>
            <a:r>
              <a:rPr lang="ru-RU" dirty="0" smtClean="0"/>
              <a:t>до </a:t>
            </a:r>
            <a:r>
              <a:rPr lang="ru-RU" dirty="0" smtClean="0"/>
              <a:t>116 </a:t>
            </a:r>
            <a:r>
              <a:rPr lang="ru-RU" dirty="0" smtClean="0"/>
              <a:t>м.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Корисні копалини тернопільської 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b="1" dirty="0" smtClean="0"/>
              <a:t> 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розвідано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обстежено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300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них:</a:t>
            </a:r>
          </a:p>
          <a:p>
            <a:r>
              <a:rPr lang="ru-RU" dirty="0" err="1" smtClean="0"/>
              <a:t>вапняки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крейда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мергелі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гіпс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піски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пісковики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глини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гравійно-галечникові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доломіти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Корисні копалини тернопільської 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 </a:t>
            </a:r>
            <a:r>
              <a:rPr lang="ru-RU" b="1" dirty="0" smtClean="0"/>
              <a:t>суглинки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глини</a:t>
            </a:r>
            <a:r>
              <a:rPr lang="ru-RU" dirty="0" smtClean="0"/>
              <a:t> (</a:t>
            </a:r>
            <a:r>
              <a:rPr lang="ru-RU" dirty="0" err="1" smtClean="0"/>
              <a:t>понад</a:t>
            </a:r>
            <a:r>
              <a:rPr lang="ru-RU" dirty="0" smtClean="0"/>
              <a:t> 100 </a:t>
            </a:r>
            <a:r>
              <a:rPr lang="ru-RU" dirty="0" err="1" smtClean="0"/>
              <a:t>родовищ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сировиною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черепиці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Глибина</a:t>
            </a:r>
            <a:r>
              <a:rPr lang="ru-RU" dirty="0" smtClean="0"/>
              <a:t> </a:t>
            </a:r>
            <a:r>
              <a:rPr lang="ru-RU" dirty="0" err="1" smtClean="0"/>
              <a:t>залягання</a:t>
            </a:r>
            <a:r>
              <a:rPr lang="ru-RU" dirty="0" smtClean="0"/>
              <a:t> </a:t>
            </a:r>
            <a:r>
              <a:rPr lang="ru-RU" dirty="0" err="1" smtClean="0"/>
              <a:t>глини</a:t>
            </a:r>
            <a:r>
              <a:rPr lang="ru-RU" dirty="0" smtClean="0"/>
              <a:t> не </a:t>
            </a:r>
            <a:r>
              <a:rPr lang="ru-RU" dirty="0" err="1" smtClean="0"/>
              <a:t>перевищує</a:t>
            </a:r>
            <a:r>
              <a:rPr lang="ru-RU" dirty="0" smtClean="0"/>
              <a:t> 7 м, а </a:t>
            </a:r>
            <a:r>
              <a:rPr lang="ru-RU" dirty="0" err="1" smtClean="0"/>
              <a:t>видобування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проводиться </a:t>
            </a:r>
            <a:r>
              <a:rPr lang="ru-RU" dirty="0" err="1" smtClean="0"/>
              <a:t>відкритим</a:t>
            </a:r>
            <a:r>
              <a:rPr lang="ru-RU" dirty="0" smtClean="0"/>
              <a:t> способом. </a:t>
            </a:r>
            <a:r>
              <a:rPr lang="ru-RU" dirty="0" err="1" smtClean="0"/>
              <a:t>Родовища</a:t>
            </a:r>
            <a:r>
              <a:rPr lang="ru-RU" dirty="0" smtClean="0"/>
              <a:t> </a:t>
            </a:r>
            <a:r>
              <a:rPr lang="ru-RU" dirty="0" err="1" smtClean="0"/>
              <a:t>піску</a:t>
            </a:r>
            <a:r>
              <a:rPr lang="ru-RU" dirty="0" smtClean="0"/>
              <a:t> </a:t>
            </a:r>
            <a:r>
              <a:rPr lang="ru-RU" dirty="0" err="1" smtClean="0"/>
              <a:t>поширені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в </a:t>
            </a:r>
            <a:r>
              <a:rPr lang="ru-RU" dirty="0" err="1" smtClean="0"/>
              <a:t>західній</a:t>
            </a:r>
            <a:r>
              <a:rPr lang="ru-RU" dirty="0" smtClean="0"/>
              <a:t>, </a:t>
            </a:r>
            <a:r>
              <a:rPr lang="ru-RU" dirty="0" err="1" smtClean="0"/>
              <a:t>північній</a:t>
            </a:r>
            <a:r>
              <a:rPr lang="ru-RU" dirty="0" smtClean="0"/>
              <a:t> та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В основному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будівельні</a:t>
            </a:r>
            <a:r>
              <a:rPr lang="ru-RU" dirty="0" smtClean="0"/>
              <a:t> </a:t>
            </a:r>
            <a:r>
              <a:rPr lang="ru-RU" dirty="0" err="1" smtClean="0"/>
              <a:t>піски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Клімат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помірно-континентальний</a:t>
            </a:r>
            <a:r>
              <a:rPr lang="ru-RU" dirty="0" smtClean="0"/>
              <a:t> </a:t>
            </a:r>
            <a:r>
              <a:rPr lang="ru-RU" dirty="0" err="1" smtClean="0"/>
              <a:t>клімат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нежарким </a:t>
            </a:r>
            <a:r>
              <a:rPr lang="ru-RU" dirty="0" err="1" smtClean="0"/>
              <a:t>літом</a:t>
            </a:r>
            <a:r>
              <a:rPr lang="ru-RU" dirty="0" smtClean="0"/>
              <a:t>, </a:t>
            </a:r>
            <a:r>
              <a:rPr lang="ru-RU" dirty="0" err="1" smtClean="0"/>
              <a:t>м'якою</a:t>
            </a:r>
            <a:r>
              <a:rPr lang="ru-RU" dirty="0" smtClean="0"/>
              <a:t> зимою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достатньою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опадів</a:t>
            </a:r>
            <a:r>
              <a:rPr lang="ru-RU" dirty="0" smtClean="0"/>
              <a:t>. За </a:t>
            </a:r>
            <a:r>
              <a:rPr lang="ru-RU" dirty="0" err="1" smtClean="0"/>
              <a:t>відмінностями</a:t>
            </a:r>
            <a:r>
              <a:rPr lang="ru-RU" dirty="0" smtClean="0"/>
              <a:t> у </a:t>
            </a:r>
            <a:r>
              <a:rPr lang="ru-RU" dirty="0" err="1" smtClean="0"/>
              <a:t>кліматичних</a:t>
            </a:r>
            <a:r>
              <a:rPr lang="ru-RU" dirty="0" smtClean="0"/>
              <a:t> </a:t>
            </a:r>
            <a:r>
              <a:rPr lang="ru-RU" dirty="0" err="1" smtClean="0"/>
              <a:t>показниках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три </a:t>
            </a:r>
            <a:r>
              <a:rPr lang="ru-RU" dirty="0" err="1" smtClean="0"/>
              <a:t>агрокліматичні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: </a:t>
            </a:r>
            <a:r>
              <a:rPr lang="ru-RU" dirty="0" err="1" smtClean="0"/>
              <a:t>північний</a:t>
            </a:r>
            <a:r>
              <a:rPr lang="ru-RU" dirty="0" smtClean="0"/>
              <a:t>,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південний</a:t>
            </a:r>
            <a:r>
              <a:rPr lang="ru-RU" dirty="0" smtClean="0"/>
              <a:t>. </a:t>
            </a:r>
            <a:r>
              <a:rPr lang="ru-RU" dirty="0" err="1" smtClean="0"/>
              <a:t>Кліматичні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сприятливі</a:t>
            </a:r>
            <a:r>
              <a:rPr lang="ru-RU" dirty="0" smtClean="0"/>
              <a:t> для </a:t>
            </a:r>
            <a:r>
              <a:rPr lang="ru-RU" dirty="0" err="1" smtClean="0"/>
              <a:t>відпочинку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найкращі</a:t>
            </a:r>
            <a:r>
              <a:rPr lang="ru-RU" dirty="0" smtClean="0"/>
              <a:t> вони на берегах </a:t>
            </a:r>
            <a:r>
              <a:rPr lang="ru-RU" dirty="0" err="1" smtClean="0"/>
              <a:t>Дністра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приток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Внутрішні</a:t>
            </a:r>
            <a:r>
              <a:rPr lang="ru-RU" dirty="0" smtClean="0"/>
              <a:t> води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smtClean="0"/>
              <a:t>води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підземних</a:t>
            </a:r>
            <a:r>
              <a:rPr lang="ru-RU" dirty="0" smtClean="0"/>
              <a:t> вод. До </a:t>
            </a:r>
            <a:r>
              <a:rPr lang="ru-RU" dirty="0" err="1" smtClean="0"/>
              <a:t>поверхневих</a:t>
            </a:r>
            <a:r>
              <a:rPr lang="ru-RU" dirty="0" smtClean="0"/>
              <a:t> вод </a:t>
            </a:r>
            <a:r>
              <a:rPr lang="ru-RU" dirty="0" err="1" smtClean="0"/>
              <a:t>відносяться</a:t>
            </a:r>
            <a:r>
              <a:rPr lang="ru-RU" dirty="0" smtClean="0"/>
              <a:t> </a:t>
            </a:r>
            <a:r>
              <a:rPr lang="ru-RU" dirty="0" err="1" smtClean="0"/>
              <a:t>ріки</a:t>
            </a:r>
            <a:r>
              <a:rPr lang="ru-RU" dirty="0" smtClean="0"/>
              <a:t>, озера, </a:t>
            </a:r>
            <a:r>
              <a:rPr lang="ru-RU" dirty="0" err="1" smtClean="0"/>
              <a:t>стави</a:t>
            </a:r>
            <a:r>
              <a:rPr lang="ru-RU" dirty="0" smtClean="0"/>
              <a:t>, </a:t>
            </a:r>
            <a:r>
              <a:rPr lang="ru-RU" dirty="0" err="1" smtClean="0"/>
              <a:t>водосховища</a:t>
            </a:r>
            <a:r>
              <a:rPr lang="ru-RU" dirty="0" smtClean="0"/>
              <a:t>, болота</a:t>
            </a:r>
            <a:r>
              <a:rPr lang="ru-RU" dirty="0" smtClean="0"/>
              <a:t>. </a:t>
            </a:r>
            <a:r>
              <a:rPr lang="ru-RU" dirty="0" err="1" smtClean="0"/>
              <a:t>Рівнинний</a:t>
            </a:r>
            <a:r>
              <a:rPr lang="ru-RU" dirty="0" smtClean="0"/>
              <a:t> </a:t>
            </a:r>
            <a:r>
              <a:rPr lang="ru-RU" dirty="0" err="1" smtClean="0"/>
              <a:t>рельєф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достатнє</a:t>
            </a:r>
            <a:r>
              <a:rPr lang="ru-RU" dirty="0" smtClean="0"/>
              <a:t> </a:t>
            </a:r>
            <a:r>
              <a:rPr lang="ru-RU" dirty="0" err="1" smtClean="0"/>
              <a:t>зволоження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густої</a:t>
            </a:r>
            <a:r>
              <a:rPr lang="ru-RU" dirty="0" smtClean="0"/>
              <a:t> </a:t>
            </a:r>
            <a:r>
              <a:rPr lang="ru-RU" dirty="0" err="1" smtClean="0"/>
              <a:t>річкової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. По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2400 </a:t>
            </a:r>
            <a:r>
              <a:rPr lang="ru-RU" dirty="0" err="1" smtClean="0"/>
              <a:t>річок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потічків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Ґрунти</a:t>
            </a:r>
            <a:r>
              <a:rPr lang="ru-RU" b="0" dirty="0" smtClean="0"/>
              <a:t> </a:t>
            </a:r>
            <a:r>
              <a:rPr lang="ru-RU" b="0" dirty="0" err="1" smtClean="0"/>
              <a:t>Тернопільської</a:t>
            </a:r>
            <a:r>
              <a:rPr lang="ru-RU" b="0" dirty="0" smtClean="0"/>
              <a:t> </a:t>
            </a:r>
            <a:r>
              <a:rPr lang="ru-RU" b="0" dirty="0" err="1" smtClean="0"/>
              <a:t>області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Найродючішими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b="1" dirty="0" err="1" smtClean="0"/>
              <a:t>чорноземні</a:t>
            </a:r>
            <a:r>
              <a:rPr lang="ru-RU" b="1" dirty="0" smtClean="0"/>
              <a:t> </a:t>
            </a:r>
            <a:r>
              <a:rPr lang="ru-RU" b="1" dirty="0" err="1" smtClean="0"/>
              <a:t>ґрунти</a:t>
            </a:r>
            <a:r>
              <a:rPr lang="ru-RU" dirty="0" smtClean="0"/>
              <a:t> (</a:t>
            </a:r>
            <a:r>
              <a:rPr lang="ru-RU" dirty="0" err="1" smtClean="0"/>
              <a:t>майже</a:t>
            </a:r>
            <a:r>
              <a:rPr lang="ru-RU" dirty="0" smtClean="0"/>
              <a:t> 20 % </a:t>
            </a:r>
            <a:r>
              <a:rPr lang="ru-RU" dirty="0" err="1" smtClean="0"/>
              <a:t>території</a:t>
            </a:r>
            <a:r>
              <a:rPr lang="ru-RU" dirty="0" smtClean="0"/>
              <a:t>).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Світло-сірі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b="1" dirty="0" err="1" smtClean="0"/>
              <a:t>сірі</a:t>
            </a:r>
            <a:r>
              <a:rPr lang="ru-RU" b="1" dirty="0" smtClean="0"/>
              <a:t> </a:t>
            </a:r>
            <a:r>
              <a:rPr lang="ru-RU" b="1" dirty="0" err="1" smtClean="0"/>
              <a:t>лісові</a:t>
            </a:r>
            <a:r>
              <a:rPr lang="ru-RU" b="1" dirty="0" smtClean="0"/>
              <a:t> </a:t>
            </a:r>
            <a:r>
              <a:rPr lang="ru-RU" b="1" dirty="0" err="1" smtClean="0"/>
              <a:t>ґрунти</a:t>
            </a:r>
            <a:r>
              <a:rPr lang="ru-RU" dirty="0" smtClean="0"/>
              <a:t> </a:t>
            </a:r>
            <a:r>
              <a:rPr lang="ru-RU" dirty="0" err="1" smtClean="0"/>
              <a:t>поширені</a:t>
            </a:r>
            <a:r>
              <a:rPr lang="ru-RU" dirty="0" smtClean="0"/>
              <a:t> на </a:t>
            </a:r>
            <a:r>
              <a:rPr lang="ru-RU" dirty="0" err="1" smtClean="0"/>
              <a:t>горбистих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горбогірних</a:t>
            </a:r>
            <a:r>
              <a:rPr lang="ru-RU" dirty="0" smtClean="0"/>
              <a:t> </a:t>
            </a:r>
            <a:r>
              <a:rPr lang="ru-RU" dirty="0" err="1" smtClean="0"/>
              <a:t>територіях</a:t>
            </a:r>
            <a:r>
              <a:rPr lang="ru-RU" dirty="0" smtClean="0"/>
              <a:t> </a:t>
            </a:r>
            <a:r>
              <a:rPr lang="ru-RU" dirty="0" err="1" smtClean="0"/>
              <a:t>північної</a:t>
            </a:r>
            <a:r>
              <a:rPr lang="ru-RU" dirty="0" smtClean="0"/>
              <a:t>,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південно-західної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Темно-сірі</a:t>
            </a:r>
            <a:r>
              <a:rPr lang="ru-RU" b="1" dirty="0" smtClean="0"/>
              <a:t> </a:t>
            </a:r>
            <a:r>
              <a:rPr lang="ru-RU" b="1" dirty="0" err="1" smtClean="0"/>
              <a:t>опідзолені</a:t>
            </a:r>
            <a:r>
              <a:rPr lang="ru-RU" b="1" dirty="0" smtClean="0"/>
              <a:t> </a:t>
            </a:r>
            <a:r>
              <a:rPr lang="ru-RU" b="1" dirty="0" err="1" smtClean="0"/>
              <a:t>ґрунти</a:t>
            </a:r>
            <a:r>
              <a:rPr lang="ru-RU" dirty="0" smtClean="0"/>
              <a:t> </a:t>
            </a:r>
            <a:r>
              <a:rPr lang="ru-RU" dirty="0" err="1" smtClean="0"/>
              <a:t>поширені</a:t>
            </a:r>
            <a:r>
              <a:rPr lang="ru-RU" dirty="0" smtClean="0"/>
              <a:t> у тих районах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світло-сірі</a:t>
            </a:r>
            <a:r>
              <a:rPr lang="ru-RU" dirty="0" smtClean="0"/>
              <a:t> та </a:t>
            </a:r>
            <a:r>
              <a:rPr lang="ru-RU" dirty="0" err="1" smtClean="0"/>
              <a:t>сірі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знижені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спадисті</a:t>
            </a:r>
            <a:r>
              <a:rPr lang="ru-RU" dirty="0" smtClean="0"/>
              <a:t> </a:t>
            </a:r>
            <a:r>
              <a:rPr lang="ru-RU" dirty="0" err="1" smtClean="0"/>
              <a:t>схили</a:t>
            </a:r>
            <a:r>
              <a:rPr lang="ru-RU" dirty="0" smtClean="0"/>
              <a:t> </a:t>
            </a:r>
            <a:r>
              <a:rPr lang="ru-RU" dirty="0" err="1" smtClean="0"/>
              <a:t>горбів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гряд.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Лучні</a:t>
            </a:r>
            <a:r>
              <a:rPr lang="ru-RU" b="1" dirty="0" smtClean="0"/>
              <a:t> </a:t>
            </a:r>
            <a:r>
              <a:rPr lang="ru-RU" b="1" dirty="0" err="1" smtClean="0"/>
              <a:t>ґрунти</a:t>
            </a:r>
            <a:r>
              <a:rPr lang="ru-RU" dirty="0" smtClean="0"/>
              <a:t> </a:t>
            </a:r>
            <a:r>
              <a:rPr lang="ru-RU" dirty="0" err="1" smtClean="0"/>
              <a:t>утворилися</a:t>
            </a:r>
            <a:r>
              <a:rPr lang="ru-RU" dirty="0" smtClean="0"/>
              <a:t> на </a:t>
            </a:r>
            <a:r>
              <a:rPr lang="ru-RU" dirty="0" err="1" smtClean="0"/>
              <a:t>алювіальних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делювіальних</a:t>
            </a:r>
            <a:r>
              <a:rPr lang="ru-RU" dirty="0" smtClean="0"/>
              <a:t> </a:t>
            </a:r>
            <a:r>
              <a:rPr lang="ru-RU" dirty="0" err="1" smtClean="0"/>
              <a:t>відкладах</a:t>
            </a:r>
            <a:r>
              <a:rPr lang="ru-RU" dirty="0" smtClean="0"/>
              <a:t> у долинах </a:t>
            </a:r>
            <a:r>
              <a:rPr lang="ru-RU" dirty="0" err="1" smtClean="0"/>
              <a:t>річок</a:t>
            </a:r>
            <a:r>
              <a:rPr lang="ru-RU" dirty="0" smtClean="0"/>
              <a:t>, балок та </a:t>
            </a:r>
            <a:r>
              <a:rPr lang="ru-RU" dirty="0" err="1" smtClean="0"/>
              <a:t>глибоких</a:t>
            </a:r>
            <a:r>
              <a:rPr lang="ru-RU" dirty="0" smtClean="0"/>
              <a:t> </a:t>
            </a:r>
            <a:r>
              <a:rPr lang="ru-RU" dirty="0" err="1" smtClean="0"/>
              <a:t>зниженнях</a:t>
            </a:r>
            <a:r>
              <a:rPr lang="ru-RU" dirty="0" smtClean="0"/>
              <a:t> на </a:t>
            </a:r>
            <a:r>
              <a:rPr lang="ru-RU" dirty="0" smtClean="0"/>
              <a:t>плато.</a:t>
            </a: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116</TotalTime>
  <Words>386</Words>
  <Application>Microsoft Office PowerPoint</Application>
  <PresentationFormat>Экран (4:3)</PresentationFormat>
  <Paragraphs>51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Особливості природних умов і ресурсів Тернопільської області</vt:lpstr>
      <vt:lpstr>Тектонічна будова   Тернопільської області</vt:lpstr>
      <vt:lpstr>Тектонічна будова Тернопільської області</vt:lpstr>
      <vt:lpstr>Рельєф Тернопільської  області</vt:lpstr>
      <vt:lpstr>Корисні копалини тернопільської області</vt:lpstr>
      <vt:lpstr>Корисні копалини тернопільської області</vt:lpstr>
      <vt:lpstr>Клімат Тернопільської області</vt:lpstr>
      <vt:lpstr>Внутрішні води тернопільської області</vt:lpstr>
      <vt:lpstr>Ґрунти Тернопільської області </vt:lpstr>
      <vt:lpstr>Ґрунти Тернопільської області</vt:lpstr>
      <vt:lpstr>Рослинність Тернопільської області</vt:lpstr>
      <vt:lpstr>Рослинність Тернопільської області</vt:lpstr>
      <vt:lpstr>тваринний світ Тернопільської області</vt:lpstr>
      <vt:lpstr>Природокористування. Об’єкти природно-заповідного фонду</vt:lpstr>
      <vt:lpstr>Природокористування. Об’єкти природно-заповідного фонду(Медобори)</vt:lpstr>
      <vt:lpstr>Екологічні проблеми Тернопільської області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природних умов і ресурсів Тернопільської області</dc:title>
  <dc:creator>Admin</dc:creator>
  <cp:lastModifiedBy>Admin</cp:lastModifiedBy>
  <cp:revision>12</cp:revision>
  <dcterms:created xsi:type="dcterms:W3CDTF">2020-05-25T06:35:07Z</dcterms:created>
  <dcterms:modified xsi:type="dcterms:W3CDTF">2020-05-25T08:31:43Z</dcterms:modified>
</cp:coreProperties>
</file>