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99392"/>
            <a:ext cx="8062664" cy="2952328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4800" dirty="0" smtClean="0">
                <a:solidFill>
                  <a:schemeClr val="bg1"/>
                </a:solidFill>
                <a:latin typeface="+mn-lt"/>
              </a:rPr>
              <a:t>Наш край </a:t>
            </a:r>
            <a:br>
              <a:rPr lang="uk-UA" sz="4800" dirty="0" smtClean="0">
                <a:solidFill>
                  <a:schemeClr val="bg1"/>
                </a:solidFill>
                <a:latin typeface="+mn-lt"/>
              </a:rPr>
            </a:br>
            <a:r>
              <a:rPr lang="uk-UA" sz="4800" dirty="0" smtClean="0">
                <a:solidFill>
                  <a:schemeClr val="bg1"/>
                </a:solidFill>
                <a:latin typeface="+mn-lt"/>
              </a:rPr>
              <a:t>на початку </a:t>
            </a:r>
            <a:r>
              <a:rPr lang="en-US" sz="4800" dirty="0" smtClean="0">
                <a:solidFill>
                  <a:schemeClr val="bg1"/>
                </a:solidFill>
                <a:latin typeface="+mn-lt"/>
              </a:rPr>
              <a:t>XX </a:t>
            </a:r>
            <a:r>
              <a:rPr lang="uk-UA" sz="4800" dirty="0" smtClean="0">
                <a:solidFill>
                  <a:schemeClr val="bg1"/>
                </a:solidFill>
                <a:latin typeface="+mn-lt"/>
              </a:rPr>
              <a:t>століття</a:t>
            </a:r>
            <a:endParaRPr lang="uk-UA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4869161"/>
            <a:ext cx="5637010" cy="106550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uk-UA" dirty="0" smtClean="0">
                <a:latin typeface="Arial" pitchFamily="34" charset="0"/>
                <a:cs typeface="Arial" pitchFamily="34" charset="0"/>
              </a:rPr>
              <a:t>Підготувала:</a:t>
            </a:r>
          </a:p>
          <a:p>
            <a:pPr algn="r"/>
            <a:r>
              <a:rPr lang="uk-UA" dirty="0">
                <a:latin typeface="Arial" pitchFamily="34" charset="0"/>
                <a:cs typeface="Arial" pitchFamily="34" charset="0"/>
              </a:rPr>
              <a:t>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чениця 9-Б класу</a:t>
            </a:r>
          </a:p>
          <a:p>
            <a:pPr algn="r"/>
            <a:r>
              <a:rPr lang="uk-UA" dirty="0" smtClean="0">
                <a:latin typeface="Arial" pitchFamily="34" charset="0"/>
                <a:cs typeface="Arial" pitchFamily="34" charset="0"/>
              </a:rPr>
              <a:t>Демчук Яна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83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dirty="0" smtClean="0"/>
              <a:t>Загострення </a:t>
            </a:r>
            <a:r>
              <a:rPr lang="uk-UA" b="1" i="1" dirty="0"/>
              <a:t>польсько-українських </a:t>
            </a:r>
            <a:r>
              <a:rPr lang="uk-UA" b="1" i="1" dirty="0" smtClean="0"/>
              <a:t>відносин</a:t>
            </a:r>
            <a:r>
              <a:rPr lang="uk-UA" i="1" dirty="0"/>
              <a:t/>
            </a:r>
            <a:br>
              <a:rPr lang="uk-UA" i="1" dirty="0"/>
            </a:br>
            <a:r>
              <a:rPr lang="uk-UA" dirty="0"/>
              <a:t>• На початку ХХ ст. </a:t>
            </a:r>
            <a:r>
              <a:rPr lang="uk-UA" dirty="0" smtClean="0"/>
              <a:t>українсько-польські відносини </a:t>
            </a:r>
            <a:r>
              <a:rPr lang="uk-UA" dirty="0"/>
              <a:t>набули </a:t>
            </a:r>
            <a:r>
              <a:rPr lang="uk-UA" dirty="0" smtClean="0"/>
              <a:t>гостро-конфліктного характеру</a:t>
            </a:r>
            <a:r>
              <a:rPr lang="uk-UA" dirty="0"/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Конфронтація розгорталася навколо </a:t>
            </a:r>
            <a:r>
              <a:rPr lang="uk-UA" dirty="0" smtClean="0"/>
              <a:t>трьох основних </a:t>
            </a:r>
            <a:r>
              <a:rPr lang="uk-UA" dirty="0"/>
              <a:t>проблем: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– селянського питання;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– суперечок навколо університету;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– вимог щодо проведення виборчої </a:t>
            </a:r>
            <a:r>
              <a:rPr lang="uk-UA" dirty="0" smtClean="0"/>
              <a:t>реформи (до </a:t>
            </a:r>
            <a:r>
              <a:rPr lang="uk-UA" dirty="0"/>
              <a:t>віденського парламенту і Галицького сейму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r>
              <a:rPr lang="ru-RU" b="1" i="1" dirty="0"/>
              <a:t>Зростання політичної боротьби</a:t>
            </a:r>
          </a:p>
          <a:p>
            <a:pPr marL="0" indent="0">
              <a:buNone/>
            </a:pPr>
            <a:r>
              <a:rPr lang="ru-RU" dirty="0"/>
              <a:t>• «Національна Рада русинів на Буковині» розгорнула боротьбу за введення загального прямого рівного виборчого права. У 1907 р. на виборах за новим виборчим законом у всіх українських виборчих округах перемогли народовці.</a:t>
            </a:r>
            <a:br>
              <a:rPr lang="ru-RU" dirty="0"/>
            </a:br>
            <a:r>
              <a:rPr lang="ru-RU" dirty="0"/>
              <a:t>• Народовці посилюють роботу серед селян. Напередодні Першої світової війни майже в кожному українському селі вони організували читальню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/>
              <a:t>Економічна боротьба</a:t>
            </a:r>
          </a:p>
          <a:p>
            <a:pPr marL="0" indent="0">
              <a:buNone/>
            </a:pPr>
            <a:r>
              <a:rPr lang="ru-RU" dirty="0"/>
              <a:t>• 1903 р. засновано союз хліборобських спілок Буковини «Селянська каса» (голова С. Смаль-Стоцький), який об’єднав капітали місцевих кооперативних спілок.</a:t>
            </a:r>
            <a:br>
              <a:rPr lang="ru-RU" dirty="0"/>
            </a:br>
            <a:r>
              <a:rPr lang="ru-RU" dirty="0"/>
              <a:t>• 1913 р. виникла страхова компанія «Карпатія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25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i="1" dirty="0" smtClean="0"/>
              <a:t>Формування </a:t>
            </a:r>
            <a:r>
              <a:rPr lang="ru-RU" sz="2000" b="1" i="1" dirty="0"/>
              <a:t>буковинських організацій і партій</a:t>
            </a:r>
          </a:p>
          <a:p>
            <a:pPr marL="0" indent="0">
              <a:buNone/>
            </a:pPr>
            <a:r>
              <a:rPr lang="ru-RU" sz="2000" dirty="0"/>
              <a:t>«Національна Рада русинів на Буковині»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Радикальна </a:t>
            </a:r>
            <a:r>
              <a:rPr lang="ru-RU" sz="2000" dirty="0" smtClean="0"/>
              <a:t>партія «Руська </a:t>
            </a:r>
            <a:r>
              <a:rPr lang="ru-RU" sz="2000" dirty="0"/>
              <a:t>Рада</a:t>
            </a:r>
            <a:r>
              <a:rPr lang="ru-RU" sz="2000" dirty="0" smtClean="0"/>
              <a:t>»</a:t>
            </a:r>
          </a:p>
          <a:p>
            <a:pPr marL="0" indent="0">
              <a:buNone/>
            </a:pPr>
            <a:r>
              <a:rPr lang="ru-RU" sz="2000" b="1" i="1" dirty="0" smtClean="0"/>
              <a:t>«</a:t>
            </a:r>
            <a:r>
              <a:rPr lang="ru-RU" sz="2000" b="1" i="1" dirty="0"/>
              <a:t>Національна Рада русинів на Буковині»</a:t>
            </a:r>
          </a:p>
          <a:p>
            <a:pPr marL="0" indent="0">
              <a:buNone/>
            </a:pPr>
            <a:r>
              <a:rPr lang="ru-RU" sz="2000" dirty="0"/>
              <a:t>• У листопаді </a:t>
            </a:r>
            <a:r>
              <a:rPr lang="ru-RU" sz="2000" dirty="0" smtClean="0"/>
              <a:t>1905р</a:t>
            </a:r>
            <a:r>
              <a:rPr lang="ru-RU" sz="2000" dirty="0"/>
              <a:t>. у Чернівцях було </a:t>
            </a:r>
            <a:r>
              <a:rPr lang="ru-RU" sz="2000" dirty="0" smtClean="0"/>
              <a:t>скликано Національну </a:t>
            </a:r>
            <a:r>
              <a:rPr lang="ru-RU" sz="2000" dirty="0"/>
              <a:t>Раду, на яку </a:t>
            </a:r>
            <a:r>
              <a:rPr lang="ru-RU" sz="2000" dirty="0" smtClean="0"/>
              <a:t>прибули</a:t>
            </a:r>
            <a:r>
              <a:rPr lang="ru-RU" sz="2000" dirty="0"/>
              <a:t> </a:t>
            </a:r>
            <a:r>
              <a:rPr lang="ru-RU" sz="2000" dirty="0" smtClean="0"/>
              <a:t>представники всіх українських </a:t>
            </a:r>
            <a:r>
              <a:rPr lang="ru-RU" sz="2000" dirty="0"/>
              <a:t>товариств краю, депутати </a:t>
            </a:r>
            <a:r>
              <a:rPr lang="ru-RU" sz="2000" dirty="0" smtClean="0"/>
              <a:t>буковинського сейму </a:t>
            </a:r>
            <a:r>
              <a:rPr lang="ru-RU" sz="2000" dirty="0"/>
              <a:t>та австрійського парламенту.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• </a:t>
            </a:r>
            <a:r>
              <a:rPr lang="ru-RU" sz="2000" dirty="0" smtClean="0"/>
              <a:t>Тут відбулося організаційне оформлення буковинського </a:t>
            </a:r>
            <a:r>
              <a:rPr lang="ru-RU" sz="2000" dirty="0"/>
              <a:t>народовства в політичну </a:t>
            </a:r>
            <a:r>
              <a:rPr lang="ru-RU" sz="2000" dirty="0" smtClean="0"/>
              <a:t>партію, яка </a:t>
            </a:r>
            <a:r>
              <a:rPr lang="ru-RU" sz="2000" dirty="0"/>
              <a:t>мала офіційну назву — «Національна </a:t>
            </a:r>
            <a:r>
              <a:rPr lang="ru-RU" sz="2000" dirty="0" smtClean="0"/>
              <a:t>Рада русинів </a:t>
            </a:r>
            <a:r>
              <a:rPr lang="ru-RU" sz="2000" dirty="0"/>
              <a:t>на Буковині», неофіційну — </a:t>
            </a:r>
            <a:r>
              <a:rPr lang="ru-RU" sz="2000" dirty="0"/>
              <a:t>Н</a:t>
            </a:r>
            <a:r>
              <a:rPr lang="ru-RU" sz="2000" dirty="0" smtClean="0"/>
              <a:t>аціонально-демократична </a:t>
            </a:r>
            <a:r>
              <a:rPr lang="ru-RU" sz="2000" dirty="0"/>
              <a:t>партія.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i="1" dirty="0"/>
              <a:t>Радикальна партія</a:t>
            </a:r>
          </a:p>
          <a:p>
            <a:pPr marL="0" indent="0">
              <a:buNone/>
            </a:pPr>
            <a:r>
              <a:rPr lang="ru-RU" sz="2100" dirty="0"/>
              <a:t>• </a:t>
            </a:r>
            <a:r>
              <a:rPr lang="ru-RU" sz="2100" dirty="0" smtClean="0"/>
              <a:t>У червні 1906р. утворилася Радикальна </a:t>
            </a:r>
            <a:r>
              <a:rPr lang="ru-RU" sz="2100" dirty="0"/>
              <a:t>партія.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/>
              <a:t>• Мета: поєднання боротьби </a:t>
            </a:r>
            <a:r>
              <a:rPr lang="ru-RU" sz="2100" dirty="0" smtClean="0"/>
              <a:t>за визволення </a:t>
            </a:r>
            <a:r>
              <a:rPr lang="ru-RU" sz="2100" dirty="0"/>
              <a:t>українського народу </a:t>
            </a:r>
            <a:r>
              <a:rPr lang="ru-RU" sz="2100" dirty="0" smtClean="0"/>
              <a:t>із широкими соціально-економічними перетвореннями</a:t>
            </a:r>
            <a:r>
              <a:rPr lang="ru-RU" sz="2100" dirty="0"/>
              <a:t>, </a:t>
            </a:r>
            <a:r>
              <a:rPr lang="ru-RU" sz="2100" dirty="0" smtClean="0"/>
              <a:t>встановленням соціалізму </a:t>
            </a:r>
            <a:r>
              <a:rPr lang="ru-RU" sz="2100" dirty="0"/>
              <a:t>.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/>
              <a:t>• Очолив партію Галіп Т.М. </a:t>
            </a:r>
            <a:r>
              <a:rPr lang="ru-RU" sz="2100" dirty="0" smtClean="0"/>
              <a:t>Друкований орган </a:t>
            </a:r>
            <a:r>
              <a:rPr lang="ru-RU" sz="2100" dirty="0"/>
              <a:t>– “Народна справа</a:t>
            </a:r>
            <a:r>
              <a:rPr lang="ru-RU" sz="2100" dirty="0" smtClean="0"/>
              <a:t>”.</a:t>
            </a:r>
          </a:p>
          <a:p>
            <a:pPr marL="0" indent="0">
              <a:buNone/>
            </a:pPr>
            <a:r>
              <a:rPr lang="uk-UA" sz="2000" b="1" i="1" dirty="0" smtClean="0"/>
              <a:t>«</a:t>
            </a:r>
            <a:r>
              <a:rPr lang="uk-UA" sz="2000" b="1" i="1" dirty="0"/>
              <a:t>Руська Рада»</a:t>
            </a:r>
          </a:p>
          <a:p>
            <a:pPr marL="0" indent="0">
              <a:buNone/>
            </a:pPr>
            <a:r>
              <a:rPr lang="uk-UA" sz="2000" dirty="0"/>
              <a:t>• 1909 р. відбулося </a:t>
            </a:r>
            <a:r>
              <a:rPr lang="uk-UA" sz="2000" dirty="0" smtClean="0"/>
              <a:t>відродження товариства </a:t>
            </a:r>
            <a:r>
              <a:rPr lang="uk-UA" sz="2000" dirty="0"/>
              <a:t>«Руська Рада», </a:t>
            </a:r>
            <a:r>
              <a:rPr lang="uk-UA" sz="2000" dirty="0" smtClean="0"/>
              <a:t>тепер вже </a:t>
            </a:r>
            <a:r>
              <a:rPr lang="uk-UA" sz="2000" dirty="0"/>
              <a:t>зі статусом «</a:t>
            </a:r>
            <a:r>
              <a:rPr lang="uk-UA" sz="2000" dirty="0" smtClean="0"/>
              <a:t>мужицької партії</a:t>
            </a:r>
            <a:r>
              <a:rPr lang="uk-UA" sz="2000" dirty="0"/>
              <a:t>».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• Ініціатором цих подій став </a:t>
            </a:r>
            <a:r>
              <a:rPr lang="uk-UA" sz="2000" dirty="0" smtClean="0"/>
              <a:t>лідер народовців </a:t>
            </a:r>
            <a:r>
              <a:rPr lang="uk-UA" sz="2000" dirty="0"/>
              <a:t>С. Смаль-Стоцький.</a:t>
            </a: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30848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 smtClean="0"/>
              <a:t> </a:t>
            </a:r>
            <a:r>
              <a:rPr lang="ru-RU" sz="3400" b="1" u="sng" dirty="0"/>
              <a:t>Діяльність національних і спортивно-фізкультурних організацій «Сокіл», «Січ», «Пласт</a:t>
            </a:r>
            <a:r>
              <a:rPr lang="ru-RU" sz="3400" b="1" u="sng" dirty="0" smtClean="0"/>
              <a:t>»</a:t>
            </a:r>
          </a:p>
          <a:p>
            <a:pPr marL="0" indent="0">
              <a:buNone/>
            </a:pPr>
            <a:r>
              <a:rPr lang="uk-UA" b="1" dirty="0"/>
              <a:t> </a:t>
            </a:r>
            <a:r>
              <a:rPr lang="uk-UA" b="1" i="1" dirty="0"/>
              <a:t>Товариство “Сокіл”</a:t>
            </a:r>
          </a:p>
          <a:p>
            <a:pPr marL="0" indent="0">
              <a:buNone/>
            </a:pPr>
            <a:r>
              <a:rPr lang="uk-UA" dirty="0"/>
              <a:t>Тіловиховне (руханкового профіля) товариство, </a:t>
            </a:r>
            <a:r>
              <a:rPr lang="uk-UA" dirty="0" smtClean="0"/>
              <a:t>яке відіграло </a:t>
            </a:r>
            <a:r>
              <a:rPr lang="uk-UA" dirty="0"/>
              <a:t>значну роль у національному </a:t>
            </a:r>
            <a:r>
              <a:rPr lang="uk-UA" dirty="0" smtClean="0"/>
              <a:t>відродженні слов'янських </a:t>
            </a:r>
            <a:r>
              <a:rPr lang="uk-UA" dirty="0"/>
              <a:t>народів, зокрема чехів. Перший «</a:t>
            </a:r>
            <a:r>
              <a:rPr lang="uk-UA" dirty="0" smtClean="0"/>
              <a:t>Сокіл» заснував </a:t>
            </a:r>
            <a:r>
              <a:rPr lang="uk-UA" dirty="0"/>
              <a:t>Мирослав Тирш в 1862 р. у Празі з </a:t>
            </a:r>
            <a:r>
              <a:rPr lang="uk-UA" dirty="0" smtClean="0"/>
              <a:t>метою поширення </a:t>
            </a:r>
            <a:r>
              <a:rPr lang="uk-UA" dirty="0"/>
              <a:t>не тільки фізкультури на зразок </a:t>
            </a:r>
            <a:r>
              <a:rPr lang="uk-UA" dirty="0" smtClean="0"/>
              <a:t>німецьких «турнферайнів</a:t>
            </a:r>
            <a:r>
              <a:rPr lang="uk-UA" dirty="0"/>
              <a:t>», але й пробудження </a:t>
            </a:r>
            <a:r>
              <a:rPr lang="uk-UA" dirty="0" smtClean="0"/>
              <a:t>національної свідомості </a:t>
            </a:r>
            <a:r>
              <a:rPr lang="uk-UA" dirty="0"/>
              <a:t>чеського народу. (У 1930-х </a:t>
            </a:r>
            <a:r>
              <a:rPr lang="en-US" dirty="0"/>
              <a:t>p</a:t>
            </a:r>
            <a:r>
              <a:rPr lang="uk-UA" dirty="0"/>
              <a:t>оках </a:t>
            </a:r>
            <a:r>
              <a:rPr lang="uk-UA" dirty="0" smtClean="0"/>
              <a:t>чеський «Сокіл</a:t>
            </a:r>
            <a:r>
              <a:rPr lang="uk-UA" dirty="0"/>
              <a:t>» нараховував 600 000 членів</a:t>
            </a:r>
            <a:r>
              <a:rPr lang="uk-UA" dirty="0" smtClean="0"/>
              <a:t>). За </a:t>
            </a:r>
            <a:r>
              <a:rPr lang="uk-UA" dirty="0"/>
              <a:t>прикладом чехів інші слов'янські народи </a:t>
            </a:r>
            <a:r>
              <a:rPr lang="uk-UA" dirty="0" smtClean="0"/>
              <a:t>перебрали сокільську </a:t>
            </a:r>
            <a:r>
              <a:rPr lang="uk-UA" dirty="0"/>
              <a:t>ідею, засновуючи свої національні </a:t>
            </a:r>
            <a:r>
              <a:rPr lang="uk-UA" dirty="0" smtClean="0"/>
              <a:t>сокільські організації</a:t>
            </a:r>
            <a:r>
              <a:rPr lang="uk-UA" dirty="0"/>
              <a:t>: у 1907 р. вони об'єдналися </a:t>
            </a:r>
            <a:r>
              <a:rPr lang="uk-UA" dirty="0" smtClean="0"/>
              <a:t>у Всеслов'янський </a:t>
            </a:r>
            <a:r>
              <a:rPr lang="uk-UA" dirty="0"/>
              <a:t>сокільський союз, який </a:t>
            </a:r>
            <a:r>
              <a:rPr lang="uk-UA" dirty="0" smtClean="0"/>
              <a:t>відбував масові </a:t>
            </a:r>
            <a:r>
              <a:rPr lang="uk-UA" dirty="0"/>
              <a:t>сокільські здвиги з участю «Соколу» </a:t>
            </a:r>
            <a:r>
              <a:rPr lang="uk-UA" dirty="0" smtClean="0"/>
              <a:t>словянських народів.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b="1" i="1" dirty="0"/>
              <a:t>Спортивно-пожежно-руханкове товариство «Січ»</a:t>
            </a:r>
          </a:p>
          <a:p>
            <a:pPr marL="0" indent="0">
              <a:buNone/>
            </a:pPr>
            <a:r>
              <a:rPr lang="ru-RU" dirty="0" smtClean="0"/>
              <a:t>«Січ</a:t>
            </a:r>
            <a:r>
              <a:rPr lang="ru-RU" dirty="0"/>
              <a:t>» — </a:t>
            </a:r>
            <a:r>
              <a:rPr lang="ru-RU" dirty="0" smtClean="0"/>
              <a:t>спортивно-пожежно-руханкове товариство</a:t>
            </a:r>
            <a:r>
              <a:rPr lang="ru-RU" dirty="0"/>
              <a:t>, поширене в 1900—1930 </a:t>
            </a:r>
            <a:r>
              <a:rPr lang="ru-RU" dirty="0" smtClean="0"/>
              <a:t>роках у </a:t>
            </a:r>
            <a:r>
              <a:rPr lang="ru-RU" dirty="0"/>
              <a:t>Галичині, а також на Буковині, </a:t>
            </a:r>
            <a:r>
              <a:rPr lang="ru-RU" dirty="0" smtClean="0"/>
              <a:t>Закарпатті та </a:t>
            </a:r>
            <a:r>
              <a:rPr lang="ru-RU" dirty="0"/>
              <a:t>в еміграції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uk-UA" b="1" i="1" dirty="0"/>
              <a:t>Товариство “Пласт</a:t>
            </a:r>
            <a:r>
              <a:rPr lang="uk-UA" b="1" i="1" dirty="0" smtClean="0"/>
              <a:t>” </a:t>
            </a:r>
          </a:p>
          <a:p>
            <a:pPr marL="0" indent="0">
              <a:buNone/>
            </a:pPr>
            <a:r>
              <a:rPr lang="uk-UA" dirty="0" smtClean="0"/>
              <a:t>«</a:t>
            </a:r>
            <a:r>
              <a:rPr lang="uk-UA" dirty="0"/>
              <a:t>Пласт» — скаутська організація України, мета </a:t>
            </a:r>
            <a:r>
              <a:rPr lang="uk-UA" dirty="0" smtClean="0"/>
              <a:t>якої сприяти </a:t>
            </a:r>
            <a:r>
              <a:rPr lang="uk-UA" dirty="0"/>
              <a:t>всебічному патріотичному </a:t>
            </a:r>
            <a:r>
              <a:rPr lang="uk-UA" dirty="0" smtClean="0"/>
              <a:t>самовихованню української </a:t>
            </a:r>
            <a:r>
              <a:rPr lang="uk-UA" dirty="0"/>
              <a:t>молоді на засадах християнської моралі, </a:t>
            </a:r>
            <a:r>
              <a:rPr lang="uk-UA" dirty="0" smtClean="0"/>
              <a:t>на свідомих, </a:t>
            </a:r>
            <a:r>
              <a:rPr lang="uk-UA" dirty="0"/>
              <a:t>відповідальних та повновартісних </a:t>
            </a:r>
            <a:r>
              <a:rPr lang="uk-UA" dirty="0" smtClean="0"/>
              <a:t>громадян місцевої</a:t>
            </a:r>
            <a:r>
              <a:rPr lang="uk-UA" dirty="0"/>
              <a:t>, національної та світової спільнот, і </a:t>
            </a:r>
            <a:r>
              <a:rPr lang="uk-UA" dirty="0" smtClean="0"/>
              <a:t>на провідників </a:t>
            </a:r>
            <a:r>
              <a:rPr lang="uk-UA" dirty="0"/>
              <a:t>українського суспільства.</a:t>
            </a:r>
            <a:endParaRPr lang="ru-RU" b="1" u="sng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509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i="1" dirty="0" smtClean="0"/>
              <a:t>Промисловість</a:t>
            </a:r>
          </a:p>
          <a:p>
            <a:pPr marL="0" indent="0">
              <a:buNone/>
            </a:pPr>
            <a:r>
              <a:rPr lang="uk-UA" sz="1800" dirty="0" smtClean="0"/>
              <a:t>На </a:t>
            </a:r>
            <a:r>
              <a:rPr lang="uk-UA" sz="1800" dirty="0"/>
              <a:t>західноукраїнських землях </a:t>
            </a:r>
            <a:r>
              <a:rPr lang="uk-UA" sz="1800" dirty="0" smtClean="0"/>
              <a:t>промисловість розвивалась </a:t>
            </a:r>
            <a:r>
              <a:rPr lang="uk-UA" sz="1800" dirty="0"/>
              <a:t>повільніше, ніж у </a:t>
            </a:r>
            <a:r>
              <a:rPr lang="uk-UA" sz="1800" dirty="0" smtClean="0"/>
              <a:t>Наддніпрянщині. На </a:t>
            </a:r>
            <a:r>
              <a:rPr lang="uk-UA" sz="1800" dirty="0"/>
              <a:t>початку ХХ ст. у Східній </a:t>
            </a:r>
            <a:r>
              <a:rPr lang="uk-UA" sz="1800" dirty="0" smtClean="0"/>
              <a:t>Галичині нараховувалося </a:t>
            </a:r>
            <a:r>
              <a:rPr lang="uk-UA" sz="1800" dirty="0"/>
              <a:t>700 промислових </a:t>
            </a:r>
            <a:r>
              <a:rPr lang="uk-UA" sz="1800" dirty="0" smtClean="0"/>
              <a:t>підприємств, де </a:t>
            </a:r>
            <a:r>
              <a:rPr lang="uk-UA" sz="1800" dirty="0"/>
              <a:t>працювало 300 тис. </a:t>
            </a:r>
            <a:r>
              <a:rPr lang="uk-UA" sz="1800" dirty="0" smtClean="0"/>
              <a:t>робітників.</a:t>
            </a:r>
          </a:p>
          <a:p>
            <a:pPr marL="0" indent="0">
              <a:buNone/>
            </a:pPr>
            <a:r>
              <a:rPr lang="uk-UA" sz="1800" b="1" i="1" dirty="0" smtClean="0"/>
              <a:t>Видобуток </a:t>
            </a:r>
            <a:r>
              <a:rPr lang="uk-UA" sz="1800" b="1" i="1" dirty="0"/>
              <a:t>нафти</a:t>
            </a:r>
          </a:p>
          <a:p>
            <a:pPr marL="0" indent="0">
              <a:buNone/>
            </a:pPr>
            <a:r>
              <a:rPr lang="uk-UA" sz="1800" dirty="0"/>
              <a:t>• Найбільш потужно розвивався видобуток нафти.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• У 1900 р. тут видобували понад 325 тис. тон нафти, </a:t>
            </a:r>
            <a:r>
              <a:rPr lang="uk-UA" sz="1800" dirty="0" smtClean="0"/>
              <a:t>а через </a:t>
            </a:r>
            <a:r>
              <a:rPr lang="uk-UA" sz="1800" dirty="0"/>
              <a:t>три роки </a:t>
            </a:r>
            <a:r>
              <a:rPr lang="uk-UA" sz="1800" dirty="0" smtClean="0"/>
              <a:t>її видобуток </a:t>
            </a:r>
            <a:r>
              <a:rPr lang="uk-UA" sz="1800" dirty="0"/>
              <a:t>зріс у 6 разів, </a:t>
            </a:r>
            <a:r>
              <a:rPr lang="uk-UA" sz="1800" dirty="0" smtClean="0"/>
              <a:t>що становило </a:t>
            </a:r>
            <a:r>
              <a:rPr lang="uk-UA" sz="1800" dirty="0"/>
              <a:t>5% від світового видобутку.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• Цісарська влада не заохочувала </a:t>
            </a:r>
            <a:r>
              <a:rPr lang="uk-UA" sz="1800" dirty="0" smtClean="0"/>
              <a:t>перероблення нафти </a:t>
            </a:r>
            <a:r>
              <a:rPr lang="uk-UA" sz="1800" dirty="0"/>
              <a:t>на місцях. Вивізне мито на </a:t>
            </a:r>
            <a:r>
              <a:rPr lang="uk-UA" sz="1800" dirty="0" smtClean="0"/>
              <a:t>неперероблену нафту </a:t>
            </a:r>
            <a:r>
              <a:rPr lang="uk-UA" sz="1800" dirty="0"/>
              <a:t>було нижчим, ніж на нафтопродукти. Тому </a:t>
            </a:r>
            <a:r>
              <a:rPr lang="uk-UA" sz="1800" dirty="0" smtClean="0"/>
              <a:t>на місцях видобутку </a:t>
            </a:r>
            <a:r>
              <a:rPr lang="uk-UA" sz="1800" dirty="0"/>
              <a:t>перероблялася лише </a:t>
            </a:r>
            <a:r>
              <a:rPr lang="uk-UA" sz="1800" dirty="0" smtClean="0"/>
              <a:t>третина від </a:t>
            </a:r>
            <a:r>
              <a:rPr lang="uk-UA" sz="1800" dirty="0"/>
              <a:t>загальної кількості сирої нафти, а </a:t>
            </a:r>
            <a:r>
              <a:rPr lang="uk-UA" sz="1800" dirty="0" smtClean="0"/>
              <a:t>решта відправлялась </a:t>
            </a:r>
            <a:r>
              <a:rPr lang="uk-UA" sz="1800" dirty="0"/>
              <a:t>для перероблення до Австрії та </a:t>
            </a:r>
            <a:r>
              <a:rPr lang="uk-UA" sz="1800" dirty="0" smtClean="0"/>
              <a:t>інших провінцій </a:t>
            </a:r>
            <a:r>
              <a:rPr lang="uk-UA" sz="1800" dirty="0"/>
              <a:t>монархії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r>
              <a:rPr lang="uk-UA" sz="1800" b="1" i="1" dirty="0"/>
              <a:t>Харчова і легка промисловість</a:t>
            </a:r>
          </a:p>
          <a:p>
            <a:pPr marL="0" indent="0">
              <a:buNone/>
            </a:pPr>
            <a:r>
              <a:rPr lang="uk-UA" sz="1800" dirty="0"/>
              <a:t>• На початку ХХ ст. </a:t>
            </a:r>
            <a:r>
              <a:rPr lang="uk-UA" sz="1800" dirty="0" smtClean="0"/>
              <a:t>пожвавився розвиток </a:t>
            </a:r>
            <a:r>
              <a:rPr lang="uk-UA" sz="1800" dirty="0"/>
              <a:t>більшості галузей </a:t>
            </a:r>
            <a:r>
              <a:rPr lang="uk-UA" sz="1800" dirty="0" smtClean="0"/>
              <a:t>харчової промисловості</a:t>
            </a:r>
            <a:r>
              <a:rPr lang="uk-UA" sz="1800" dirty="0"/>
              <a:t>, насамперед </a:t>
            </a:r>
            <a:r>
              <a:rPr lang="uk-UA" sz="1800" dirty="0" smtClean="0"/>
              <a:t>цукрової, борошномельної</a:t>
            </a:r>
            <a:r>
              <a:rPr lang="uk-UA" sz="1800" dirty="0"/>
              <a:t>, </a:t>
            </a:r>
            <a:r>
              <a:rPr lang="uk-UA" sz="1800" dirty="0" smtClean="0"/>
              <a:t>спиртогорілчаної тощо</a:t>
            </a:r>
            <a:r>
              <a:rPr lang="uk-UA" sz="1800" dirty="0"/>
              <a:t>.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• Працювало п’ять полотняних </a:t>
            </a:r>
            <a:r>
              <a:rPr lang="uk-UA" sz="1800" dirty="0" smtClean="0"/>
              <a:t>фабрик, орієнтованих </a:t>
            </a:r>
            <a:r>
              <a:rPr lang="uk-UA" sz="1800" dirty="0"/>
              <a:t>на потреби </a:t>
            </a:r>
            <a:r>
              <a:rPr lang="uk-UA" sz="1800" dirty="0" smtClean="0"/>
              <a:t>внутрішнього ринку</a:t>
            </a:r>
            <a:r>
              <a:rPr lang="uk-UA" sz="1800" dirty="0"/>
              <a:t>.</a:t>
            </a:r>
            <a:endParaRPr lang="uk-UA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0540" y="332656"/>
            <a:ext cx="8856984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atin typeface="+mn-lt"/>
              </a:rPr>
              <a:t>Соціально-економічне </a:t>
            </a:r>
            <a:r>
              <a:rPr lang="ru-RU" sz="2800" b="1" u="sng" dirty="0">
                <a:latin typeface="+mn-lt"/>
              </a:rPr>
              <a:t>становище в західноукраїнських землях на початку ХХ ст</a:t>
            </a:r>
            <a:r>
              <a:rPr lang="ru-RU" sz="2800" b="1" u="sng" dirty="0" smtClean="0">
                <a:latin typeface="+mn-lt"/>
              </a:rPr>
              <a:t>.</a:t>
            </a:r>
            <a:endParaRPr lang="uk-UA" sz="280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755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i="1" dirty="0"/>
              <a:t>Деревина</a:t>
            </a:r>
          </a:p>
          <a:p>
            <a:pPr marL="0" indent="0">
              <a:buNone/>
            </a:pPr>
            <a:r>
              <a:rPr lang="ru-RU" dirty="0"/>
              <a:t>• Щорічно в районі Карпат вирубували </a:t>
            </a:r>
            <a:r>
              <a:rPr lang="ru-RU" dirty="0" smtClean="0"/>
              <a:t>10 млн </a:t>
            </a:r>
            <a:r>
              <a:rPr lang="ru-RU" dirty="0"/>
              <a:t>куб. м деревини. Дві третини її </a:t>
            </a:r>
            <a:r>
              <a:rPr lang="ru-RU" dirty="0" smtClean="0"/>
              <a:t>у вигляді </a:t>
            </a:r>
            <a:r>
              <a:rPr lang="ru-RU" dirty="0"/>
              <a:t>сировини або </a:t>
            </a:r>
            <a:r>
              <a:rPr lang="ru-RU" dirty="0" smtClean="0"/>
              <a:t>напівфабрикатів вивозилися для подальшого перероблення </a:t>
            </a:r>
            <a:r>
              <a:rPr lang="ru-RU" dirty="0"/>
              <a:t>у промислово </a:t>
            </a:r>
            <a:r>
              <a:rPr lang="ru-RU" dirty="0" smtClean="0"/>
              <a:t>розвинені райони </a:t>
            </a:r>
            <a:r>
              <a:rPr lang="ru-RU" dirty="0"/>
              <a:t>Австро-Угорщини, а </a:t>
            </a:r>
            <a:r>
              <a:rPr lang="ru-RU" dirty="0" smtClean="0"/>
              <a:t>одну третину </a:t>
            </a:r>
            <a:r>
              <a:rPr lang="ru-RU" dirty="0"/>
              <a:t>переробляли на </a:t>
            </a:r>
            <a:r>
              <a:rPr lang="ru-RU" dirty="0" smtClean="0"/>
              <a:t>100 місцевих</a:t>
            </a:r>
            <a:r>
              <a:rPr lang="ru-RU" dirty="0"/>
              <a:t> </a:t>
            </a:r>
            <a:r>
              <a:rPr lang="ru-RU" dirty="0" smtClean="0"/>
              <a:t>невеликих лісопильних заводах </a:t>
            </a:r>
            <a:r>
              <a:rPr lang="ru-RU" dirty="0"/>
              <a:t>(у </a:t>
            </a:r>
            <a:r>
              <a:rPr lang="ru-RU" dirty="0" smtClean="0"/>
              <a:t> середньому </a:t>
            </a:r>
            <a:r>
              <a:rPr lang="ru-RU" dirty="0"/>
              <a:t>по </a:t>
            </a:r>
            <a:r>
              <a:rPr lang="ru-RU" dirty="0" smtClean="0"/>
              <a:t>20 робітників).</a:t>
            </a:r>
          </a:p>
          <a:p>
            <a:pPr marL="0" indent="0">
              <a:buNone/>
            </a:pPr>
            <a:r>
              <a:rPr lang="uk-UA" b="1" i="1" dirty="0"/>
              <a:t>Сіль</a:t>
            </a:r>
          </a:p>
          <a:p>
            <a:pPr marL="0" indent="0">
              <a:buNone/>
            </a:pPr>
            <a:r>
              <a:rPr lang="uk-UA" dirty="0"/>
              <a:t>• У краї видобували 64% солі </a:t>
            </a:r>
            <a:r>
              <a:rPr lang="uk-UA" dirty="0" smtClean="0"/>
              <a:t>Австро-Угорської </a:t>
            </a:r>
            <a:r>
              <a:rPr lang="uk-UA" dirty="0"/>
              <a:t>монархії.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</a:t>
            </a:r>
            <a:r>
              <a:rPr lang="uk-UA" dirty="0" smtClean="0"/>
              <a:t>На </a:t>
            </a:r>
            <a:r>
              <a:rPr lang="uk-UA" dirty="0"/>
              <a:t>сіль було введено </a:t>
            </a:r>
            <a:r>
              <a:rPr lang="uk-UA" dirty="0" smtClean="0"/>
              <a:t>державну монополію </a:t>
            </a:r>
            <a:r>
              <a:rPr lang="uk-UA" dirty="0"/>
              <a:t>і високу ціну. </a:t>
            </a:r>
            <a:r>
              <a:rPr lang="uk-UA" dirty="0" smtClean="0"/>
              <a:t>Внаслідок такої </a:t>
            </a:r>
            <a:r>
              <a:rPr lang="uk-UA" dirty="0"/>
              <a:t>політики </a:t>
            </a:r>
            <a:r>
              <a:rPr lang="uk-UA" dirty="0" smtClean="0"/>
              <a:t>західноукраїнське населення </a:t>
            </a:r>
            <a:r>
              <a:rPr lang="uk-UA" dirty="0"/>
              <a:t>потерпало від «</a:t>
            </a:r>
            <a:r>
              <a:rPr lang="uk-UA" dirty="0" smtClean="0"/>
              <a:t>соляного голоду</a:t>
            </a:r>
            <a:r>
              <a:rPr lang="uk-UA" dirty="0"/>
              <a:t>», а сіль вивозилася на </a:t>
            </a:r>
            <a:r>
              <a:rPr lang="uk-UA" dirty="0" smtClean="0"/>
              <a:t>продаж за </a:t>
            </a:r>
            <a:r>
              <a:rPr lang="uk-UA" dirty="0"/>
              <a:t>кордон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b="1" i="1" dirty="0"/>
              <a:t>Озокерит, вугілля, граніт, мармур, вапняк, глина</a:t>
            </a:r>
          </a:p>
          <a:p>
            <a:pPr marL="0" indent="0">
              <a:buNone/>
            </a:pPr>
            <a:r>
              <a:rPr lang="uk-UA" dirty="0"/>
              <a:t>• У краї видобували також озокерит (</a:t>
            </a:r>
            <a:r>
              <a:rPr lang="uk-UA" dirty="0" smtClean="0"/>
              <a:t>гірський віск</a:t>
            </a:r>
            <a:r>
              <a:rPr lang="uk-UA" dirty="0"/>
              <a:t>) для виготовлення мастил, </a:t>
            </a:r>
            <a:r>
              <a:rPr lang="uk-UA" dirty="0" smtClean="0"/>
              <a:t>церковних свічок</a:t>
            </a:r>
            <a:r>
              <a:rPr lang="uk-UA" dirty="0"/>
              <a:t>, ізоляційних матеріалів в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електротехніці, буре вугілля, </a:t>
            </a:r>
            <a:r>
              <a:rPr lang="uk-UA" dirty="0" smtClean="0"/>
              <a:t>основним споживачем </a:t>
            </a:r>
            <a:r>
              <a:rPr lang="uk-UA" dirty="0"/>
              <a:t>якого була місцева залізниця.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У Закарпатті видобували граніт, </a:t>
            </a:r>
            <a:r>
              <a:rPr lang="uk-UA" dirty="0" smtClean="0"/>
              <a:t>мармур, вапняк</a:t>
            </a:r>
            <a:r>
              <a:rPr lang="uk-UA" dirty="0"/>
              <a:t>, гончарну та білу вогнетривку </a:t>
            </a:r>
            <a:r>
              <a:rPr lang="uk-UA" dirty="0" smtClean="0"/>
              <a:t>глину, що </a:t>
            </a:r>
            <a:r>
              <a:rPr lang="uk-UA" dirty="0"/>
              <a:t>використовувалася для виготовлення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фарфорового й фаянсового посуду.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903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/>
              <a:t> Концентрація виробництва і капіталу</a:t>
            </a:r>
          </a:p>
          <a:p>
            <a:pPr marL="0" indent="0">
              <a:buNone/>
            </a:pPr>
            <a:r>
              <a:rPr lang="uk-UA" dirty="0"/>
              <a:t>• На початку </a:t>
            </a:r>
            <a:r>
              <a:rPr lang="en-US" dirty="0"/>
              <a:t>XX </a:t>
            </a:r>
            <a:r>
              <a:rPr lang="uk-UA" dirty="0"/>
              <a:t>ст. провідне </a:t>
            </a:r>
            <a:r>
              <a:rPr lang="uk-UA" dirty="0" smtClean="0"/>
              <a:t>становище посідали </a:t>
            </a:r>
            <a:r>
              <a:rPr lang="uk-UA" dirty="0"/>
              <a:t>великі промислові об'єднання.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</a:t>
            </a:r>
            <a:r>
              <a:rPr lang="uk-UA" dirty="0" smtClean="0"/>
              <a:t>Динамізувався</a:t>
            </a:r>
            <a:r>
              <a:rPr lang="uk-UA" dirty="0" smtClean="0"/>
              <a:t> процес концентрації виробництва</a:t>
            </a:r>
            <a:r>
              <a:rPr lang="uk-UA" dirty="0"/>
              <a:t>: з 1902 по 1910 </a:t>
            </a:r>
            <a:r>
              <a:rPr lang="uk-UA" dirty="0" smtClean="0"/>
              <a:t>роки кількість робітників </a:t>
            </a:r>
            <a:r>
              <a:rPr lang="uk-UA" dirty="0"/>
              <a:t>Галичини збільшилася </a:t>
            </a:r>
            <a:r>
              <a:rPr lang="uk-UA" dirty="0" smtClean="0"/>
              <a:t>на третину</a:t>
            </a:r>
            <a:r>
              <a:rPr lang="uk-UA" dirty="0"/>
              <a:t>, а число підприємств </a:t>
            </a:r>
            <a:r>
              <a:rPr lang="uk-UA" dirty="0" smtClean="0"/>
              <a:t>зменшилося майже </a:t>
            </a:r>
            <a:r>
              <a:rPr lang="uk-UA" dirty="0"/>
              <a:t>вдвічі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b="1" i="1" dirty="0"/>
              <a:t>Світова криза 1900-1903 </a:t>
            </a:r>
            <a:r>
              <a:rPr lang="uk-UA" b="1" i="1" dirty="0" smtClean="0"/>
              <a:t>рр. </a:t>
            </a:r>
            <a:r>
              <a:rPr lang="uk-UA" b="1" i="1" dirty="0"/>
              <a:t>і монополізація</a:t>
            </a:r>
          </a:p>
          <a:p>
            <a:pPr marL="0" indent="0">
              <a:buNone/>
            </a:pPr>
            <a:r>
              <a:rPr lang="uk-UA" dirty="0"/>
              <a:t>• Криза, загостривши конкуренцію та </a:t>
            </a:r>
            <a:r>
              <a:rPr lang="uk-UA" dirty="0" smtClean="0"/>
              <a:t>посиливши поляризацію </a:t>
            </a:r>
            <a:r>
              <a:rPr lang="uk-UA" dirty="0"/>
              <a:t>підприємств, змусила </a:t>
            </a:r>
            <a:r>
              <a:rPr lang="uk-UA" dirty="0" smtClean="0"/>
              <a:t>буржуазію максимально </a:t>
            </a:r>
            <a:r>
              <a:rPr lang="uk-UA" dirty="0"/>
              <a:t>сконцентрувати і об’єднати сили.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Внаслідок посилення концентрації промисловості </a:t>
            </a:r>
            <a:r>
              <a:rPr lang="uk-UA" dirty="0" smtClean="0"/>
              <a:t>в деяких </a:t>
            </a:r>
            <a:r>
              <a:rPr lang="uk-UA" dirty="0"/>
              <a:t>галузях виникли компанії (</a:t>
            </a:r>
            <a:r>
              <a:rPr lang="uk-UA" dirty="0" smtClean="0"/>
              <a:t>великі підприємства</a:t>
            </a:r>
            <a:r>
              <a:rPr lang="uk-UA" dirty="0"/>
              <a:t>), фірми чи об’єднання (спілки), </a:t>
            </a:r>
            <a:r>
              <a:rPr lang="uk-UA" dirty="0" smtClean="0"/>
              <a:t>що посідали монопольне становище</a:t>
            </a:r>
            <a:r>
              <a:rPr lang="uk-UA" dirty="0"/>
              <a:t>: «</a:t>
            </a:r>
            <a:r>
              <a:rPr lang="uk-UA" dirty="0" smtClean="0"/>
              <a:t>Галицько-Карпатське </a:t>
            </a:r>
            <a:r>
              <a:rPr lang="uk-UA" dirty="0"/>
              <a:t>товариство», «Галіція</a:t>
            </a:r>
            <a:r>
              <a:rPr lang="uk-UA" dirty="0" smtClean="0"/>
              <a:t>», «</a:t>
            </a:r>
            <a:r>
              <a:rPr lang="uk-UA" dirty="0"/>
              <a:t>Мундус</a:t>
            </a:r>
            <a:r>
              <a:rPr lang="uk-UA" dirty="0" smtClean="0"/>
              <a:t>», «</a:t>
            </a:r>
            <a:r>
              <a:rPr lang="uk-UA" dirty="0"/>
              <a:t>Сольва», які вкладали гроші у розвиток </a:t>
            </a:r>
            <a:r>
              <a:rPr lang="uk-UA" dirty="0" smtClean="0"/>
              <a:t>нафтової, хімічної</a:t>
            </a:r>
            <a:r>
              <a:rPr lang="uk-UA" dirty="0"/>
              <a:t>, деревообробної промисловості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i="1" dirty="0" smtClean="0"/>
              <a:t>Іноземний </a:t>
            </a:r>
            <a:r>
              <a:rPr lang="uk-UA" b="1" i="1" dirty="0"/>
              <a:t>капітал</a:t>
            </a:r>
          </a:p>
          <a:p>
            <a:pPr marL="0" indent="0">
              <a:buNone/>
            </a:pPr>
            <a:r>
              <a:rPr lang="uk-UA" dirty="0"/>
              <a:t>• У ХІХ ст. в Західній Україні </a:t>
            </a:r>
            <a:r>
              <a:rPr lang="uk-UA" dirty="0" smtClean="0"/>
              <a:t>господарювали австрійські </a:t>
            </a:r>
            <a:r>
              <a:rPr lang="uk-UA" dirty="0"/>
              <a:t>підприємці.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На початку ХХ ст. розпочалось активне проникнення </a:t>
            </a:r>
            <a:r>
              <a:rPr lang="uk-UA" dirty="0" smtClean="0"/>
              <a:t>в галузь </a:t>
            </a:r>
            <a:r>
              <a:rPr lang="uk-UA" dirty="0"/>
              <a:t>німецького, а згодом американського </a:t>
            </a:r>
            <a:r>
              <a:rPr lang="uk-UA" dirty="0" smtClean="0"/>
              <a:t>та англійського </a:t>
            </a:r>
            <a:r>
              <a:rPr lang="uk-UA" dirty="0"/>
              <a:t>капіталу.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Іноземні підприємці скуповували </a:t>
            </a:r>
            <a:r>
              <a:rPr lang="uk-UA" dirty="0" smtClean="0"/>
              <a:t>на західноукраїнських </a:t>
            </a:r>
            <a:r>
              <a:rPr lang="uk-UA" dirty="0"/>
              <a:t>землях тисячі гектарів </a:t>
            </a:r>
            <a:r>
              <a:rPr lang="uk-UA" dirty="0" smtClean="0"/>
              <a:t>лісу. Хижацьке </a:t>
            </a:r>
            <a:r>
              <a:rPr lang="uk-UA" dirty="0"/>
              <a:t>розроблення лісових </a:t>
            </a:r>
            <a:r>
              <a:rPr lang="uk-UA" dirty="0" smtClean="0"/>
              <a:t>масивів призводило до зменшення </a:t>
            </a:r>
            <a:r>
              <a:rPr lang="uk-UA" dirty="0"/>
              <a:t>їхніх площ. Лише за </a:t>
            </a:r>
            <a:r>
              <a:rPr lang="uk-UA" dirty="0" smtClean="0"/>
              <a:t>1912</a:t>
            </a:r>
            <a:r>
              <a:rPr lang="en-US" dirty="0" smtClean="0"/>
              <a:t>p</a:t>
            </a:r>
            <a:r>
              <a:rPr lang="en-US" dirty="0"/>
              <a:t>. </a:t>
            </a:r>
            <a:r>
              <a:rPr lang="uk-UA" dirty="0"/>
              <a:t>вони скоротилися більше ніж на </a:t>
            </a:r>
            <a:r>
              <a:rPr lang="uk-UA" dirty="0" smtClean="0"/>
              <a:t>1100га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696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76672"/>
            <a:ext cx="75438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dirty="0"/>
              <a:t>Підприємництво</a:t>
            </a:r>
          </a:p>
          <a:p>
            <a:pPr marL="0" indent="0">
              <a:buNone/>
            </a:pPr>
            <a:r>
              <a:rPr lang="uk-UA" dirty="0"/>
              <a:t>• На західноукраїнських землях у 1904 </a:t>
            </a:r>
            <a:r>
              <a:rPr lang="uk-UA" dirty="0" smtClean="0"/>
              <a:t>р. вітчизняній </a:t>
            </a:r>
            <a:r>
              <a:rPr lang="uk-UA" dirty="0"/>
              <a:t>буржуазії </a:t>
            </a:r>
            <a:r>
              <a:rPr lang="uk-UA" dirty="0" smtClean="0"/>
              <a:t>належало декілька </a:t>
            </a:r>
            <a:r>
              <a:rPr lang="uk-UA" dirty="0"/>
              <a:t>десятків кредитних </a:t>
            </a:r>
            <a:r>
              <a:rPr lang="uk-UA" dirty="0" smtClean="0"/>
              <a:t>товариств, 9 </a:t>
            </a:r>
            <a:r>
              <a:rPr lang="uk-UA" dirty="0"/>
              <a:t>промислових і декілька </a:t>
            </a:r>
            <a:r>
              <a:rPr lang="uk-UA" dirty="0" smtClean="0"/>
              <a:t>інших підприємств</a:t>
            </a:r>
            <a:r>
              <a:rPr lang="uk-UA" dirty="0"/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У цілому вона була кількісно і </a:t>
            </a:r>
            <a:r>
              <a:rPr lang="uk-UA" dirty="0" smtClean="0"/>
              <a:t>якісно слабкою.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b="1" i="1" dirty="0"/>
              <a:t>Індустріальна модернізація</a:t>
            </a:r>
          </a:p>
          <a:p>
            <a:pPr marL="0" indent="0">
              <a:buNone/>
            </a:pPr>
            <a:r>
              <a:rPr lang="uk-UA" dirty="0"/>
              <a:t>• На західноукраїнських землях процеси </a:t>
            </a:r>
            <a:r>
              <a:rPr lang="uk-UA" dirty="0" smtClean="0"/>
              <a:t>індустріальної модернізації охопили нафтодобувну </a:t>
            </a:r>
            <a:r>
              <a:rPr lang="uk-UA" dirty="0"/>
              <a:t>промисловість</a:t>
            </a:r>
            <a:r>
              <a:rPr lang="uk-UA" dirty="0" smtClean="0"/>
              <a:t>.  Істотні зміни </a:t>
            </a:r>
            <a:r>
              <a:rPr lang="uk-UA" dirty="0"/>
              <a:t>відбулися із застосуванням глибинного буріння. </a:t>
            </a:r>
            <a:r>
              <a:rPr lang="uk-UA" dirty="0" smtClean="0"/>
              <a:t>Зростала кількість </a:t>
            </a:r>
            <a:r>
              <a:rPr lang="uk-UA" dirty="0"/>
              <a:t>парових двигунів. За кілька десятиріч </a:t>
            </a:r>
            <a:r>
              <a:rPr lang="uk-UA" dirty="0" smtClean="0"/>
              <a:t>технічна оснащеність </a:t>
            </a:r>
            <a:r>
              <a:rPr lang="uk-UA" dirty="0"/>
              <a:t>праці у нафтодобуванні значно підвищилась. </a:t>
            </a:r>
            <a:r>
              <a:rPr lang="uk-UA" dirty="0" smtClean="0"/>
              <a:t>Якщо в </a:t>
            </a:r>
            <a:r>
              <a:rPr lang="uk-UA" dirty="0"/>
              <a:t>середині ХІХ ст. у всій галузі працювало 5 парових машин, </a:t>
            </a:r>
            <a:r>
              <a:rPr lang="uk-UA" dirty="0" smtClean="0"/>
              <a:t>то 1904 </a:t>
            </a:r>
            <a:r>
              <a:rPr lang="en-US" dirty="0"/>
              <a:t>p. </a:t>
            </a:r>
            <a:r>
              <a:rPr lang="uk-UA" dirty="0"/>
              <a:t>ї</a:t>
            </a:r>
            <a:r>
              <a:rPr lang="uk-UA" dirty="0" smtClean="0"/>
              <a:t>х нараховувалось </a:t>
            </a:r>
            <a:r>
              <a:rPr lang="uk-UA" dirty="0"/>
              <a:t>уже 347. На початку </a:t>
            </a:r>
            <a:r>
              <a:rPr lang="en-US" dirty="0"/>
              <a:t>XX </a:t>
            </a:r>
            <a:r>
              <a:rPr lang="uk-UA" dirty="0" smtClean="0"/>
              <a:t>ст. нафтодобувна </a:t>
            </a:r>
            <a:r>
              <a:rPr lang="uk-UA" dirty="0"/>
              <a:t>промисловість зазнала </a:t>
            </a:r>
            <a:r>
              <a:rPr lang="uk-UA" dirty="0" smtClean="0"/>
              <a:t>технічної реконструкції: закривалися </a:t>
            </a:r>
            <a:r>
              <a:rPr lang="uk-UA" dirty="0"/>
              <a:t>невеликі криниці, </a:t>
            </a:r>
            <a:r>
              <a:rPr lang="uk-UA" dirty="0" smtClean="0"/>
              <a:t>ями, розпочалося буріння свердловин </a:t>
            </a:r>
            <a:r>
              <a:rPr lang="uk-UA" dirty="0"/>
              <a:t>завглибшки понад 1000 м. Внаслідок </a:t>
            </a:r>
            <a:r>
              <a:rPr lang="uk-UA" dirty="0" smtClean="0"/>
              <a:t>застосування нової </a:t>
            </a:r>
            <a:r>
              <a:rPr lang="uk-UA" dirty="0"/>
              <a:t>бурильної техніки зростав щорічний видобуток нафти: з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40–70 тис. т в останнє десятиріччя ХІХ ст. до 325 тис. т 1900 </a:t>
            </a:r>
            <a:r>
              <a:rPr lang="en-US" dirty="0"/>
              <a:t>p.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uk-UA" dirty="0"/>
              <a:t>Крок уперед зробила лісопереробна та </a:t>
            </a:r>
            <a:r>
              <a:rPr lang="uk-UA" dirty="0" smtClean="0"/>
              <a:t>хімічна промисловість</a:t>
            </a:r>
            <a:r>
              <a:rPr lang="uk-UA" dirty="0"/>
              <a:t>, де на початку ХХ ст. працювало три великих </a:t>
            </a:r>
            <a:r>
              <a:rPr lang="uk-UA" dirty="0" smtClean="0"/>
              <a:t>на той </a:t>
            </a:r>
            <a:r>
              <a:rPr lang="uk-UA" dirty="0"/>
              <a:t>час </a:t>
            </a:r>
            <a:r>
              <a:rPr lang="uk-UA" dirty="0" smtClean="0"/>
              <a:t>підприємства, </a:t>
            </a:r>
            <a:r>
              <a:rPr lang="uk-UA" dirty="0"/>
              <a:t>кожне з яких нараховувало по </a:t>
            </a:r>
            <a:r>
              <a:rPr lang="uk-UA" dirty="0" smtClean="0"/>
              <a:t>300–600 робітників</a:t>
            </a:r>
            <a:r>
              <a:rPr lang="uk-UA" dirty="0"/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У цілому індустріальна модернізація в </a:t>
            </a:r>
            <a:r>
              <a:rPr lang="uk-UA" dirty="0" smtClean="0"/>
              <a:t>західноукраїнських землях </a:t>
            </a:r>
            <a:r>
              <a:rPr lang="uk-UA" dirty="0"/>
              <a:t>відбувалася повільніше, ніж у підросійській Україні.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16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i="1" dirty="0" smtClean="0"/>
              <a:t>Сільське господарство</a:t>
            </a:r>
          </a:p>
          <a:p>
            <a:pPr marL="0" indent="0">
              <a:buNone/>
            </a:pPr>
            <a:r>
              <a:rPr lang="uk-UA" sz="1600" dirty="0" smtClean="0"/>
              <a:t>На </a:t>
            </a:r>
            <a:r>
              <a:rPr lang="uk-UA" sz="1600" dirty="0"/>
              <a:t>західноукраїнських землях </a:t>
            </a:r>
            <a:r>
              <a:rPr lang="uk-UA" sz="1600" dirty="0" smtClean="0"/>
              <a:t>сільське господарство </a:t>
            </a:r>
            <a:r>
              <a:rPr lang="uk-UA" sz="1600" dirty="0"/>
              <a:t>домінувало в економіці </a:t>
            </a:r>
            <a:r>
              <a:rPr lang="uk-UA" sz="1600" dirty="0" smtClean="0"/>
              <a:t>краю (понад </a:t>
            </a:r>
            <a:r>
              <a:rPr lang="uk-UA" sz="1600" dirty="0"/>
              <a:t>2/3 валової продукції</a:t>
            </a:r>
            <a:r>
              <a:rPr lang="uk-UA" sz="1600" dirty="0" smtClean="0"/>
              <a:t>). Багатогалузеве </a:t>
            </a:r>
            <a:r>
              <a:rPr lang="uk-UA" sz="1600" dirty="0"/>
              <a:t>сільське господарство </a:t>
            </a:r>
            <a:r>
              <a:rPr lang="uk-UA" sz="1600" dirty="0" smtClean="0"/>
              <a:t>було орієнтовано </a:t>
            </a:r>
            <a:r>
              <a:rPr lang="uk-UA" sz="1600" dirty="0"/>
              <a:t>на внутрішній та зовнішній ринки. </a:t>
            </a:r>
            <a:r>
              <a:rPr lang="uk-UA" sz="1600" dirty="0" smtClean="0"/>
              <a:t>На початку </a:t>
            </a:r>
            <a:r>
              <a:rPr lang="uk-UA" sz="1600" dirty="0"/>
              <a:t>ХХ ст. його товарність </a:t>
            </a:r>
            <a:r>
              <a:rPr lang="uk-UA" sz="1600" dirty="0" smtClean="0"/>
              <a:t>зростала. У </a:t>
            </a:r>
            <a:r>
              <a:rPr lang="uk-UA" sz="1600" dirty="0"/>
              <a:t>торговому балансі господарств провідна </a:t>
            </a:r>
            <a:r>
              <a:rPr lang="uk-UA" sz="1600" dirty="0" smtClean="0"/>
              <a:t>роль відводилась </a:t>
            </a:r>
            <a:r>
              <a:rPr lang="uk-UA" sz="1600" dirty="0"/>
              <a:t>рослинництву, паралельно з </a:t>
            </a:r>
            <a:r>
              <a:rPr lang="uk-UA" sz="1600" dirty="0" smtClean="0"/>
              <a:t>ним успішно розвивалось </a:t>
            </a:r>
            <a:r>
              <a:rPr lang="uk-UA" sz="1600" dirty="0"/>
              <a:t>і тваринництво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b="1" i="1" dirty="0" smtClean="0"/>
              <a:t>Структура </a:t>
            </a:r>
            <a:r>
              <a:rPr lang="uk-UA" sz="1600" b="1" i="1" dirty="0"/>
              <a:t>сільського господарства</a:t>
            </a:r>
          </a:p>
          <a:p>
            <a:pPr marL="0" indent="0">
              <a:buNone/>
            </a:pPr>
            <a:r>
              <a:rPr lang="uk-UA" sz="1600" dirty="0"/>
              <a:t>• У структурі посівів провідним напрямом було </a:t>
            </a:r>
            <a:r>
              <a:rPr lang="uk-UA" sz="1600" dirty="0" smtClean="0"/>
              <a:t>вирощування зернових </a:t>
            </a:r>
            <a:r>
              <a:rPr lang="uk-UA" sz="1600" dirty="0"/>
              <a:t>культур (майже 60% усіх посівних площ).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• У Східній Галичині переважав вівсяно-житній, а в </a:t>
            </a:r>
            <a:r>
              <a:rPr lang="uk-UA" sz="1600" dirty="0" smtClean="0"/>
              <a:t>Закарпатті та </a:t>
            </a:r>
            <a:r>
              <a:rPr lang="uk-UA" sz="1600" dirty="0"/>
              <a:t>Північній Буковині домінував вівсяно-кукурудзяний </a:t>
            </a:r>
            <a:r>
              <a:rPr lang="uk-UA" sz="1600" dirty="0" smtClean="0"/>
              <a:t>напрям. Щодо </a:t>
            </a:r>
            <a:r>
              <a:rPr lang="uk-UA" sz="1600" dirty="0"/>
              <a:t>пшениці, то вона посідала третє місце у посівній </a:t>
            </a:r>
            <a:r>
              <a:rPr lang="uk-UA" sz="1600" dirty="0" smtClean="0"/>
              <a:t>площі краю</a:t>
            </a:r>
            <a:r>
              <a:rPr lang="uk-UA" sz="1600" dirty="0"/>
              <a:t>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• Під технічні культури (коноплі, льон, тютюн, цукровий </a:t>
            </a:r>
            <a:r>
              <a:rPr lang="uk-UA" sz="1600" dirty="0" smtClean="0"/>
              <a:t>буряк, хміль</a:t>
            </a:r>
            <a:r>
              <a:rPr lang="uk-UA" sz="1600" dirty="0"/>
              <a:t>) відводилося лише 1% усіх посівних площ.</a:t>
            </a:r>
            <a:r>
              <a:rPr lang="uk-UA" sz="1600" dirty="0"/>
              <a:t/>
            </a:r>
            <a:br>
              <a:rPr lang="uk-UA" sz="1600" dirty="0"/>
            </a:br>
            <a:endParaRPr lang="uk-UA" sz="1600" dirty="0" smtClean="0"/>
          </a:p>
          <a:p>
            <a:pPr marL="0" indent="0">
              <a:buNone/>
            </a:pPr>
            <a:r>
              <a:rPr lang="uk-UA" sz="1600" b="1" dirty="0"/>
              <a:t> </a:t>
            </a:r>
            <a:r>
              <a:rPr lang="uk-UA" sz="1600" b="1" i="1" dirty="0"/>
              <a:t>Дефіцит зерна і орної землі</a:t>
            </a:r>
          </a:p>
          <a:p>
            <a:pPr marL="0" indent="0">
              <a:buNone/>
            </a:pPr>
            <a:r>
              <a:rPr lang="uk-UA" sz="1600" dirty="0"/>
              <a:t>• У краї був дефіцит зерна. </a:t>
            </a:r>
            <a:r>
              <a:rPr lang="uk-UA" sz="1600" dirty="0" smtClean="0"/>
              <a:t>Населення західноукраїнських </a:t>
            </a:r>
            <a:r>
              <a:rPr lang="uk-UA" sz="1600" dirty="0"/>
              <a:t>земель споживало </a:t>
            </a:r>
            <a:r>
              <a:rPr lang="uk-UA" sz="1600" dirty="0" smtClean="0"/>
              <a:t>хліба удвічі </a:t>
            </a:r>
            <a:r>
              <a:rPr lang="uk-UA" sz="1600" dirty="0"/>
              <a:t>менше, ніж у Наддніпрянщині, </a:t>
            </a:r>
            <a:r>
              <a:rPr lang="uk-UA" sz="1600" dirty="0" smtClean="0"/>
              <a:t>та покривало </a:t>
            </a:r>
            <a:r>
              <a:rPr lang="uk-UA" sz="1600" dirty="0"/>
              <a:t>нестачу товарного хліба імпортом.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• Селяни відчували гострий дефіцит </a:t>
            </a:r>
            <a:r>
              <a:rPr lang="uk-UA" sz="1600" dirty="0" smtClean="0"/>
              <a:t>орної землі</a:t>
            </a:r>
            <a:r>
              <a:rPr lang="uk-UA" sz="1600" dirty="0"/>
              <a:t>, оскільки зберігалося поміщицьке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землеволодіння (40% усіх орних </a:t>
            </a:r>
            <a:r>
              <a:rPr lang="uk-UA" sz="1600" dirty="0" smtClean="0"/>
              <a:t>земель краю</a:t>
            </a:r>
            <a:r>
              <a:rPr lang="uk-UA" sz="1600" dirty="0"/>
              <a:t>).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3239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b="1" i="1" dirty="0"/>
              <a:t> </a:t>
            </a:r>
            <a:r>
              <a:rPr lang="ru-RU" sz="2600" b="1" i="1" dirty="0" smtClean="0"/>
              <a:t>Розвиток </a:t>
            </a:r>
            <a:r>
              <a:rPr lang="ru-RU" sz="2600" b="1" i="1" dirty="0"/>
              <a:t>кооперативного руху: “Свій до свого по своє”</a:t>
            </a:r>
          </a:p>
          <a:p>
            <a:pPr marL="0" indent="0">
              <a:buNone/>
            </a:pPr>
            <a:r>
              <a:rPr lang="ru-RU" dirty="0"/>
              <a:t>Перший кооператив “Народна торгівля” виник </a:t>
            </a:r>
            <a:r>
              <a:rPr lang="ru-RU" dirty="0" smtClean="0"/>
              <a:t>у 1883 р. Перед </a:t>
            </a:r>
            <a:r>
              <a:rPr lang="ru-RU" dirty="0"/>
              <a:t>Першою світовою війною </a:t>
            </a:r>
            <a:r>
              <a:rPr lang="ru-RU" dirty="0" smtClean="0"/>
              <a:t>на західноукраїнських </a:t>
            </a:r>
            <a:r>
              <a:rPr lang="ru-RU" dirty="0"/>
              <a:t>землях діяло 1500 </a:t>
            </a:r>
            <a:r>
              <a:rPr lang="ru-RU" dirty="0" smtClean="0"/>
              <a:t>різних кооперативів</a:t>
            </a:r>
            <a:r>
              <a:rPr lang="ru-RU" dirty="0"/>
              <a:t>: у Східній </a:t>
            </a:r>
            <a:r>
              <a:rPr lang="ru-RU" dirty="0" smtClean="0"/>
              <a:t>Галичині </a:t>
            </a:r>
            <a:r>
              <a:rPr lang="ru-RU" dirty="0"/>
              <a:t>– </a:t>
            </a:r>
            <a:r>
              <a:rPr lang="ru-RU" dirty="0" smtClean="0"/>
              <a:t>1300</a:t>
            </a:r>
            <a:r>
              <a:rPr lang="ru-RU" dirty="0"/>
              <a:t>, у </a:t>
            </a:r>
            <a:r>
              <a:rPr lang="ru-RU" dirty="0" smtClean="0"/>
              <a:t>Північній Буковині </a:t>
            </a:r>
            <a:r>
              <a:rPr lang="ru-RU" dirty="0"/>
              <a:t>– близько 200, декілька – в Закарпатті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b="1" i="1" dirty="0" smtClean="0"/>
              <a:t>Причини</a:t>
            </a:r>
            <a:endParaRPr lang="ru-RU" b="1" i="1" dirty="0"/>
          </a:p>
          <a:p>
            <a:pPr marL="0" indent="0">
              <a:buNone/>
            </a:pPr>
            <a:r>
              <a:rPr lang="ru-RU" dirty="0"/>
              <a:t>• На початку ХХ ст. в українських </a:t>
            </a:r>
            <a:r>
              <a:rPr lang="ru-RU" dirty="0" smtClean="0"/>
              <a:t>землях розвиваються </a:t>
            </a:r>
            <a:r>
              <a:rPr lang="ru-RU" dirty="0"/>
              <a:t>різні </a:t>
            </a:r>
            <a:r>
              <a:rPr lang="ru-RU" dirty="0" smtClean="0"/>
              <a:t>форми економічних об’єднань </a:t>
            </a:r>
            <a:r>
              <a:rPr lang="ru-RU" dirty="0"/>
              <a:t>населення.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Найважливішою з них стає </a:t>
            </a:r>
            <a:r>
              <a:rPr lang="ru-RU" dirty="0" smtClean="0"/>
              <a:t>кооперація як </a:t>
            </a:r>
            <a:r>
              <a:rPr lang="ru-RU" dirty="0"/>
              <a:t>рух самооборони </a:t>
            </a:r>
            <a:r>
              <a:rPr lang="ru-RU" dirty="0" smtClean="0"/>
              <a:t>економічно  слабких і соціально </a:t>
            </a:r>
            <a:r>
              <a:rPr lang="ru-RU" dirty="0"/>
              <a:t>принижених </a:t>
            </a:r>
            <a:r>
              <a:rPr lang="ru-RU" dirty="0" smtClean="0"/>
              <a:t>верств населення.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i="1" dirty="0" smtClean="0"/>
              <a:t>Народна торгівля</a:t>
            </a:r>
            <a:endParaRPr lang="ru-RU" b="1" i="1" dirty="0"/>
          </a:p>
          <a:p>
            <a:pPr marL="0" indent="0">
              <a:buNone/>
            </a:pPr>
            <a:r>
              <a:rPr lang="ru-RU" dirty="0"/>
              <a:t>• «Народна торгівля» — перший український кооператив.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Створений 1883 року у Львові з ініціативи </a:t>
            </a:r>
            <a:r>
              <a:rPr lang="ru-RU" dirty="0" smtClean="0"/>
              <a:t>Василя Нагірного </a:t>
            </a:r>
            <a:r>
              <a:rPr lang="ru-RU" dirty="0"/>
              <a:t>і </a:t>
            </a:r>
            <a:r>
              <a:rPr lang="ru-RU" dirty="0" smtClean="0"/>
              <a:t>Аполлона Ничая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Мета - оптове постачання «з перших рук» і </a:t>
            </a:r>
            <a:r>
              <a:rPr lang="ru-RU" dirty="0" smtClean="0"/>
              <a:t>навчання українського </a:t>
            </a:r>
            <a:r>
              <a:rPr lang="ru-RU" dirty="0"/>
              <a:t>населення веденню власної торгівлі.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По містах «Народна торгівля» організовувала власні склади </a:t>
            </a:r>
            <a:r>
              <a:rPr lang="ru-RU" dirty="0" smtClean="0"/>
              <a:t>та крамниці</a:t>
            </a:r>
            <a:r>
              <a:rPr lang="ru-RU" dirty="0"/>
              <a:t>, яких станом на </a:t>
            </a:r>
            <a:r>
              <a:rPr lang="ru-RU" dirty="0" smtClean="0"/>
              <a:t>1914р. </a:t>
            </a:r>
            <a:r>
              <a:rPr lang="ru-RU" dirty="0"/>
              <a:t>мала 19, об'єднуючи </a:t>
            </a:r>
            <a:r>
              <a:rPr lang="ru-RU" dirty="0" smtClean="0"/>
              <a:t>1244 членів </a:t>
            </a:r>
            <a:r>
              <a:rPr lang="ru-RU" dirty="0"/>
              <a:t>(в тому числі </a:t>
            </a:r>
            <a:r>
              <a:rPr lang="ru-RU" dirty="0" smtClean="0"/>
              <a:t>93 кооперативи</a:t>
            </a:r>
            <a:r>
              <a:rPr lang="ru-RU" dirty="0"/>
              <a:t>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З «Народною торгівлею» співпрацювала 831 дрібна </a:t>
            </a:r>
            <a:r>
              <a:rPr lang="ru-RU" dirty="0" smtClean="0"/>
              <a:t>українська крамниця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З 1907 кооператив змінив статус і став союзом торговельногосподарських спілок, маючи за мету </a:t>
            </a:r>
            <a:r>
              <a:rPr lang="ru-RU" dirty="0" smtClean="0"/>
              <a:t>перетворення громадських </a:t>
            </a:r>
            <a:r>
              <a:rPr lang="ru-RU" dirty="0"/>
              <a:t>крамниць (які були при церквах, </a:t>
            </a:r>
            <a:r>
              <a:rPr lang="ru-RU" dirty="0" smtClean="0"/>
              <a:t>читальнях «Просвіти</a:t>
            </a:r>
            <a:r>
              <a:rPr lang="ru-RU" dirty="0"/>
              <a:t>» тощо) в кооперативи рогдельського типу.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981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2300" b="1" i="1" dirty="0"/>
              <a:t>П</a:t>
            </a:r>
            <a:r>
              <a:rPr lang="uk-UA" sz="2300" b="1" i="1" dirty="0" smtClean="0"/>
              <a:t>оширення </a:t>
            </a:r>
            <a:r>
              <a:rPr lang="uk-UA" sz="2300" b="1" i="1" dirty="0"/>
              <a:t>кооперативного руху</a:t>
            </a:r>
          </a:p>
          <a:p>
            <a:pPr marL="0" indent="0">
              <a:buNone/>
            </a:pPr>
            <a:r>
              <a:rPr lang="uk-UA" dirty="0"/>
              <a:t>• У Східній Галичині під керівництвом </a:t>
            </a:r>
            <a:r>
              <a:rPr lang="uk-UA" dirty="0" smtClean="0"/>
              <a:t>молодих національно </a:t>
            </a:r>
            <a:r>
              <a:rPr lang="uk-UA" dirty="0"/>
              <a:t>свідомих юристів, </a:t>
            </a:r>
            <a:r>
              <a:rPr lang="uk-UA" dirty="0" smtClean="0"/>
              <a:t>священиків, учителів </a:t>
            </a:r>
            <a:r>
              <a:rPr lang="uk-UA" dirty="0"/>
              <a:t>населення міст і сіл </a:t>
            </a:r>
            <a:r>
              <a:rPr lang="uk-UA" dirty="0" smtClean="0"/>
              <a:t>організовувало кредитно-позикові </a:t>
            </a:r>
            <a:r>
              <a:rPr lang="uk-UA" dirty="0"/>
              <a:t>та </a:t>
            </a:r>
            <a:r>
              <a:rPr lang="uk-UA" dirty="0" smtClean="0"/>
              <a:t>споживацькі кооперативи</a:t>
            </a:r>
            <a:r>
              <a:rPr lang="uk-UA" dirty="0"/>
              <a:t>, будувало народні </a:t>
            </a:r>
            <a:r>
              <a:rPr lang="uk-UA" dirty="0" smtClean="0"/>
              <a:t>доми, громадські </a:t>
            </a:r>
            <a:r>
              <a:rPr lang="uk-UA" dirty="0"/>
              <a:t>лавки, комори, каси, читальні.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Свій внесок у розвиток кооперативної </a:t>
            </a:r>
            <a:r>
              <a:rPr lang="uk-UA" dirty="0" smtClean="0"/>
              <a:t>справи зробив </a:t>
            </a:r>
            <a:r>
              <a:rPr lang="uk-UA" dirty="0"/>
              <a:t>митрополит А.Шептицький, який </a:t>
            </a:r>
            <a:r>
              <a:rPr lang="uk-UA" dirty="0" smtClean="0"/>
              <a:t>у своєму </a:t>
            </a:r>
            <a:r>
              <a:rPr lang="uk-UA" dirty="0"/>
              <a:t>посланні (1904 р.) </a:t>
            </a:r>
            <a:r>
              <a:rPr lang="uk-UA" dirty="0" smtClean="0"/>
              <a:t>зобов’язав священиків </a:t>
            </a:r>
            <a:r>
              <a:rPr lang="uk-UA" dirty="0"/>
              <a:t>очолити кооперативні </a:t>
            </a:r>
            <a:r>
              <a:rPr lang="uk-UA" dirty="0" smtClean="0"/>
              <a:t>організації та </a:t>
            </a:r>
            <a:r>
              <a:rPr lang="uk-UA" dirty="0"/>
              <a:t>установи на місцях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i="1" dirty="0"/>
              <a:t>Кооперативні союзи</a:t>
            </a:r>
          </a:p>
          <a:p>
            <a:pPr marL="0" indent="0">
              <a:buNone/>
            </a:pPr>
            <a:r>
              <a:rPr lang="uk-UA" dirty="0"/>
              <a:t>• На межі століть у Галичині постають </a:t>
            </a:r>
            <a:r>
              <a:rPr lang="uk-UA" dirty="0" smtClean="0"/>
              <a:t>численні кооперативні </a:t>
            </a:r>
            <a:r>
              <a:rPr lang="uk-UA" dirty="0"/>
              <a:t>союзи: Сільський союз «Господар»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(1898 р.), Крайовий кредитовий союз (1898 р</a:t>
            </a:r>
            <a:r>
              <a:rPr lang="uk-UA" dirty="0" smtClean="0"/>
              <a:t>.), Союз </a:t>
            </a:r>
            <a:r>
              <a:rPr lang="uk-UA" dirty="0"/>
              <a:t>молочарських спілок (1904 р.), Союз для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збуту худоби (1904 р.) та ін.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Відбувається не тільки зростання кількості, а </a:t>
            </a:r>
            <a:r>
              <a:rPr lang="uk-UA" dirty="0" smtClean="0"/>
              <a:t>й об’єднання </a:t>
            </a:r>
            <a:r>
              <a:rPr lang="uk-UA" dirty="0"/>
              <a:t>окремих кооперативних союзів. У </a:t>
            </a:r>
            <a:r>
              <a:rPr lang="uk-UA" dirty="0" smtClean="0"/>
              <a:t>1911 р</a:t>
            </a:r>
            <a:r>
              <a:rPr lang="uk-UA" dirty="0"/>
              <a:t>. на базі 30 торговельних </a:t>
            </a:r>
            <a:r>
              <a:rPr lang="uk-UA" dirty="0" smtClean="0"/>
              <a:t>сільськогосподарських спілок </a:t>
            </a:r>
            <a:r>
              <a:rPr lang="uk-UA" dirty="0"/>
              <a:t>постав великий </a:t>
            </a:r>
            <a:r>
              <a:rPr lang="uk-UA" dirty="0" smtClean="0"/>
              <a:t>Сільськогосподарський крайовий </a:t>
            </a:r>
            <a:r>
              <a:rPr lang="uk-UA" dirty="0"/>
              <a:t>союз торговельних спілок, що 1914 </a:t>
            </a:r>
            <a:r>
              <a:rPr lang="uk-UA" dirty="0" smtClean="0"/>
              <a:t>р. об’єднував </a:t>
            </a:r>
            <a:r>
              <a:rPr lang="uk-UA" dirty="0"/>
              <a:t>609 товариств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b="1" i="1" dirty="0"/>
              <a:t>Кооперативний рух в Буковині</a:t>
            </a:r>
          </a:p>
          <a:p>
            <a:pPr marL="0" indent="0">
              <a:buNone/>
            </a:pPr>
            <a:r>
              <a:rPr lang="uk-UA" dirty="0"/>
              <a:t>• 1903 р. створена «Селянська каса», </a:t>
            </a:r>
            <a:r>
              <a:rPr lang="uk-UA" dirty="0" smtClean="0"/>
              <a:t>у віданні </a:t>
            </a:r>
            <a:r>
              <a:rPr lang="uk-UA" dirty="0"/>
              <a:t>якої перебували </a:t>
            </a:r>
            <a:r>
              <a:rPr lang="uk-UA" dirty="0" smtClean="0"/>
              <a:t>десятки виробничих</a:t>
            </a:r>
            <a:r>
              <a:rPr lang="uk-UA" dirty="0"/>
              <a:t>, кредитних і </a:t>
            </a:r>
            <a:r>
              <a:rPr lang="uk-UA" dirty="0" smtClean="0"/>
              <a:t>споживацьких кооперативів</a:t>
            </a:r>
            <a:r>
              <a:rPr lang="uk-UA" dirty="0"/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• Керував «Селянською </a:t>
            </a:r>
            <a:r>
              <a:rPr lang="uk-UA" dirty="0" smtClean="0"/>
              <a:t>касою» професор Чернівецького університету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С. Смаль-Стоцький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45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dirty="0"/>
              <a:t> </a:t>
            </a:r>
            <a:r>
              <a:rPr lang="uk-UA" sz="3800" b="1" u="sng" dirty="0"/>
              <a:t>Розвиток українського </a:t>
            </a:r>
            <a:r>
              <a:rPr lang="uk-UA" sz="3800" b="1" u="sng" dirty="0" smtClean="0"/>
              <a:t>руху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ru-RU" sz="2800" b="1" dirty="0"/>
              <a:t> </a:t>
            </a:r>
            <a:r>
              <a:rPr lang="ru-RU" sz="2900" b="1" i="1" dirty="0"/>
              <a:t>Участь </a:t>
            </a:r>
            <a:r>
              <a:rPr lang="ru-RU" sz="2900" b="1" i="1" dirty="0" smtClean="0"/>
              <a:t>західних  українців  </a:t>
            </a:r>
            <a:r>
              <a:rPr lang="ru-RU" sz="2900" b="1" i="1" dirty="0"/>
              <a:t>у політичному житті Австро-Угорщини</a:t>
            </a:r>
          </a:p>
          <a:p>
            <a:pPr marL="0" indent="0">
              <a:buNone/>
            </a:pPr>
            <a:r>
              <a:rPr lang="ru-RU" sz="2900" dirty="0"/>
              <a:t>• Унаслідок існуючого розподілу парламентських мандатів у </a:t>
            </a:r>
            <a:r>
              <a:rPr lang="ru-RU" sz="2900" dirty="0" smtClean="0"/>
              <a:t>1897р</a:t>
            </a:r>
            <a:r>
              <a:rPr lang="ru-RU" sz="2900" dirty="0"/>
              <a:t>. на одного посла до рейхсрату в Зальцбурзі припадало </a:t>
            </a:r>
            <a:r>
              <a:rPr lang="ru-RU" sz="2900" dirty="0" smtClean="0"/>
              <a:t>в середньому </a:t>
            </a:r>
            <a:r>
              <a:rPr lang="ru-RU" sz="2900" dirty="0"/>
              <a:t>28 900 осіб, у Тіролі — 38 700, у Верхній Австрії </a:t>
            </a:r>
            <a:r>
              <a:rPr lang="ru-RU" sz="2900" dirty="0" smtClean="0"/>
              <a:t>— 39 </a:t>
            </a:r>
            <a:r>
              <a:rPr lang="ru-RU" sz="2900" dirty="0"/>
              <a:t>200, у Галичині — 89 700, на Буковині — 58 700 осіб.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• За законом про загальне виборче право, який почав діяти з </a:t>
            </a:r>
            <a:r>
              <a:rPr lang="ru-RU" sz="2900" dirty="0" smtClean="0"/>
              <a:t>1907р</a:t>
            </a:r>
            <a:r>
              <a:rPr lang="ru-RU" sz="2900" dirty="0"/>
              <a:t>., західні українці отримали лише 6,4 % від загального </a:t>
            </a:r>
            <a:r>
              <a:rPr lang="ru-RU" sz="2900" dirty="0" smtClean="0"/>
              <a:t>числа мандатів</a:t>
            </a:r>
            <a:r>
              <a:rPr lang="ru-RU" sz="2900" dirty="0"/>
              <a:t>, хоча все українське населення становило 13,2 </a:t>
            </a:r>
            <a:r>
              <a:rPr lang="ru-RU" sz="2900" dirty="0" smtClean="0"/>
              <a:t>% населення </a:t>
            </a:r>
            <a:r>
              <a:rPr lang="ru-RU" sz="2900" dirty="0"/>
              <a:t>Австрії.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• Українське населення Закарпаття у складі Угорщини </a:t>
            </a:r>
            <a:r>
              <a:rPr lang="ru-RU" sz="2900" dirty="0" smtClean="0"/>
              <a:t>було позбавлене </a:t>
            </a:r>
            <a:r>
              <a:rPr lang="ru-RU" sz="2900" dirty="0"/>
              <a:t>свободи слова і друку, права на </a:t>
            </a:r>
            <a:r>
              <a:rPr lang="ru-RU" sz="2900" dirty="0" smtClean="0"/>
              <a:t>проведення зборів </a:t>
            </a:r>
            <a:r>
              <a:rPr lang="ru-RU" sz="2900" dirty="0"/>
              <a:t>і демонстрацій. На виборах до угорського сейму </a:t>
            </a:r>
            <a:r>
              <a:rPr lang="ru-RU" sz="2900" dirty="0" smtClean="0"/>
              <a:t>право голосу </a:t>
            </a:r>
            <a:r>
              <a:rPr lang="ru-RU" sz="2900" dirty="0"/>
              <a:t>в селах мали лише власники 10 і більше гольдів </a:t>
            </a:r>
            <a:r>
              <a:rPr lang="ru-RU" sz="2900" dirty="0" smtClean="0"/>
              <a:t>землі й </a:t>
            </a:r>
            <a:r>
              <a:rPr lang="ru-RU" sz="2900" dirty="0"/>
              <a:t>ті, що володіли угорською мовою. У виборах до сейму </a:t>
            </a:r>
            <a:r>
              <a:rPr lang="ru-RU" sz="2900" dirty="0" smtClean="0"/>
              <a:t>в 1914 </a:t>
            </a:r>
            <a:r>
              <a:rPr lang="ru-RU" sz="2900" dirty="0"/>
              <a:t>р. в цілому по Закарпаттю брало участь </a:t>
            </a:r>
            <a:r>
              <a:rPr lang="ru-RU" sz="2900" dirty="0" smtClean="0"/>
              <a:t>8-13 % населення</a:t>
            </a:r>
            <a:r>
              <a:rPr lang="ru-RU" sz="2900" dirty="0"/>
              <a:t>, причому понад 50 % виборців були угорцями </a:t>
            </a:r>
            <a:r>
              <a:rPr lang="ru-RU" sz="2900" dirty="0" smtClean="0"/>
              <a:t>та німцями</a:t>
            </a:r>
            <a:r>
              <a:rPr lang="ru-RU" sz="2900" dirty="0"/>
              <a:t>. Голосування не було таємним. Ті, хто голосував </a:t>
            </a:r>
            <a:r>
              <a:rPr lang="ru-RU" sz="2900" dirty="0" smtClean="0"/>
              <a:t>проти кандидатів </a:t>
            </a:r>
            <a:r>
              <a:rPr lang="ru-RU" sz="2900" dirty="0"/>
              <a:t>від уряду, зазнавали утисків, їх позбавляли </a:t>
            </a:r>
            <a:r>
              <a:rPr lang="ru-RU" sz="2900" dirty="0" smtClean="0"/>
              <a:t>роботи тощо.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uk-UA" sz="2900" b="1" i="1" dirty="0" smtClean="0"/>
              <a:t> </a:t>
            </a:r>
            <a:r>
              <a:rPr lang="uk-UA" sz="2900" b="1" i="1" dirty="0"/>
              <a:t>Особливості українського національного руху в Галичині на початку ХХ ст.</a:t>
            </a:r>
          </a:p>
          <a:p>
            <a:pPr marL="0" indent="0">
              <a:buNone/>
            </a:pPr>
            <a:r>
              <a:rPr lang="uk-UA" sz="2900" dirty="0"/>
              <a:t>• Сформувалась свідома українська спільнота, що вела боротьбу за здобуття нових політичних прав для українців.</a:t>
            </a:r>
            <a:br>
              <a:rPr lang="uk-UA" sz="2900" dirty="0"/>
            </a:br>
            <a:r>
              <a:rPr lang="uk-UA" sz="2900" dirty="0"/>
              <a:t>• Змінилося співвідношення сил між поляками та українцями в Галичині:</a:t>
            </a:r>
            <a:br>
              <a:rPr lang="uk-UA" sz="2900" dirty="0"/>
            </a:br>
            <a:r>
              <a:rPr lang="uk-UA" sz="2900" dirty="0"/>
              <a:t>польська еліта зберігала монополію на владу в краї, але українці своєю згуртованістю і свідомістю значно перевищували поляків.</a:t>
            </a:r>
            <a:br>
              <a:rPr lang="uk-UA" sz="2900" dirty="0"/>
            </a:br>
            <a:r>
              <a:rPr lang="uk-UA" sz="2900" dirty="0"/>
              <a:t>• Політична боротьба поєднувалася із соціальними виступами галицьких селян і робітників.</a:t>
            </a:r>
          </a:p>
          <a:p>
            <a:pPr marL="0" indent="0">
              <a:buNone/>
            </a:pP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34309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114</TotalTime>
  <Words>229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Наш край  на початку XX століття</vt:lpstr>
      <vt:lpstr>Соціально-економічне становище в західноукраїнських землях на початку ХХ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край  на початку XX століття</dc:title>
  <dc:creator>Аdmin</dc:creator>
  <cp:lastModifiedBy>Аdmin</cp:lastModifiedBy>
  <cp:revision>15</cp:revision>
  <dcterms:created xsi:type="dcterms:W3CDTF">2020-05-19T20:52:35Z</dcterms:created>
  <dcterms:modified xsi:type="dcterms:W3CDTF">2020-05-19T22:58:18Z</dcterms:modified>
</cp:coreProperties>
</file>