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5/27/2020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microsoft.com/office/2007/relationships/hdphoto" Target="../media/hdphoto1.wdp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m.wikipedia.org/wiki/%D0%A2%D1%96%D0%B1%D0%B5%D1%80%D1%96%D0%B9" TargetMode="External" /><Relationship Id="rId2" Type="http://schemas.openxmlformats.org/officeDocument/2006/relationships/hyperlink" Target="https://uk.m.wikipedia.org/wiki/%D0%9E%D0%BA%D1%82%D0%B0%D0%B2%D1%96%D0%B0%D0%BD_%D0%90%D0%B2%D0%B3%D1%83%D1%81%D1%82" TargetMode="Externa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m.wikipedia.org/wiki/%D0%A1%D0%B5%D0%BA%D1%81%D1%82_%D0%9F%D0%BE%D0%BC%D0%BF%D0%B5%D0%B9_%D0%A4%D0%B5%D1%81%D1%82" TargetMode="External" /><Relationship Id="rId3" Type="http://schemas.openxmlformats.org/officeDocument/2006/relationships/hyperlink" Target="https://uk.m.wikipedia.org/wiki/%D0%93%D1%80%D0%B0%D0%BC%D0%B0%D1%82%D0%B8%D0%BA%D0%B0" TargetMode="External" /><Relationship Id="rId7" Type="http://schemas.openxmlformats.org/officeDocument/2006/relationships/hyperlink" Target="https://uk.m.wikipedia.org/wiki/%D0%9B%D0%B5%D0%BA%D1%81%D0%B8%D0%BA%D0%BE%D0%B3%D1%80%D0%B0%D1%84" TargetMode="External" /><Relationship Id="rId2" Type="http://schemas.openxmlformats.org/officeDocument/2006/relationships/hyperlink" Target="https://uk.m.wikipedia.org/wiki/%D0%A4%D1%96%D0%BB%D0%BE%D0%BB%D0%BE%D0%B3%D1%96%D1%8F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uk.m.wikipedia.org/wiki/%D0%A0%D0%B8%D0%BC%D1%81%D1%8C%D0%BA%D0%B0_%D1%96%D0%BC%D0%BF%D0%B5%D1%80%D1%96%D1%8F" TargetMode="External" /><Relationship Id="rId5" Type="http://schemas.openxmlformats.org/officeDocument/2006/relationships/hyperlink" Target="https://uk.m.wikipedia.org/wiki/%D0%A1%D0%B5%D1%81%D1%82%D0%B5%D1%80%D1%86%D1%96%D0%B9" TargetMode="External" /><Relationship Id="rId4" Type="http://schemas.openxmlformats.org/officeDocument/2006/relationships/hyperlink" Target="https://uk.m.wikipedia.org/wiki/%D0%9E%D0%BA%D1%82%D0%B0%D0%B2%D1%96%D0%B0%D0%BD_%D0%90%D0%B2%D0%B3%D1%83%D1%81%D1%82" TargetMode="External" /><Relationship Id="rId9" Type="http://schemas.openxmlformats.org/officeDocument/2006/relationships/hyperlink" Target="https://uk.m.wikipedia.org/w/index.php?title=%D0%9F%D1%80%D0%B5%D0%BD%D0%B5%D1%81%D1%82%D0%B5&amp;action=edit&amp;redlink=1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84CAAF-07D0-7149-830B-C5411E5D1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0812" y="1353312"/>
            <a:ext cx="9966960" cy="3035808"/>
          </a:xfrm>
        </p:spPr>
        <p:txBody>
          <a:bodyPr/>
          <a:lstStyle/>
          <a:p>
            <a:r>
              <a:rPr lang="uk-UA" b="1" i="0">
                <a:solidFill>
                  <a:srgbClr val="202122"/>
                </a:solidFill>
                <a:effectLst/>
                <a:latin typeface="Linux Libertine"/>
              </a:rPr>
              <a:t>Веррій Флакк</a:t>
            </a:r>
            <a:br>
              <a:rPr lang="uk-UA" b="1" i="0">
                <a:solidFill>
                  <a:srgbClr val="202122"/>
                </a:solidFill>
                <a:effectLst/>
                <a:latin typeface="Linux Libertine"/>
              </a:rPr>
            </a:br>
            <a:endParaRPr lang="uk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48AA8B7-8818-7349-99AB-B5F15D2EFF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/>
              <a:t>Пелехата Оля 6-Аклас .Тема видатні письменники давнього Риму</a:t>
            </a:r>
          </a:p>
        </p:txBody>
      </p:sp>
    </p:spTree>
    <p:extLst>
      <p:ext uri="{BB962C8B-B14F-4D97-AF65-F5344CB8AC3E}">
        <p14:creationId xmlns:p14="http://schemas.microsoft.com/office/powerpoint/2010/main" val="408262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9F192-4794-B744-B62C-73394C3D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Твори письментка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1F509F1-89E5-544D-97A7-6F03FF8D6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3200" b="0" i="0">
                <a:solidFill>
                  <a:srgbClr val="202122"/>
                </a:solidFill>
                <a:effectLst/>
                <a:latin typeface="-apple-system"/>
              </a:rPr>
              <a:t>«Книга справ, які гідні пам'яті».</a:t>
            </a:r>
          </a:p>
          <a:p>
            <a:r>
              <a:rPr lang="uk-UA" sz="3200" b="0" i="0">
                <a:solidFill>
                  <a:srgbClr val="202122"/>
                </a:solidFill>
                <a:effectLst/>
                <a:latin typeface="-apple-system"/>
              </a:rPr>
              <a:t>Історія етрусків» (або «Книга етруських справ»).</a:t>
            </a:r>
          </a:p>
          <a:p>
            <a:r>
              <a:rPr lang="uk-UA" sz="3200" b="0" i="0">
                <a:solidFill>
                  <a:srgbClr val="202122"/>
                </a:solidFill>
                <a:effectLst/>
                <a:latin typeface="-apple-system"/>
              </a:rPr>
              <a:t>«Сатурн».</a:t>
            </a:r>
          </a:p>
          <a:p>
            <a:r>
              <a:rPr lang="uk-UA" sz="3200" b="0" i="0">
                <a:solidFill>
                  <a:srgbClr val="202122"/>
                </a:solidFill>
                <a:effectLst/>
                <a:latin typeface="-apple-system"/>
              </a:rPr>
              <a:t>«Про темні справи Катона».</a:t>
            </a:r>
          </a:p>
          <a:p>
            <a:r>
              <a:rPr lang="uk-UA" sz="3200" b="0" i="0">
                <a:solidFill>
                  <a:srgbClr val="202122"/>
                </a:solidFill>
                <a:effectLst/>
                <a:latin typeface="-apple-system"/>
              </a:rPr>
              <a:t>«Про орфографія»</a:t>
            </a:r>
          </a:p>
          <a:p>
            <a:r>
              <a:rPr lang="uk-UA" sz="3200" b="0" i="0">
                <a:solidFill>
                  <a:srgbClr val="202122"/>
                </a:solidFill>
                <a:effectLst/>
                <a:latin typeface="-apple-system"/>
              </a:rPr>
              <a:t>«Листи».</a:t>
            </a:r>
          </a:p>
          <a:p>
            <a:r>
              <a:rPr lang="uk-UA" sz="3200" b="0" i="0">
                <a:solidFill>
                  <a:srgbClr val="202122"/>
                </a:solidFill>
                <a:effectLst/>
                <a:latin typeface="-apple-system"/>
              </a:rPr>
              <a:t>«Про значення слів».</a:t>
            </a:r>
            <a:endParaRPr lang="uk-UA" sz="3200"/>
          </a:p>
        </p:txBody>
      </p:sp>
    </p:spTree>
    <p:extLst>
      <p:ext uri="{BB962C8B-B14F-4D97-AF65-F5344CB8AC3E}">
        <p14:creationId xmlns:p14="http://schemas.microsoft.com/office/powerpoint/2010/main" val="81315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8D31B5-EBDA-B34D-A7BB-FB18E4314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223" y="484569"/>
            <a:ext cx="10058400" cy="1609344"/>
          </a:xfrm>
        </p:spPr>
        <p:txBody>
          <a:bodyPr/>
          <a:lstStyle/>
          <a:p>
            <a:r>
              <a:rPr lang="uk-UA"/>
              <a:t>Про письменика</a:t>
            </a:r>
          </a:p>
        </p:txBody>
      </p:sp>
      <p:sp>
        <p:nvSpPr>
          <p:cNvPr id="9" name="Місце для вмісту 2">
            <a:extLst>
              <a:ext uri="{FF2B5EF4-FFF2-40B4-BE49-F238E27FC236}">
                <a16:creationId xmlns:a16="http://schemas.microsoft.com/office/drawing/2014/main" id="{62E2E5B4-285F-534A-AAAB-03064399071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73395" y="2093913"/>
            <a:ext cx="10058400" cy="3460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000" b="1">
                <a:solidFill>
                  <a:srgbClr val="202122"/>
                </a:solidFill>
                <a:latin typeface="-apple-system"/>
              </a:rPr>
              <a:t>Марк Ве́ррій Флакк</a:t>
            </a:r>
            <a:r>
              <a:rPr lang="uk-UA" sz="4000">
                <a:solidFill>
                  <a:srgbClr val="202122"/>
                </a:solidFill>
                <a:latin typeface="-apple-system"/>
              </a:rPr>
              <a:t> (55 рік до н. е. — 20 рік н. е.) — видатний представник антикварного напрямку у прозі, історик, граматик, філолог часів імператорів </a:t>
            </a:r>
            <a:r>
              <a:rPr lang="uk-UA" sz="4000">
                <a:solidFill>
                  <a:srgbClr val="6B4BA1"/>
                </a:solidFill>
                <a:latin typeface="-apple-system"/>
                <a:hlinkClick r:id="rId2" tooltip="Октавіан Август"/>
              </a:rPr>
              <a:t>Октавіана Августа</a:t>
            </a:r>
            <a:r>
              <a:rPr lang="uk-UA" sz="4000">
                <a:solidFill>
                  <a:srgbClr val="202122"/>
                </a:solidFill>
                <a:latin typeface="-apple-system"/>
              </a:rPr>
              <a:t> та </a:t>
            </a:r>
            <a:r>
              <a:rPr lang="uk-UA" sz="4000">
                <a:solidFill>
                  <a:srgbClr val="6B4BA1"/>
                </a:solidFill>
                <a:latin typeface="-apple-system"/>
                <a:hlinkClick r:id="rId3" tooltip="Тіберій"/>
              </a:rPr>
              <a:t>Тіберія</a:t>
            </a:r>
            <a:r>
              <a:rPr lang="uk-UA" sz="4000">
                <a:solidFill>
                  <a:srgbClr val="202122"/>
                </a:solidFill>
                <a:latin typeface="-apple-system"/>
              </a:rPr>
              <a:t>.</a:t>
            </a:r>
            <a:endParaRPr lang="uk-UA" sz="4000"/>
          </a:p>
        </p:txBody>
      </p:sp>
    </p:spTree>
    <p:extLst>
      <p:ext uri="{BB962C8B-B14F-4D97-AF65-F5344CB8AC3E}">
        <p14:creationId xmlns:p14="http://schemas.microsoft.com/office/powerpoint/2010/main" val="1219612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0EA461-EDF0-144D-8C40-1EE8DEA37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i="0">
                <a:solidFill>
                  <a:srgbClr val="202122"/>
                </a:solidFill>
                <a:effectLst/>
                <a:latin typeface="Linux Libertine"/>
              </a:rPr>
              <a:t>Життєпис</a:t>
            </a:r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6424DEE-B875-5041-83C0-64EA3B1EB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>
            <a:normAutofit lnSpcReduction="10000"/>
          </a:bodyPr>
          <a:lstStyle/>
          <a:p>
            <a:pPr fontAlgn="base"/>
            <a:r>
              <a:rPr lang="uk-UA" b="0" i="0">
                <a:solidFill>
                  <a:srgbClr val="202122"/>
                </a:solidFill>
                <a:effectLst/>
                <a:latin typeface="-apple-system"/>
              </a:rPr>
              <a:t>Стосовно місця народження Веррія немає відомостей. Він був вільновідпущеником, мав власну школу з </a:t>
            </a:r>
            <a:r>
              <a:rPr lang="uk-UA" b="0" i="0" u="none" strike="noStrike">
                <a:solidFill>
                  <a:srgbClr val="6B4BA1"/>
                </a:solidFill>
                <a:effectLst/>
                <a:latin typeface="inherit"/>
                <a:hlinkClick r:id="rId2" tooltip="Філологія"/>
              </a:rPr>
              <a:t>філології</a:t>
            </a:r>
            <a:r>
              <a:rPr lang="uk-UA" b="0" i="0">
                <a:solidFill>
                  <a:srgbClr val="202122"/>
                </a:solidFill>
                <a:effectLst/>
                <a:latin typeface="-apple-system"/>
              </a:rPr>
              <a:t> та </a:t>
            </a:r>
            <a:r>
              <a:rPr lang="uk-UA" b="0" i="0" u="none" strike="noStrike">
                <a:solidFill>
                  <a:srgbClr val="6B4BA1"/>
                </a:solidFill>
                <a:effectLst/>
                <a:latin typeface="inherit"/>
                <a:hlinkClick r:id="rId3" tooltip="Граматика"/>
              </a:rPr>
              <a:t>граматики</a:t>
            </a:r>
            <a:r>
              <a:rPr lang="uk-UA" b="0" i="0">
                <a:solidFill>
                  <a:srgbClr val="202122"/>
                </a:solidFill>
                <a:effectLst/>
                <a:latin typeface="-apple-system"/>
              </a:rPr>
              <a:t>. Був настільки відомим та популярним, що </a:t>
            </a:r>
            <a:r>
              <a:rPr lang="uk-UA" b="0" i="0" u="none" strike="noStrike">
                <a:solidFill>
                  <a:srgbClr val="6B4BA1"/>
                </a:solidFill>
                <a:effectLst/>
                <a:latin typeface="inherit"/>
                <a:hlinkClick r:id="rId4" tooltip="Октавіан Август"/>
              </a:rPr>
              <a:t>імператор Август</a:t>
            </a:r>
            <a:r>
              <a:rPr lang="uk-UA" b="0" i="0">
                <a:solidFill>
                  <a:srgbClr val="202122"/>
                </a:solidFill>
                <a:effectLst/>
                <a:latin typeface="-apple-system"/>
              </a:rPr>
              <a:t> запросив Веррія Флакка зайнятися навчання своїх онуків Гая та Луція. Для цього Веррій переїхав до імператорського палацу разом з усією школою, отримував гонорар у 100 тисяч </a:t>
            </a:r>
            <a:r>
              <a:rPr lang="uk-UA" b="0" i="0" u="none" strike="noStrike">
                <a:solidFill>
                  <a:srgbClr val="6B4BA1"/>
                </a:solidFill>
                <a:effectLst/>
                <a:latin typeface="inherit"/>
                <a:hlinkClick r:id="rId5" tooltip="Сестерцій"/>
              </a:rPr>
              <a:t>сестерціїв</a:t>
            </a:r>
            <a:r>
              <a:rPr lang="uk-UA" b="0" i="0">
                <a:solidFill>
                  <a:srgbClr val="202122"/>
                </a:solidFill>
                <a:effectLst/>
                <a:latin typeface="-apple-system"/>
              </a:rPr>
              <a:t> на рік. При цьому Флакку довелося відмовитися від інших учнів.</a:t>
            </a:r>
          </a:p>
          <a:p>
            <a:pPr fontAlgn="base"/>
            <a:r>
              <a:rPr lang="uk-UA" b="0" i="0">
                <a:solidFill>
                  <a:srgbClr val="202122"/>
                </a:solidFill>
                <a:effectLst/>
                <a:latin typeface="-apple-system"/>
              </a:rPr>
              <a:t>Інтереси Марка Веррія Флакка охоплювали багато напрямків. З усіх вивчаємих питань він створював наукові праці. На жаль, більшість з них відома лише за назвою й не дійшла дотепер. Тільки праця «Про значення слів» дійшла до сьогодні у повному обсязі. Це великий тлумачний словник з латини часів </a:t>
            </a:r>
            <a:r>
              <a:rPr lang="uk-UA" b="0" i="0" u="none" strike="noStrike">
                <a:solidFill>
                  <a:srgbClr val="6B4BA1"/>
                </a:solidFill>
                <a:effectLst/>
                <a:latin typeface="inherit"/>
                <a:hlinkClick r:id="rId6" tooltip="Римська імперія"/>
              </a:rPr>
              <a:t>Римської імперії</a:t>
            </a:r>
            <a:r>
              <a:rPr lang="uk-UA" b="0" i="0">
                <a:solidFill>
                  <a:srgbClr val="202122"/>
                </a:solidFill>
                <a:effectLst/>
                <a:latin typeface="-apple-system"/>
              </a:rPr>
              <a:t>. Його працю обробив зі своїми доповненнями надалі римський </a:t>
            </a:r>
            <a:r>
              <a:rPr lang="uk-UA" b="0" i="0" u="none" strike="noStrike">
                <a:solidFill>
                  <a:srgbClr val="6B4BA1"/>
                </a:solidFill>
                <a:effectLst/>
                <a:latin typeface="inherit"/>
                <a:hlinkClick r:id="rId7" tooltip="Лексикограф"/>
              </a:rPr>
              <a:t>лексикограф</a:t>
            </a:r>
            <a:r>
              <a:rPr lang="uk-UA" b="0" i="0">
                <a:solidFill>
                  <a:srgbClr val="202122"/>
                </a:solidFill>
                <a:effectLst/>
                <a:latin typeface="-apple-system"/>
              </a:rPr>
              <a:t> </a:t>
            </a:r>
            <a:r>
              <a:rPr lang="uk-UA" b="0" i="0" u="none" strike="noStrike">
                <a:solidFill>
                  <a:srgbClr val="6B4BA1"/>
                </a:solidFill>
                <a:effectLst/>
                <a:latin typeface="inherit"/>
                <a:hlinkClick r:id="rId8" tooltip="Секст Помпей Фест"/>
              </a:rPr>
              <a:t>Секст Помпей Фест</a:t>
            </a:r>
            <a:r>
              <a:rPr lang="uk-UA" b="0" i="0">
                <a:solidFill>
                  <a:srgbClr val="202122"/>
                </a:solidFill>
                <a:effectLst/>
                <a:latin typeface="-apple-system"/>
              </a:rPr>
              <a:t>.</a:t>
            </a:r>
          </a:p>
          <a:p>
            <a:pPr fontAlgn="base"/>
            <a:r>
              <a:rPr lang="uk-UA" b="0" i="0">
                <a:solidFill>
                  <a:srgbClr val="202122"/>
                </a:solidFill>
                <a:effectLst/>
                <a:latin typeface="-apple-system"/>
              </a:rPr>
              <a:t>Крім цього Веррієм був розроблений «Календар», який викарбуваний на мармуровій дошці. Її виявили у місті </a:t>
            </a:r>
            <a:r>
              <a:rPr lang="uk-UA" b="0" i="0" u="none" strike="noStrike">
                <a:solidFill>
                  <a:srgbClr val="DD3333"/>
                </a:solidFill>
                <a:effectLst/>
                <a:latin typeface="inherit"/>
                <a:hlinkClick r:id="rId9" tooltip="Пренесте (ще не написана)"/>
              </a:rPr>
              <a:t>Пренесте</a:t>
            </a:r>
            <a:r>
              <a:rPr lang="uk-UA" b="0" i="0">
                <a:solidFill>
                  <a:srgbClr val="202122"/>
                </a:solidFill>
                <a:effectLst/>
                <a:latin typeface="-apple-system"/>
              </a:rPr>
              <a:t> у 1771 році. Саме тут встановлено було статую Марка Веррія Флакка після його смерті. Можливо саме в Пренесте він і похований.</a:t>
            </a:r>
          </a:p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181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Широкий екран</PresentationFormat>
  <Slides>4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5" baseType="lpstr">
      <vt:lpstr>Дерево</vt:lpstr>
      <vt:lpstr>Веррій Флакк </vt:lpstr>
      <vt:lpstr>Твори письментка</vt:lpstr>
      <vt:lpstr>Про письменика</vt:lpstr>
      <vt:lpstr>Життєпис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Веррій Флакк </dc:title>
  <dc:creator>Невідомий користувач</dc:creator>
  <cp:lastModifiedBy>Невідомий користувач</cp:lastModifiedBy>
  <cp:revision>1</cp:revision>
  <dcterms:created xsi:type="dcterms:W3CDTF">2020-05-26T21:30:28Z</dcterms:created>
  <dcterms:modified xsi:type="dcterms:W3CDTF">2020-05-26T21:52:38Z</dcterms:modified>
</cp:coreProperties>
</file>