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5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0260" y="4650641"/>
            <a:ext cx="9773120" cy="85920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2A5A0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0260" y="5566871"/>
            <a:ext cx="9773120" cy="45811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7ABC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EC09-475C-4CA9-B61B-FB4E880FF171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2C45-E57F-4B1A-BE16-45596A1A7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597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EC09-475C-4CA9-B61B-FB4E880FF171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2C45-E57F-4B1A-BE16-45596A1A7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851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EC09-475C-4CA9-B61B-FB4E880FF171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2C45-E57F-4B1A-BE16-45596A1A7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799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EC09-475C-4CA9-B61B-FB4E880FF171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2C45-E57F-4B1A-BE16-45596A1A7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082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620" y="1443836"/>
            <a:ext cx="109728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A5A0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620" y="2054655"/>
            <a:ext cx="10972800" cy="3918803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EC09-475C-4CA9-B61B-FB4E880FF171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2C45-E57F-4B1A-BE16-45596A1A7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291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4685" y="374901"/>
            <a:ext cx="8744107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7ABC3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4687" y="1291130"/>
            <a:ext cx="8744107" cy="4275740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EC09-475C-4CA9-B61B-FB4E880FF171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2C45-E57F-4B1A-BE16-45596A1A7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480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EC09-475C-4CA9-B61B-FB4E880FF171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2C45-E57F-4B1A-BE16-45596A1A7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902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3015"/>
            <a:ext cx="10972800" cy="58462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EC09-475C-4CA9-B61B-FB4E880FF171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2C45-E57F-4B1A-BE16-45596A1A7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2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620" y="1291130"/>
            <a:ext cx="109728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620" y="1882907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ABC3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620" y="2512770"/>
            <a:ext cx="5386917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2388" y="1882907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ABC3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2388" y="2512770"/>
            <a:ext cx="5389033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EC09-475C-4CA9-B61B-FB4E880FF171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2C45-E57F-4B1A-BE16-45596A1A7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124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EC09-475C-4CA9-B61B-FB4E880FF171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2C45-E57F-4B1A-BE16-45596A1A7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462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EC09-475C-4CA9-B61B-FB4E880FF171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2C45-E57F-4B1A-BE16-45596A1A7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692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EC09-475C-4CA9-B61B-FB4E880FF171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E2C45-E57F-4B1A-BE16-45596A1A7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262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9EC09-475C-4CA9-B61B-FB4E880FF171}" type="datetimeFigureOut">
              <a:rPr lang="ru-RU" smtClean="0"/>
              <a:t>23.05.2024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E2C45-E57F-4B1A-BE16-45596A1A7F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98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uk.wikiquote.org/wiki/%D0%A8%D0%BA%D0%BE%D0%BB%D0%B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0260" y="1705971"/>
            <a:ext cx="9773120" cy="204716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b="1" dirty="0" smtClean="0"/>
              <a:t>Результати навчальної діяльності </a:t>
            </a:r>
            <a:r>
              <a:rPr lang="uk-UA" sz="4400" b="1" dirty="0" smtClean="0"/>
              <a:t>здобувачів освіти </a:t>
            </a:r>
            <a:r>
              <a:rPr lang="uk-UA" sz="4400" b="1" dirty="0" err="1"/>
              <a:t>К</a:t>
            </a:r>
            <a:r>
              <a:rPr lang="uk-UA" sz="4400" b="1" dirty="0" err="1" smtClean="0"/>
              <a:t>уснищанського</a:t>
            </a:r>
            <a:r>
              <a:rPr lang="uk-UA" sz="4400" b="1" dirty="0" smtClean="0"/>
              <a:t> ліцею</a:t>
            </a:r>
            <a:endParaRPr lang="ru-RU" sz="4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Заступник директора з НВР         Ольга МАКСИМУК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602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Наші </a:t>
            </a:r>
            <a:r>
              <a:rPr lang="uk-UA" b="1" dirty="0" smtClean="0"/>
              <a:t>спортивні досягнення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5073554"/>
          </a:xfrm>
        </p:spPr>
        <p:txBody>
          <a:bodyPr>
            <a:normAutofit/>
          </a:bodyPr>
          <a:lstStyle/>
          <a:p>
            <a:r>
              <a:rPr lang="uk-UA" b="1" u="sng" dirty="0"/>
              <a:t>Шкільні </a:t>
            </a:r>
            <a:r>
              <a:rPr lang="uk-UA" b="1" u="sng" dirty="0" smtClean="0"/>
              <a:t>ігри «Пліч-о- пліч»(баскетбол):                              </a:t>
            </a:r>
            <a:r>
              <a:rPr lang="uk-UA" dirty="0" smtClean="0"/>
              <a:t>дівчата – І місце(ІІ район), хлопці –ІІ місце.</a:t>
            </a:r>
          </a:p>
          <a:p>
            <a:r>
              <a:rPr lang="uk-UA" dirty="0"/>
              <a:t> </a:t>
            </a:r>
            <a:r>
              <a:rPr lang="uk-UA" b="1" u="sng" dirty="0"/>
              <a:t>Шкільні ігри «Пліч-о- пліч</a:t>
            </a:r>
            <a:r>
              <a:rPr lang="uk-UA" b="1" u="sng" dirty="0" smtClean="0"/>
              <a:t>»(волейбол</a:t>
            </a:r>
            <a:r>
              <a:rPr lang="uk-UA" b="1" u="sng" dirty="0"/>
              <a:t>):                              </a:t>
            </a:r>
            <a:r>
              <a:rPr lang="uk-UA" dirty="0"/>
              <a:t>дівчата – </a:t>
            </a:r>
            <a:r>
              <a:rPr lang="uk-UA" dirty="0" smtClean="0"/>
              <a:t>ІІ місце.</a:t>
            </a:r>
          </a:p>
          <a:p>
            <a:r>
              <a:rPr lang="uk-UA" dirty="0"/>
              <a:t> </a:t>
            </a:r>
            <a:r>
              <a:rPr lang="uk-UA" b="1" u="sng" dirty="0"/>
              <a:t>Шкільні ігри «Пліч-о- пліч»(спортивне орієнтування):                                       </a:t>
            </a:r>
            <a:r>
              <a:rPr lang="uk-UA" dirty="0"/>
              <a:t>збірна ліцею ІІ місце.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uk-UA" b="1" u="sng" dirty="0" smtClean="0"/>
              <a:t>Шкільні </a:t>
            </a:r>
            <a:r>
              <a:rPr lang="uk-UA" b="1" u="sng" dirty="0"/>
              <a:t>ігри «Пліч-о- пліч</a:t>
            </a:r>
            <a:r>
              <a:rPr lang="uk-UA" b="1" u="sng" dirty="0" smtClean="0"/>
              <a:t>»(</a:t>
            </a:r>
            <a:r>
              <a:rPr lang="uk-UA" b="1" u="sng" dirty="0" err="1" smtClean="0"/>
              <a:t>футзал</a:t>
            </a:r>
            <a:r>
              <a:rPr lang="uk-UA" b="1" u="sng" dirty="0" smtClean="0"/>
              <a:t>):                              </a:t>
            </a:r>
            <a:r>
              <a:rPr lang="uk-UA" dirty="0" smtClean="0"/>
              <a:t>хлопці– ІІ місце(І</a:t>
            </a:r>
            <a:r>
              <a:rPr lang="en-US" dirty="0" smtClean="0"/>
              <a:t>V</a:t>
            </a:r>
            <a:r>
              <a:rPr lang="uk-UA" dirty="0" smtClean="0"/>
              <a:t> </a:t>
            </a:r>
            <a:r>
              <a:rPr lang="uk-UA" dirty="0"/>
              <a:t>район</a:t>
            </a:r>
            <a:r>
              <a:rPr lang="uk-UA" dirty="0" smtClean="0"/>
              <a:t>).</a:t>
            </a:r>
          </a:p>
          <a:p>
            <a:endParaRPr lang="uk-UA" dirty="0"/>
          </a:p>
          <a:p>
            <a:r>
              <a:rPr lang="uk-UA" dirty="0" smtClean="0"/>
              <a:t> </a:t>
            </a:r>
            <a:r>
              <a:rPr lang="uk-UA" b="1" u="sng" dirty="0"/>
              <a:t>Шкільні ігри «Пліч-о- пліч</a:t>
            </a:r>
            <a:r>
              <a:rPr lang="uk-UA" b="1" u="sng" dirty="0" smtClean="0"/>
              <a:t>»(легка атлетика):                             </a:t>
            </a:r>
            <a:r>
              <a:rPr lang="uk-UA" dirty="0"/>
              <a:t>збірна ліцею ІІ місце.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3175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sz="4000" dirty="0">
                <a:solidFill>
                  <a:schemeClr val="accent3"/>
                </a:solidFill>
                <a:hlinkClick r:id="rId2" tooltip="Школа"/>
              </a:rPr>
              <a:t>Школа</a:t>
            </a:r>
            <a:r>
              <a:rPr lang="ru-RU" sz="4000" dirty="0">
                <a:solidFill>
                  <a:schemeClr val="accent3"/>
                </a:solidFill>
              </a:rPr>
              <a:t> </a:t>
            </a:r>
            <a:r>
              <a:rPr lang="ru-RU" sz="4000" i="1" dirty="0"/>
              <a:t>— </a:t>
            </a:r>
            <a:r>
              <a:rPr lang="ru-RU" sz="4000" i="1" dirty="0" err="1"/>
              <a:t>це</a:t>
            </a:r>
            <a:r>
              <a:rPr lang="ru-RU" sz="4000" i="1" dirty="0"/>
              <a:t> </a:t>
            </a:r>
            <a:r>
              <a:rPr lang="ru-RU" sz="4000" i="1" dirty="0" err="1"/>
              <a:t>майстерня</a:t>
            </a:r>
            <a:r>
              <a:rPr lang="ru-RU" sz="4000" i="1" dirty="0"/>
              <a:t>, де </a:t>
            </a:r>
            <a:r>
              <a:rPr lang="ru-RU" sz="4000" i="1" dirty="0" err="1"/>
              <a:t>формується</a:t>
            </a:r>
            <a:r>
              <a:rPr lang="ru-RU" sz="4000" i="1" dirty="0"/>
              <a:t> думка молодого </a:t>
            </a:r>
            <a:r>
              <a:rPr lang="ru-RU" sz="4000" i="1" dirty="0" err="1"/>
              <a:t>покоління</a:t>
            </a:r>
            <a:r>
              <a:rPr lang="ru-RU" sz="4000" i="1" dirty="0"/>
              <a:t>, </a:t>
            </a:r>
            <a:r>
              <a:rPr lang="ru-RU" sz="4000" i="1" dirty="0" err="1"/>
              <a:t>потрібно</a:t>
            </a:r>
            <a:r>
              <a:rPr lang="ru-RU" sz="4000" i="1" dirty="0"/>
              <a:t> </a:t>
            </a:r>
            <a:r>
              <a:rPr lang="ru-RU" sz="4000" i="1" dirty="0" err="1"/>
              <a:t>міцно</a:t>
            </a:r>
            <a:r>
              <a:rPr lang="ru-RU" sz="4000" i="1" dirty="0"/>
              <a:t> </a:t>
            </a:r>
            <a:r>
              <a:rPr lang="ru-RU" sz="4000" i="1" dirty="0" err="1"/>
              <a:t>тримати</a:t>
            </a:r>
            <a:r>
              <a:rPr lang="ru-RU" sz="4000" i="1" dirty="0"/>
              <a:t> </a:t>
            </a:r>
            <a:r>
              <a:rPr lang="ru-RU" sz="4000" i="1" dirty="0" err="1"/>
              <a:t>її</a:t>
            </a:r>
            <a:r>
              <a:rPr lang="ru-RU" sz="4000" i="1" dirty="0"/>
              <a:t> в руках, </a:t>
            </a:r>
            <a:r>
              <a:rPr lang="ru-RU" sz="4000" i="1" dirty="0" err="1"/>
              <a:t>якщо</a:t>
            </a:r>
            <a:r>
              <a:rPr lang="ru-RU" sz="4000" i="1" dirty="0"/>
              <a:t> не </a:t>
            </a:r>
            <a:r>
              <a:rPr lang="ru-RU" sz="4000" i="1" dirty="0" err="1"/>
              <a:t>хочеш</a:t>
            </a:r>
            <a:r>
              <a:rPr lang="ru-RU" sz="4000" i="1" dirty="0"/>
              <a:t> </a:t>
            </a:r>
            <a:r>
              <a:rPr lang="ru-RU" sz="4000" i="1" dirty="0" err="1"/>
              <a:t>випустити</a:t>
            </a:r>
            <a:r>
              <a:rPr lang="ru-RU" sz="4000" i="1" dirty="0"/>
              <a:t> з рук </a:t>
            </a:r>
            <a:r>
              <a:rPr lang="ru-RU" sz="4000" i="1" dirty="0" err="1"/>
              <a:t>майбутнє</a:t>
            </a:r>
            <a:r>
              <a:rPr lang="ru-RU" sz="4000" i="1" smtClean="0"/>
              <a:t>.                     </a:t>
            </a:r>
            <a:r>
              <a:rPr lang="ru-RU" sz="4000" i="1" dirty="0"/>
              <a:t>Анри Барбюс</a:t>
            </a:r>
            <a:r>
              <a:rPr lang="ru-RU" sz="4000" i="1" dirty="0" smtClean="0"/>
              <a:t>                                                                  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980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/>
              <a:t>Школа — </a:t>
            </a:r>
            <a:r>
              <a:rPr lang="ru-RU" sz="3600" b="1" dirty="0" err="1"/>
              <a:t>це</a:t>
            </a:r>
            <a:r>
              <a:rPr lang="ru-RU" sz="3600" b="1" dirty="0"/>
              <a:t> </a:t>
            </a:r>
            <a:r>
              <a:rPr lang="ru-RU" sz="3600" b="1" dirty="0" err="1"/>
              <a:t>майстерня</a:t>
            </a:r>
            <a:r>
              <a:rPr lang="ru-RU" sz="3600" b="1" dirty="0"/>
              <a:t>, де </a:t>
            </a:r>
            <a:r>
              <a:rPr lang="ru-RU" sz="3600" b="1" dirty="0" err="1"/>
              <a:t>формується</a:t>
            </a:r>
            <a:r>
              <a:rPr lang="ru-RU" sz="3600" b="1" dirty="0"/>
              <a:t> думка </a:t>
            </a:r>
            <a:r>
              <a:rPr lang="ru-RU" sz="3600" b="1" dirty="0" err="1"/>
              <a:t>підростаючого</a:t>
            </a:r>
            <a:r>
              <a:rPr lang="ru-RU" sz="3600" b="1" dirty="0"/>
              <a:t> </a:t>
            </a:r>
            <a:r>
              <a:rPr lang="ru-RU" sz="3600" b="1" dirty="0" err="1"/>
              <a:t>покоління</a:t>
            </a:r>
            <a:r>
              <a:rPr lang="ru-RU" sz="3600" b="1" dirty="0"/>
              <a:t>, треба </a:t>
            </a:r>
            <a:r>
              <a:rPr lang="ru-RU" sz="3600" b="1" dirty="0" err="1"/>
              <a:t>міцно</a:t>
            </a:r>
            <a:r>
              <a:rPr lang="ru-RU" sz="3600" b="1" dirty="0"/>
              <a:t> </a:t>
            </a:r>
            <a:r>
              <a:rPr lang="ru-RU" sz="3600" b="1" dirty="0" err="1"/>
              <a:t>тримати</a:t>
            </a:r>
            <a:r>
              <a:rPr lang="ru-RU" sz="3600" b="1" dirty="0"/>
              <a:t> </a:t>
            </a:r>
            <a:r>
              <a:rPr lang="ru-RU" sz="3600" b="1" dirty="0" err="1"/>
              <a:t>її</a:t>
            </a:r>
            <a:r>
              <a:rPr lang="ru-RU" sz="3600" b="1" dirty="0"/>
              <a:t> в руках, </a:t>
            </a:r>
            <a:r>
              <a:rPr lang="ru-RU" sz="3600" b="1" dirty="0" err="1"/>
              <a:t>якщо</a:t>
            </a:r>
            <a:r>
              <a:rPr lang="ru-RU" sz="3600" b="1" dirty="0"/>
              <a:t> не </a:t>
            </a:r>
            <a:r>
              <a:rPr lang="ru-RU" sz="3600" b="1" dirty="0" err="1"/>
              <a:t>хочеш</a:t>
            </a:r>
            <a:r>
              <a:rPr lang="ru-RU" sz="3600" b="1" dirty="0"/>
              <a:t> </a:t>
            </a:r>
            <a:r>
              <a:rPr lang="ru-RU" sz="3600" b="1" dirty="0" err="1"/>
              <a:t>випустити</a:t>
            </a:r>
            <a:r>
              <a:rPr lang="ru-RU" sz="3600" b="1" dirty="0"/>
              <a:t> з рук </a:t>
            </a:r>
            <a:r>
              <a:rPr lang="ru-RU" sz="3600" b="1" dirty="0" err="1"/>
              <a:t>майбутнє</a:t>
            </a:r>
            <a:r>
              <a:rPr lang="ru-RU" sz="3600" b="1" dirty="0"/>
              <a:t>. </a:t>
            </a:r>
            <a:endParaRPr lang="ru-RU" sz="3600" b="1" dirty="0" smtClean="0"/>
          </a:p>
          <a:p>
            <a:pPr algn="ctr"/>
            <a:r>
              <a:rPr lang="ru-RU" sz="3600" b="1" i="1" dirty="0" smtClean="0"/>
              <a:t>А</a:t>
            </a:r>
            <a:r>
              <a:rPr lang="ru-RU" sz="3600" b="1" i="1" dirty="0"/>
              <a:t>. Барбюс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671324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b="1" dirty="0" smtClean="0"/>
              <a:t>Форми навчання: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 </a:t>
            </a:r>
            <a:r>
              <a:rPr lang="uk-UA" dirty="0" smtClean="0"/>
              <a:t>інституційне навчання: 266 учнів – 93%;</a:t>
            </a:r>
          </a:p>
          <a:p>
            <a:r>
              <a:rPr lang="uk-UA" dirty="0"/>
              <a:t> </a:t>
            </a:r>
            <a:r>
              <a:rPr lang="uk-UA" dirty="0" smtClean="0"/>
              <a:t>індивідуальне навчання(патронаж): 2 учні – 0,7%; </a:t>
            </a:r>
          </a:p>
          <a:p>
            <a:r>
              <a:rPr lang="uk-UA" dirty="0"/>
              <a:t> </a:t>
            </a:r>
            <a:r>
              <a:rPr lang="uk-UA" dirty="0" smtClean="0"/>
              <a:t>сімейне навчання: 17 учнів – 6,3%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309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b="1" dirty="0" smtClean="0"/>
              <a:t>Система оцінювання здобувачів ліцею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1-2 </a:t>
            </a:r>
            <a:r>
              <a:rPr lang="uk-UA" dirty="0" err="1" smtClean="0"/>
              <a:t>кл</a:t>
            </a:r>
            <a:r>
              <a:rPr lang="uk-UA" dirty="0" smtClean="0"/>
              <a:t>. НУШ -  формувальне оцінювання ( </a:t>
            </a:r>
            <a:r>
              <a:rPr lang="en-US" dirty="0" smtClean="0"/>
              <a:t>V</a:t>
            </a:r>
            <a:r>
              <a:rPr lang="uk-UA" dirty="0" smtClean="0"/>
              <a:t>-сформовано, ще формується);</a:t>
            </a:r>
          </a:p>
          <a:p>
            <a:r>
              <a:rPr lang="uk-UA" dirty="0"/>
              <a:t> </a:t>
            </a:r>
            <a:r>
              <a:rPr lang="uk-UA" dirty="0" smtClean="0"/>
              <a:t>3-4 </a:t>
            </a:r>
            <a:r>
              <a:rPr lang="uk-UA" dirty="0" err="1" smtClean="0"/>
              <a:t>кл.НУШ</a:t>
            </a:r>
            <a:r>
              <a:rPr lang="uk-UA" dirty="0" smtClean="0"/>
              <a:t> – </a:t>
            </a:r>
            <a:r>
              <a:rPr lang="uk-UA" dirty="0" err="1" smtClean="0"/>
              <a:t>рівневе</a:t>
            </a:r>
            <a:r>
              <a:rPr lang="uk-UA" dirty="0" smtClean="0"/>
              <a:t> оцінювання (В, Д, С, П);</a:t>
            </a:r>
          </a:p>
          <a:p>
            <a:r>
              <a:rPr lang="uk-UA" dirty="0" smtClean="0"/>
              <a:t> 5-6 </a:t>
            </a:r>
            <a:r>
              <a:rPr lang="uk-UA" dirty="0" err="1" smtClean="0"/>
              <a:t>кл</a:t>
            </a:r>
            <a:r>
              <a:rPr lang="uk-UA" dirty="0" smtClean="0"/>
              <a:t>. НУШ – бальне оцінювання (узагальнене та по індексах НУШ);</a:t>
            </a:r>
          </a:p>
          <a:p>
            <a:r>
              <a:rPr lang="uk-UA" dirty="0"/>
              <a:t> </a:t>
            </a:r>
            <a:r>
              <a:rPr lang="uk-UA" dirty="0" smtClean="0"/>
              <a:t>7-11 </a:t>
            </a:r>
            <a:r>
              <a:rPr lang="uk-UA" dirty="0" err="1" smtClean="0"/>
              <a:t>кл</a:t>
            </a:r>
            <a:r>
              <a:rPr lang="uk-UA" dirty="0" smtClean="0"/>
              <a:t>. – бальне оцінювання.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5062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8620" y="1034403"/>
            <a:ext cx="10972800" cy="458115"/>
          </a:xfrm>
        </p:spPr>
        <p:txBody>
          <a:bodyPr>
            <a:noAutofit/>
          </a:bodyPr>
          <a:lstStyle/>
          <a:p>
            <a:r>
              <a:rPr lang="uk-UA" sz="4000" b="1" dirty="0"/>
              <a:t>Р</a:t>
            </a:r>
            <a:r>
              <a:rPr lang="uk-UA" sz="4000" b="1" dirty="0" smtClean="0"/>
              <a:t>езультати </a:t>
            </a:r>
            <a:r>
              <a:rPr lang="uk-UA" sz="4000" b="1" dirty="0"/>
              <a:t>навчальних досягнень учнів 5-1</a:t>
            </a:r>
            <a:r>
              <a:rPr lang="ru-RU" sz="4000" b="1" dirty="0"/>
              <a:t>1</a:t>
            </a:r>
            <a:r>
              <a:rPr lang="uk-UA" sz="4000" b="1" dirty="0"/>
              <a:t>-х  </a:t>
            </a:r>
            <a:r>
              <a:rPr lang="uk-UA" sz="4000" b="1" dirty="0" smtClean="0"/>
              <a:t>класів: 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початковий рівень – 14 (7,6%)</a:t>
            </a:r>
            <a:endParaRPr lang="ru-RU" dirty="0"/>
          </a:p>
          <a:p>
            <a:r>
              <a:rPr lang="uk-UA" dirty="0"/>
              <a:t>середній рівень – </a:t>
            </a:r>
            <a:r>
              <a:rPr lang="ru-RU" dirty="0"/>
              <a:t>54</a:t>
            </a:r>
            <a:r>
              <a:rPr lang="uk-UA" dirty="0"/>
              <a:t> (</a:t>
            </a:r>
            <a:r>
              <a:rPr lang="ru-RU" dirty="0"/>
              <a:t>29,3</a:t>
            </a:r>
            <a:r>
              <a:rPr lang="uk-UA" dirty="0"/>
              <a:t>%)</a:t>
            </a:r>
            <a:endParaRPr lang="ru-RU" dirty="0"/>
          </a:p>
          <a:p>
            <a:r>
              <a:rPr lang="uk-UA" dirty="0"/>
              <a:t>достатній рівень – 80 (</a:t>
            </a:r>
            <a:r>
              <a:rPr lang="ru-RU" dirty="0"/>
              <a:t>43</a:t>
            </a:r>
            <a:r>
              <a:rPr lang="uk-UA" dirty="0"/>
              <a:t>,5%)</a:t>
            </a:r>
            <a:endParaRPr lang="ru-RU" dirty="0"/>
          </a:p>
          <a:p>
            <a:r>
              <a:rPr lang="uk-UA" dirty="0"/>
              <a:t>високий рівень – </a:t>
            </a:r>
            <a:r>
              <a:rPr lang="ru-RU" dirty="0"/>
              <a:t>36</a:t>
            </a:r>
            <a:r>
              <a:rPr lang="uk-UA" dirty="0"/>
              <a:t> (19,6</a:t>
            </a:r>
            <a:r>
              <a:rPr lang="uk-UA" dirty="0" smtClean="0"/>
              <a:t>%)</a:t>
            </a:r>
          </a:p>
          <a:p>
            <a:r>
              <a:rPr lang="uk-UA" dirty="0"/>
              <a:t>Якісний показник успішності учнів 5-11-х класів становить 116 учнів</a:t>
            </a:r>
            <a:r>
              <a:rPr lang="ru-RU" dirty="0"/>
              <a:t>(63,1</a:t>
            </a:r>
            <a:r>
              <a:rPr lang="uk-UA" dirty="0"/>
              <a:t>%),тобто, 63.1% </a:t>
            </a:r>
            <a:r>
              <a:rPr lang="ru-RU" dirty="0" err="1"/>
              <a:t>учнів</a:t>
            </a:r>
            <a:r>
              <a:rPr lang="ru-RU" dirty="0"/>
              <a:t> </a:t>
            </a:r>
            <a:r>
              <a:rPr lang="ru-RU" dirty="0" err="1"/>
              <a:t>навчається</a:t>
            </a:r>
            <a:r>
              <a:rPr lang="ru-RU" dirty="0"/>
              <a:t> на </a:t>
            </a:r>
            <a:r>
              <a:rPr lang="ru-RU" dirty="0" err="1"/>
              <a:t>достатньому</a:t>
            </a:r>
            <a:r>
              <a:rPr lang="ru-RU" dirty="0"/>
              <a:t> та </a:t>
            </a:r>
            <a:r>
              <a:rPr lang="ru-RU" dirty="0" err="1"/>
              <a:t>високому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4812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024" y="532264"/>
            <a:ext cx="11107396" cy="750626"/>
          </a:xfrm>
        </p:spPr>
        <p:txBody>
          <a:bodyPr>
            <a:noAutofit/>
          </a:bodyPr>
          <a:lstStyle/>
          <a:p>
            <a:r>
              <a:rPr lang="uk-UA" sz="4400" b="1" dirty="0" smtClean="0"/>
              <a:t>Рівень навчальних досягнень  по класах </a:t>
            </a: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9558" y="1487606"/>
            <a:ext cx="11011862" cy="5199797"/>
          </a:xfrm>
        </p:spPr>
        <p:txBody>
          <a:bodyPr/>
          <a:lstStyle/>
          <a:p>
            <a:r>
              <a:rPr lang="uk-UA" dirty="0" smtClean="0"/>
              <a:t> 5 </a:t>
            </a:r>
            <a:r>
              <a:rPr lang="uk-UA" dirty="0" err="1" smtClean="0"/>
              <a:t>кл</a:t>
            </a:r>
            <a:r>
              <a:rPr lang="uk-UA" dirty="0" smtClean="0"/>
              <a:t>. -  середній бал 9.3,  якісний показник 69%</a:t>
            </a:r>
          </a:p>
          <a:p>
            <a:r>
              <a:rPr lang="uk-UA" dirty="0"/>
              <a:t> </a:t>
            </a:r>
            <a:r>
              <a:rPr lang="uk-UA" dirty="0" smtClean="0"/>
              <a:t>6А </a:t>
            </a:r>
            <a:r>
              <a:rPr lang="uk-UA" dirty="0" err="1" smtClean="0"/>
              <a:t>кл</a:t>
            </a:r>
            <a:r>
              <a:rPr lang="uk-UA" dirty="0" smtClean="0"/>
              <a:t>. - </a:t>
            </a:r>
            <a:r>
              <a:rPr lang="uk-UA" dirty="0"/>
              <a:t>середній бал </a:t>
            </a:r>
            <a:r>
              <a:rPr lang="uk-UA" dirty="0" smtClean="0"/>
              <a:t>8.7,  </a:t>
            </a:r>
            <a:r>
              <a:rPr lang="uk-UA" dirty="0"/>
              <a:t>якісний показник </a:t>
            </a:r>
            <a:r>
              <a:rPr lang="uk-UA" dirty="0" smtClean="0"/>
              <a:t>59%</a:t>
            </a:r>
            <a:endParaRPr lang="ru-RU" dirty="0"/>
          </a:p>
          <a:p>
            <a:r>
              <a:rPr lang="uk-UA" dirty="0" smtClean="0"/>
              <a:t> 6Б </a:t>
            </a:r>
            <a:r>
              <a:rPr lang="uk-UA" dirty="0" err="1" smtClean="0"/>
              <a:t>кл</a:t>
            </a:r>
            <a:r>
              <a:rPr lang="uk-UA" dirty="0" smtClean="0"/>
              <a:t>. </a:t>
            </a:r>
            <a:r>
              <a:rPr lang="uk-UA" dirty="0"/>
              <a:t>- середній бал </a:t>
            </a:r>
            <a:r>
              <a:rPr lang="uk-UA" dirty="0" smtClean="0"/>
              <a:t>9.2,  </a:t>
            </a:r>
            <a:r>
              <a:rPr lang="uk-UA" dirty="0"/>
              <a:t>якісний показник </a:t>
            </a:r>
            <a:r>
              <a:rPr lang="uk-UA" dirty="0" smtClean="0"/>
              <a:t>80%</a:t>
            </a:r>
            <a:endParaRPr lang="ru-RU" dirty="0"/>
          </a:p>
          <a:p>
            <a:r>
              <a:rPr lang="uk-UA" dirty="0" smtClean="0"/>
              <a:t> 7А </a:t>
            </a:r>
            <a:r>
              <a:rPr lang="uk-UA" dirty="0" err="1" smtClean="0"/>
              <a:t>кл</a:t>
            </a:r>
            <a:r>
              <a:rPr lang="uk-UA" dirty="0" smtClean="0"/>
              <a:t>. </a:t>
            </a:r>
            <a:r>
              <a:rPr lang="uk-UA" dirty="0"/>
              <a:t>- середній бал 8</a:t>
            </a:r>
            <a:r>
              <a:rPr lang="uk-UA" dirty="0" smtClean="0"/>
              <a:t>,  </a:t>
            </a:r>
            <a:r>
              <a:rPr lang="uk-UA" dirty="0"/>
              <a:t>якісний показник </a:t>
            </a:r>
            <a:r>
              <a:rPr lang="uk-UA" dirty="0" smtClean="0"/>
              <a:t>53%</a:t>
            </a:r>
          </a:p>
          <a:p>
            <a:r>
              <a:rPr lang="uk-UA" dirty="0"/>
              <a:t> </a:t>
            </a:r>
            <a:r>
              <a:rPr lang="uk-UA" dirty="0" smtClean="0"/>
              <a:t>7Б </a:t>
            </a:r>
            <a:r>
              <a:rPr lang="uk-UA" dirty="0" err="1" smtClean="0"/>
              <a:t>кл</a:t>
            </a:r>
            <a:r>
              <a:rPr lang="uk-UA" dirty="0" smtClean="0"/>
              <a:t>. </a:t>
            </a:r>
            <a:r>
              <a:rPr lang="uk-UA" dirty="0"/>
              <a:t>- середній бал </a:t>
            </a:r>
            <a:r>
              <a:rPr lang="uk-UA" dirty="0" smtClean="0"/>
              <a:t>8.5,  </a:t>
            </a:r>
            <a:r>
              <a:rPr lang="uk-UA" dirty="0"/>
              <a:t>якісний показник </a:t>
            </a:r>
            <a:r>
              <a:rPr lang="uk-UA" dirty="0" smtClean="0"/>
              <a:t>56%</a:t>
            </a:r>
          </a:p>
          <a:p>
            <a:r>
              <a:rPr lang="uk-UA" dirty="0"/>
              <a:t> </a:t>
            </a:r>
            <a:r>
              <a:rPr lang="uk-UA" dirty="0" smtClean="0"/>
              <a:t>8 </a:t>
            </a:r>
            <a:r>
              <a:rPr lang="uk-UA" dirty="0" err="1" smtClean="0"/>
              <a:t>кл</a:t>
            </a:r>
            <a:r>
              <a:rPr lang="uk-UA" dirty="0" smtClean="0"/>
              <a:t>. </a:t>
            </a:r>
            <a:r>
              <a:rPr lang="uk-UA" dirty="0"/>
              <a:t>- середній бал </a:t>
            </a:r>
            <a:r>
              <a:rPr lang="uk-UA" dirty="0" smtClean="0"/>
              <a:t>7.8,  </a:t>
            </a:r>
            <a:r>
              <a:rPr lang="uk-UA" dirty="0"/>
              <a:t>якісний показник </a:t>
            </a:r>
            <a:r>
              <a:rPr lang="uk-UA" dirty="0" smtClean="0"/>
              <a:t>41%</a:t>
            </a:r>
          </a:p>
          <a:p>
            <a:r>
              <a:rPr lang="uk-UA" dirty="0"/>
              <a:t> </a:t>
            </a:r>
            <a:r>
              <a:rPr lang="uk-UA" dirty="0" smtClean="0"/>
              <a:t>9А </a:t>
            </a:r>
            <a:r>
              <a:rPr lang="uk-UA" dirty="0" err="1" smtClean="0"/>
              <a:t>кл</a:t>
            </a:r>
            <a:r>
              <a:rPr lang="uk-UA" dirty="0" smtClean="0"/>
              <a:t>. </a:t>
            </a:r>
            <a:r>
              <a:rPr lang="uk-UA" dirty="0"/>
              <a:t>- середній бал </a:t>
            </a:r>
            <a:r>
              <a:rPr lang="uk-UA" dirty="0" smtClean="0"/>
              <a:t>9,  </a:t>
            </a:r>
            <a:r>
              <a:rPr lang="uk-UA" dirty="0"/>
              <a:t>якісний показник </a:t>
            </a:r>
            <a:r>
              <a:rPr lang="uk-UA" dirty="0" smtClean="0"/>
              <a:t>70%</a:t>
            </a:r>
          </a:p>
          <a:p>
            <a:r>
              <a:rPr lang="uk-UA" dirty="0"/>
              <a:t> </a:t>
            </a:r>
            <a:r>
              <a:rPr lang="uk-UA" dirty="0" smtClean="0"/>
              <a:t>9Б </a:t>
            </a:r>
            <a:r>
              <a:rPr lang="uk-UA" dirty="0" err="1" smtClean="0"/>
              <a:t>кл</a:t>
            </a:r>
            <a:r>
              <a:rPr lang="uk-UA" dirty="0" smtClean="0"/>
              <a:t>. - </a:t>
            </a:r>
            <a:r>
              <a:rPr lang="uk-UA" dirty="0"/>
              <a:t>середній бал </a:t>
            </a:r>
            <a:r>
              <a:rPr lang="uk-UA" dirty="0" smtClean="0"/>
              <a:t>8.1,  </a:t>
            </a:r>
            <a:r>
              <a:rPr lang="uk-UA" dirty="0"/>
              <a:t>якісний показник </a:t>
            </a:r>
            <a:r>
              <a:rPr lang="uk-UA" dirty="0" smtClean="0"/>
              <a:t>44%</a:t>
            </a:r>
          </a:p>
          <a:p>
            <a:r>
              <a:rPr lang="uk-UA" dirty="0"/>
              <a:t> </a:t>
            </a:r>
            <a:r>
              <a:rPr lang="uk-UA" dirty="0" smtClean="0"/>
              <a:t>10 </a:t>
            </a:r>
            <a:r>
              <a:rPr lang="uk-UA" dirty="0" err="1" smtClean="0"/>
              <a:t>кл</a:t>
            </a:r>
            <a:r>
              <a:rPr lang="uk-UA" dirty="0" smtClean="0"/>
              <a:t>. - </a:t>
            </a:r>
            <a:r>
              <a:rPr lang="uk-UA" dirty="0"/>
              <a:t>середній бал </a:t>
            </a:r>
            <a:r>
              <a:rPr lang="uk-UA" dirty="0" smtClean="0"/>
              <a:t>8.3,  </a:t>
            </a:r>
            <a:r>
              <a:rPr lang="uk-UA" dirty="0"/>
              <a:t>якісний показник </a:t>
            </a:r>
            <a:r>
              <a:rPr lang="uk-UA" dirty="0" smtClean="0"/>
              <a:t>50%</a:t>
            </a:r>
          </a:p>
          <a:p>
            <a:r>
              <a:rPr lang="uk-UA" dirty="0"/>
              <a:t> </a:t>
            </a:r>
            <a:r>
              <a:rPr lang="uk-UA" dirty="0" smtClean="0"/>
              <a:t>11кл. - </a:t>
            </a:r>
            <a:r>
              <a:rPr lang="uk-UA" dirty="0"/>
              <a:t>середній бал </a:t>
            </a:r>
            <a:r>
              <a:rPr lang="uk-UA" dirty="0" smtClean="0"/>
              <a:t>8.9,  </a:t>
            </a:r>
            <a:r>
              <a:rPr lang="uk-UA" dirty="0"/>
              <a:t>якісний показник </a:t>
            </a:r>
            <a:r>
              <a:rPr lang="uk-UA" dirty="0" smtClean="0"/>
              <a:t>64%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7581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672" y="163774"/>
            <a:ext cx="11104728" cy="805218"/>
          </a:xfrm>
        </p:spPr>
        <p:txBody>
          <a:bodyPr>
            <a:noAutofit/>
          </a:bodyPr>
          <a:lstStyle/>
          <a:p>
            <a:r>
              <a:rPr lang="uk-UA" sz="4800" b="1" dirty="0" smtClean="0"/>
              <a:t>Наші досягнення (олімпіади)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255595"/>
            <a:ext cx="5384800" cy="5199796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Всього у ІІ етапі  Всеукраїнських учнівських олімпіад взяли участь 45 </a:t>
            </a:r>
            <a:r>
              <a:rPr lang="uk-UA" dirty="0" smtClean="0"/>
              <a:t>учнів </a:t>
            </a:r>
            <a:r>
              <a:rPr lang="uk-UA" dirty="0"/>
              <a:t>6-11 </a:t>
            </a:r>
            <a:r>
              <a:rPr lang="uk-UA" dirty="0" smtClean="0"/>
              <a:t>класів, </a:t>
            </a:r>
            <a:r>
              <a:rPr lang="uk-UA" dirty="0"/>
              <a:t>з яких 24  посіли </a:t>
            </a:r>
            <a:r>
              <a:rPr lang="uk-UA" dirty="0" smtClean="0"/>
              <a:t>призові місця. </a:t>
            </a:r>
            <a:r>
              <a:rPr lang="uk-UA" dirty="0"/>
              <a:t>Шестеро учнів </a:t>
            </a:r>
            <a:r>
              <a:rPr lang="uk-UA" dirty="0" smtClean="0"/>
              <a:t> </a:t>
            </a:r>
            <a:r>
              <a:rPr lang="uk-UA" dirty="0"/>
              <a:t>вийшли переможцями в олімпіадах із двох і більше предметів. Найрезультативнішими учасниками були: </a:t>
            </a:r>
            <a:r>
              <a:rPr lang="uk-UA" b="1" dirty="0" err="1"/>
              <a:t>Мегель</a:t>
            </a:r>
            <a:r>
              <a:rPr lang="uk-UA" b="1" dirty="0"/>
              <a:t> М.</a:t>
            </a:r>
            <a:r>
              <a:rPr lang="uk-UA" dirty="0"/>
              <a:t>( 10 </a:t>
            </a:r>
            <a:r>
              <a:rPr lang="uk-UA" dirty="0" err="1"/>
              <a:t>кл</a:t>
            </a:r>
            <a:r>
              <a:rPr lang="uk-UA" dirty="0"/>
              <a:t>.) – призові місця з </a:t>
            </a:r>
            <a:r>
              <a:rPr lang="uk-UA" u="sng" dirty="0"/>
              <a:t>4 предметів</a:t>
            </a:r>
            <a:r>
              <a:rPr lang="uk-UA" dirty="0"/>
              <a:t>, </a:t>
            </a:r>
            <a:r>
              <a:rPr lang="uk-UA" b="1" dirty="0" err="1"/>
              <a:t>Загоруйко</a:t>
            </a:r>
            <a:r>
              <a:rPr lang="uk-UA" b="1" dirty="0"/>
              <a:t> Є  </a:t>
            </a:r>
            <a:r>
              <a:rPr lang="uk-UA" dirty="0"/>
              <a:t>(9-А клас) -  призові місця з </a:t>
            </a:r>
            <a:r>
              <a:rPr lang="uk-UA" u="sng" dirty="0"/>
              <a:t>3 предметів</a:t>
            </a:r>
            <a:r>
              <a:rPr lang="uk-UA" dirty="0"/>
              <a:t>, </a:t>
            </a:r>
            <a:r>
              <a:rPr lang="uk-UA" b="1" dirty="0" err="1"/>
              <a:t>Загура</a:t>
            </a:r>
            <a:r>
              <a:rPr lang="uk-UA" b="1" dirty="0"/>
              <a:t> С.</a:t>
            </a:r>
            <a:r>
              <a:rPr lang="uk-UA" dirty="0"/>
              <a:t> (9-А клас), </a:t>
            </a:r>
            <a:r>
              <a:rPr lang="uk-UA" b="1" dirty="0" err="1"/>
              <a:t>Нікончук</a:t>
            </a:r>
            <a:r>
              <a:rPr lang="uk-UA" b="1" dirty="0"/>
              <a:t> С. </a:t>
            </a:r>
            <a:r>
              <a:rPr lang="uk-UA" dirty="0"/>
              <a:t>(7-Б клас), </a:t>
            </a:r>
            <a:r>
              <a:rPr lang="uk-UA" b="1" dirty="0" err="1"/>
              <a:t>Якимук</a:t>
            </a:r>
            <a:r>
              <a:rPr lang="uk-UA" b="1" dirty="0"/>
              <a:t> М.</a:t>
            </a:r>
            <a:r>
              <a:rPr lang="uk-UA" dirty="0"/>
              <a:t> (8 клас), </a:t>
            </a:r>
            <a:r>
              <a:rPr lang="uk-UA" b="1" dirty="0" err="1"/>
              <a:t>Самойліч</a:t>
            </a:r>
            <a:r>
              <a:rPr lang="uk-UA" b="1" dirty="0"/>
              <a:t> А.</a:t>
            </a:r>
            <a:r>
              <a:rPr lang="uk-UA" dirty="0"/>
              <a:t> (9-Б клас) – призові місця з </a:t>
            </a:r>
            <a:r>
              <a:rPr lang="uk-UA" u="sng" dirty="0"/>
              <a:t>2 предметів.</a:t>
            </a:r>
            <a:endParaRPr lang="ru-RU" u="sng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255595"/>
            <a:ext cx="5384800" cy="5199796"/>
          </a:xfrm>
        </p:spPr>
        <p:txBody>
          <a:bodyPr>
            <a:normAutofit fontScale="92500" lnSpcReduction="20000"/>
          </a:bodyPr>
          <a:lstStyle/>
          <a:p>
            <a:r>
              <a:rPr lang="uk-UA" u="sng" dirty="0"/>
              <a:t>Троє учнів </a:t>
            </a:r>
            <a:r>
              <a:rPr lang="uk-UA" dirty="0"/>
              <a:t>ліцею стали переможцями І (міського ) етапу Всеукраїнських учнівських  олімпіад: </a:t>
            </a:r>
            <a:endParaRPr lang="ru-RU" dirty="0"/>
          </a:p>
          <a:p>
            <a:pPr lvl="0"/>
            <a:r>
              <a:rPr lang="uk-UA" b="1" dirty="0" err="1"/>
              <a:t>Загоруйко</a:t>
            </a:r>
            <a:r>
              <a:rPr lang="uk-UA" b="1" dirty="0"/>
              <a:t> Є.</a:t>
            </a:r>
            <a:r>
              <a:rPr lang="uk-UA" dirty="0"/>
              <a:t> (9-А клас) - з англійської мови;</a:t>
            </a:r>
            <a:endParaRPr lang="ru-RU" dirty="0"/>
          </a:p>
          <a:p>
            <a:pPr lvl="0"/>
            <a:r>
              <a:rPr lang="uk-UA" dirty="0"/>
              <a:t> </a:t>
            </a:r>
            <a:r>
              <a:rPr lang="uk-UA" b="1" dirty="0" err="1"/>
              <a:t>Самойліч</a:t>
            </a:r>
            <a:r>
              <a:rPr lang="uk-UA" b="1" dirty="0"/>
              <a:t> А.</a:t>
            </a:r>
            <a:r>
              <a:rPr lang="uk-UA" dirty="0"/>
              <a:t> (9-Б клас) – з інформатики;</a:t>
            </a:r>
            <a:endParaRPr lang="ru-RU" dirty="0"/>
          </a:p>
          <a:p>
            <a:pPr lvl="0"/>
            <a:r>
              <a:rPr lang="uk-UA" b="1" dirty="0" err="1"/>
              <a:t>Мегель</a:t>
            </a:r>
            <a:r>
              <a:rPr lang="uk-UA" b="1" dirty="0"/>
              <a:t> М.</a:t>
            </a:r>
            <a:r>
              <a:rPr lang="uk-UA" dirty="0"/>
              <a:t>(10 клас) – з </a:t>
            </a:r>
            <a:r>
              <a:rPr lang="uk-UA" dirty="0" smtClean="0"/>
              <a:t>географії</a:t>
            </a:r>
          </a:p>
          <a:p>
            <a:r>
              <a:rPr lang="uk-UA" u="sng" dirty="0"/>
              <a:t>Семеро учнів </a:t>
            </a:r>
            <a:r>
              <a:rPr lang="uk-UA" dirty="0"/>
              <a:t>посіли </a:t>
            </a:r>
            <a:r>
              <a:rPr lang="uk-UA" dirty="0" smtClean="0"/>
              <a:t>ІІ місце:</a:t>
            </a:r>
          </a:p>
          <a:p>
            <a:r>
              <a:rPr lang="uk-UA" u="sng" dirty="0"/>
              <a:t>Чотирнадцять учнів </a:t>
            </a:r>
            <a:r>
              <a:rPr lang="uk-UA" dirty="0"/>
              <a:t>зайняли ІІІ </a:t>
            </a:r>
            <a:r>
              <a:rPr lang="uk-UA" dirty="0" smtClean="0"/>
              <a:t>місце.</a:t>
            </a:r>
            <a:endParaRPr lang="ru-RU" dirty="0"/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0646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Наші досягнення </a:t>
            </a:r>
            <a:r>
              <a:rPr lang="uk-UA" b="1" dirty="0" smtClean="0"/>
              <a:t>(турніри)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uk-UA" b="1" u="sng" dirty="0"/>
              <a:t>Юних </a:t>
            </a:r>
            <a:r>
              <a:rPr lang="uk-UA" b="1" u="sng" dirty="0" smtClean="0"/>
              <a:t>економістів:</a:t>
            </a:r>
          </a:p>
          <a:p>
            <a:pPr marL="0" indent="0">
              <a:buNone/>
            </a:pPr>
            <a:r>
              <a:rPr lang="uk-UA" dirty="0" err="1" smtClean="0"/>
              <a:t>Самойліч</a:t>
            </a:r>
            <a:r>
              <a:rPr lang="uk-UA" dirty="0" smtClean="0"/>
              <a:t> А., </a:t>
            </a:r>
            <a:r>
              <a:rPr lang="uk-UA" dirty="0" err="1" smtClean="0"/>
              <a:t>Максимук</a:t>
            </a:r>
            <a:r>
              <a:rPr lang="uk-UA" dirty="0" smtClean="0"/>
              <a:t> А., Терещук С., </a:t>
            </a:r>
            <a:r>
              <a:rPr lang="uk-UA" dirty="0" err="1" smtClean="0"/>
              <a:t>Купира</a:t>
            </a:r>
            <a:r>
              <a:rPr lang="uk-UA" dirty="0" smtClean="0"/>
              <a:t> А.(9 </a:t>
            </a:r>
            <a:r>
              <a:rPr lang="uk-UA" dirty="0" err="1" smtClean="0"/>
              <a:t>кл</a:t>
            </a:r>
            <a:r>
              <a:rPr lang="uk-UA" dirty="0" smtClean="0"/>
              <a:t>.), </a:t>
            </a:r>
            <a:r>
              <a:rPr lang="uk-UA" dirty="0" err="1" smtClean="0"/>
              <a:t>Максимук</a:t>
            </a:r>
            <a:r>
              <a:rPr lang="uk-UA" dirty="0" smtClean="0"/>
              <a:t> О. (11 </a:t>
            </a:r>
            <a:r>
              <a:rPr lang="uk-UA" dirty="0" err="1" smtClean="0"/>
              <a:t>кл</a:t>
            </a:r>
            <a:r>
              <a:rPr lang="uk-UA" dirty="0" smtClean="0"/>
              <a:t>.)</a:t>
            </a:r>
          </a:p>
          <a:p>
            <a:r>
              <a:rPr lang="uk-UA" b="1" u="sng" dirty="0" smtClean="0"/>
              <a:t>З фізики:                                   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Шлапа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У. (11кл.)</a:t>
            </a:r>
          </a:p>
          <a:p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u="sng" dirty="0"/>
              <a:t>З </a:t>
            </a:r>
            <a:r>
              <a:rPr lang="uk-UA" b="1" u="sng" dirty="0" smtClean="0"/>
              <a:t>хімії:                                          </a:t>
            </a:r>
            <a:r>
              <a:rPr lang="uk-UA" dirty="0" err="1" smtClean="0"/>
              <a:t>Максимук</a:t>
            </a:r>
            <a:r>
              <a:rPr lang="uk-UA" dirty="0" smtClean="0"/>
              <a:t> </a:t>
            </a:r>
            <a:r>
              <a:rPr lang="uk-UA" dirty="0"/>
              <a:t>О. (11 </a:t>
            </a:r>
            <a:r>
              <a:rPr lang="uk-UA" dirty="0" err="1"/>
              <a:t>кл</a:t>
            </a:r>
            <a:r>
              <a:rPr lang="uk-UA" dirty="0" smtClean="0"/>
              <a:t>.)</a:t>
            </a:r>
          </a:p>
          <a:p>
            <a:pPr marL="0" indent="0">
              <a:buNone/>
            </a:pPr>
            <a:r>
              <a:rPr lang="uk-UA" dirty="0"/>
              <a:t> </a:t>
            </a:r>
          </a:p>
          <a:p>
            <a:endParaRPr lang="uk-UA" b="1" u="sng" dirty="0" smtClean="0"/>
          </a:p>
          <a:p>
            <a:pPr marL="0" indent="0">
              <a:buNone/>
            </a:pP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uk-UA" b="1" u="sng" dirty="0"/>
              <a:t>З </a:t>
            </a:r>
            <a:r>
              <a:rPr lang="uk-UA" b="1" u="sng" dirty="0" smtClean="0"/>
              <a:t>історії:</a:t>
            </a:r>
            <a:r>
              <a:rPr lang="ru-RU" b="1" u="sng" dirty="0"/>
              <a:t> </a:t>
            </a:r>
            <a:r>
              <a:rPr lang="ru-RU" b="1" u="sng" dirty="0" smtClean="0"/>
              <a:t>                                               </a:t>
            </a:r>
            <a:r>
              <a:rPr lang="ru-RU" dirty="0" err="1" smtClean="0"/>
              <a:t>Мегель</a:t>
            </a:r>
            <a:r>
              <a:rPr lang="ru-RU" dirty="0" smtClean="0"/>
              <a:t> М.(10 </a:t>
            </a:r>
            <a:r>
              <a:rPr lang="ru-RU" dirty="0" err="1" smtClean="0"/>
              <a:t>кл</a:t>
            </a:r>
            <a:r>
              <a:rPr lang="ru-RU" dirty="0" smtClean="0"/>
              <a:t>.) </a:t>
            </a:r>
          </a:p>
          <a:p>
            <a:r>
              <a:rPr lang="uk-UA" dirty="0"/>
              <a:t> </a:t>
            </a:r>
            <a:r>
              <a:rPr lang="uk-UA" b="1" u="sng" dirty="0"/>
              <a:t>З </a:t>
            </a:r>
            <a:r>
              <a:rPr lang="uk-UA" b="1" u="sng" dirty="0" smtClean="0"/>
              <a:t>правознавства:         </a:t>
            </a:r>
            <a:r>
              <a:rPr lang="uk-UA" dirty="0" err="1" smtClean="0"/>
              <a:t>Патращук</a:t>
            </a:r>
            <a:r>
              <a:rPr lang="uk-UA" dirty="0" smtClean="0"/>
              <a:t> Д (11 </a:t>
            </a:r>
            <a:r>
              <a:rPr lang="uk-UA" dirty="0" err="1" smtClean="0"/>
              <a:t>кл</a:t>
            </a:r>
            <a:r>
              <a:rPr lang="uk-UA" dirty="0" smtClean="0"/>
              <a:t>.)</a:t>
            </a:r>
            <a:endParaRPr lang="ru-RU" dirty="0" smtClean="0"/>
          </a:p>
          <a:p>
            <a:r>
              <a:rPr lang="uk-UA" dirty="0"/>
              <a:t> </a:t>
            </a:r>
            <a:r>
              <a:rPr lang="uk-UA" b="1" u="sng" dirty="0"/>
              <a:t>З </a:t>
            </a:r>
            <a:r>
              <a:rPr lang="uk-UA" b="1" u="sng" dirty="0" smtClean="0"/>
              <a:t>фізики:                                             </a:t>
            </a:r>
            <a:r>
              <a:rPr lang="uk-UA" dirty="0" err="1" smtClean="0"/>
              <a:t>Нікончук</a:t>
            </a:r>
            <a:r>
              <a:rPr lang="uk-UA" dirty="0" smtClean="0"/>
              <a:t> С.(7Бкл.)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7533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Наші досягнення </a:t>
            </a:r>
            <a:r>
              <a:rPr lang="uk-UA" b="1" dirty="0" smtClean="0"/>
              <a:t>(конкурси)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b="1" u="sng" dirty="0" smtClean="0"/>
              <a:t>Обласний конкурс  </a:t>
            </a:r>
            <a:r>
              <a:rPr lang="uk-UA" b="1" u="sng" dirty="0"/>
              <a:t>«Об’єднаймося ж, брати мої</a:t>
            </a:r>
            <a:r>
              <a:rPr lang="uk-UA" b="1" u="sng" dirty="0" smtClean="0"/>
              <a:t>», номінація «Історія державотворення»:                            </a:t>
            </a:r>
            <a:r>
              <a:rPr lang="uk-UA" dirty="0" err="1" smtClean="0"/>
              <a:t>Хоміч</a:t>
            </a:r>
            <a:r>
              <a:rPr lang="uk-UA" dirty="0" smtClean="0"/>
              <a:t> К. (9А </a:t>
            </a:r>
            <a:r>
              <a:rPr lang="uk-UA" dirty="0" err="1" smtClean="0"/>
              <a:t>кл</a:t>
            </a:r>
            <a:r>
              <a:rPr lang="uk-UA" dirty="0" smtClean="0"/>
              <a:t>.) ІІІ місце.</a:t>
            </a:r>
          </a:p>
          <a:p>
            <a:r>
              <a:rPr lang="uk-UA" dirty="0"/>
              <a:t> </a:t>
            </a:r>
            <a:r>
              <a:rPr lang="uk-UA" b="1" u="sng" dirty="0"/>
              <a:t>Обласний конкурс юних декламаторів ім. Юліуша </a:t>
            </a:r>
            <a:r>
              <a:rPr lang="uk-UA" b="1" u="sng" dirty="0" smtClean="0"/>
              <a:t>Словацького:                                         </a:t>
            </a:r>
            <a:r>
              <a:rPr lang="uk-UA" dirty="0" err="1" smtClean="0"/>
              <a:t>Замфір</a:t>
            </a:r>
            <a:r>
              <a:rPr lang="uk-UA" dirty="0" smtClean="0"/>
              <a:t> О.(5 </a:t>
            </a:r>
            <a:r>
              <a:rPr lang="uk-UA" dirty="0" err="1" smtClean="0"/>
              <a:t>кл</a:t>
            </a:r>
            <a:r>
              <a:rPr lang="uk-UA" dirty="0" smtClean="0"/>
              <a:t>.), </a:t>
            </a:r>
            <a:r>
              <a:rPr lang="uk-UA" dirty="0" err="1" smtClean="0"/>
              <a:t>Загура</a:t>
            </a:r>
            <a:r>
              <a:rPr lang="uk-UA" dirty="0" smtClean="0"/>
              <a:t> Д.             (6-Б </a:t>
            </a:r>
            <a:r>
              <a:rPr lang="uk-UA" dirty="0" err="1" smtClean="0"/>
              <a:t>кл</a:t>
            </a:r>
            <a:r>
              <a:rPr lang="uk-UA" dirty="0" smtClean="0"/>
              <a:t>.) – ІІІ місце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uk-UA" b="1" u="sng" dirty="0"/>
              <a:t>Обласний фото (відео) </a:t>
            </a:r>
            <a:r>
              <a:rPr lang="uk-UA" b="1" u="sng" dirty="0" smtClean="0"/>
              <a:t>конкурс «Мій рідний край»: </a:t>
            </a:r>
            <a:r>
              <a:rPr lang="uk-UA" dirty="0" err="1" smtClean="0"/>
              <a:t>Загура</a:t>
            </a:r>
            <a:r>
              <a:rPr lang="uk-UA" dirty="0" smtClean="0"/>
              <a:t> А.(10 </a:t>
            </a:r>
            <a:r>
              <a:rPr lang="uk-UA" dirty="0" err="1" smtClean="0"/>
              <a:t>кл</a:t>
            </a:r>
            <a:r>
              <a:rPr lang="uk-UA" dirty="0" smtClean="0"/>
              <a:t>.) ІІІ місце.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2109858"/>
      </p:ext>
    </p:extLst>
  </p:cSld>
  <p:clrMapOvr>
    <a:masterClrMapping/>
  </p:clrMapOvr>
</p:sld>
</file>

<file path=ppt/theme/theme1.xml><?xml version="1.0" encoding="utf-8"?>
<a:theme xmlns:a="http://schemas.openxmlformats.org/drawingml/2006/main" name="освіта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освіта3" id="{043C0A8D-7428-43D8-A199-C05ACABCE7BE}" vid="{60E2C527-B499-4B5D-821D-25C06C0B248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освіта3</Template>
  <TotalTime>114</TotalTime>
  <Words>754</Words>
  <Application>Microsoft Office PowerPoint</Application>
  <PresentationFormat>Широкоэкранный</PresentationFormat>
  <Paragraphs>61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освіта3</vt:lpstr>
      <vt:lpstr>Результати навчальної діяльності здобувачів освіти Куснищанського ліцею</vt:lpstr>
      <vt:lpstr>Презентация PowerPoint</vt:lpstr>
      <vt:lpstr>Форми навчання:</vt:lpstr>
      <vt:lpstr>Система оцінювання здобувачів ліцею</vt:lpstr>
      <vt:lpstr>Результати навчальних досягнень учнів 5-11-х  класів: </vt:lpstr>
      <vt:lpstr>Рівень навчальних досягнень  по класах </vt:lpstr>
      <vt:lpstr>Наші досягнення (олімпіади)</vt:lpstr>
      <vt:lpstr>Наші досягнення (турніри)</vt:lpstr>
      <vt:lpstr>Наші досягнення (конкурси)</vt:lpstr>
      <vt:lpstr>Наші спортивні досягнення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Результати навчальної діяльності здобувачів куснищанського ліцею</dc:title>
  <dc:creator>Пользователь</dc:creator>
  <cp:lastModifiedBy>User</cp:lastModifiedBy>
  <cp:revision>16</cp:revision>
  <dcterms:created xsi:type="dcterms:W3CDTF">2024-05-22T11:18:42Z</dcterms:created>
  <dcterms:modified xsi:type="dcterms:W3CDTF">2024-05-23T07:35:44Z</dcterms:modified>
</cp:coreProperties>
</file>