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12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73" r:id="rId9"/>
    <p:sldId id="27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62" autoAdjust="0"/>
  </p:normalViewPr>
  <p:slideViewPr>
    <p:cSldViewPr snapToGrid="0">
      <p:cViewPr varScale="1">
        <p:scale>
          <a:sx n="82" d="100"/>
          <a:sy n="82" d="100"/>
        </p:scale>
        <p:origin x="-74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20397-89AC-4AB4-B284-ACBA5DC195CC}" type="datetimeFigureOut">
              <a:rPr lang="uk-UA" smtClean="0"/>
              <a:pPr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80201-B9EF-466D-8B5B-AAC85259EEF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3375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80201-B9EF-466D-8B5B-AAC85259EEFB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7655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D3E0-CF40-4D10-88AF-8299DC1404BF}" type="datetimeFigureOut">
              <a:rPr lang="uk-UA" smtClean="0"/>
              <a:pPr/>
              <a:t>17.12.2024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EEF-8BBB-4C42-B007-0B8FC51C6B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D3E0-CF40-4D10-88AF-8299DC1404BF}" type="datetimeFigureOut">
              <a:rPr lang="uk-UA" smtClean="0"/>
              <a:pPr/>
              <a:t>17.12.2024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EEF-8BBB-4C42-B007-0B8FC51C6B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D3E0-CF40-4D10-88AF-8299DC1404BF}" type="datetimeFigureOut">
              <a:rPr lang="uk-UA" smtClean="0"/>
              <a:pPr/>
              <a:t>17.12.2024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EEF-8BBB-4C42-B007-0B8FC51C6B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D3E0-CF40-4D10-88AF-8299DC1404BF}" type="datetimeFigureOut">
              <a:rPr lang="uk-UA" smtClean="0"/>
              <a:pPr/>
              <a:t>17.12.2024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EEF-8BBB-4C42-B007-0B8FC51C6B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D3E0-CF40-4D10-88AF-8299DC1404BF}" type="datetimeFigureOut">
              <a:rPr lang="uk-UA" smtClean="0"/>
              <a:pPr/>
              <a:t>17.12.2024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EEF-8BBB-4C42-B007-0B8FC51C6B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D3E0-CF40-4D10-88AF-8299DC1404BF}" type="datetimeFigureOut">
              <a:rPr lang="uk-UA" smtClean="0"/>
              <a:pPr/>
              <a:t>17.12.2024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EEF-8BBB-4C42-B007-0B8FC51C6B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D3E0-CF40-4D10-88AF-8299DC1404BF}" type="datetimeFigureOut">
              <a:rPr lang="uk-UA" smtClean="0"/>
              <a:pPr/>
              <a:t>17.12.2024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EEF-8BBB-4C42-B007-0B8FC51C6B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D3E0-CF40-4D10-88AF-8299DC1404BF}" type="datetimeFigureOut">
              <a:rPr lang="uk-UA" smtClean="0"/>
              <a:pPr/>
              <a:t>17.12.2024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EEF-8BBB-4C42-B007-0B8FC51C6B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D3E0-CF40-4D10-88AF-8299DC1404BF}" type="datetimeFigureOut">
              <a:rPr lang="uk-UA" smtClean="0"/>
              <a:pPr/>
              <a:t>17.12.2024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EEF-8BBB-4C42-B007-0B8FC51C6B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D3E0-CF40-4D10-88AF-8299DC1404BF}" type="datetimeFigureOut">
              <a:rPr lang="uk-UA" smtClean="0"/>
              <a:pPr/>
              <a:t>17.12.2024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EEF-8BBB-4C42-B007-0B8FC51C6B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D3E0-CF40-4D10-88AF-8299DC1404BF}" type="datetimeFigureOut">
              <a:rPr lang="uk-UA" smtClean="0"/>
              <a:pPr/>
              <a:t>17.12.2024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3E5FEEF-8BBB-4C42-B007-0B8FC51C6BA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DFD3E0-CF40-4D10-88AF-8299DC1404BF}" type="datetimeFigureOut">
              <a:rPr lang="uk-UA" smtClean="0"/>
              <a:pPr/>
              <a:t>17.12.2024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E5FEEF-8BBB-4C42-B007-0B8FC51C6BAA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facebook.com/@SSU.Ternopil/?__cft__%5b0%5d=AZU6Y0VYd-JnDgt-IqaWXAFgYk1SbMnYYizR7Fv-jirmRFuxZVSmIefvjLNtfwWX_4AqyXT2lEIzkItAJ0q40D13hdUlF0u67jkz2VmDrsyk2caTSdDLKakV-psLXe9YarTbtAZgKiOE5ZWDvBIDUCmB0vho-PSxQwDLM_RG8QezkjzcJzWhId7xcS7NhhouFSU&amp;__tn__=-UC,P-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hatsApp Image 2024-11-18 at 14.58.3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1705" y="4751405"/>
            <a:ext cx="1300771" cy="1772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1B0CD87B-6F54-4624-9F3C-5BE7C292A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0212" y="2465408"/>
            <a:ext cx="8953044" cy="1659521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Інформаційно-просвітницькі заходи щодо недопущення втягнення дітей у протиправну 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 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 час дії правового режиму воєнного стану  </a:t>
            </a:r>
            <a:endParaRPr lang="uk-UA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National_Police_of_Ukraine_emblem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163" y="219919"/>
            <a:ext cx="1792268" cy="17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4466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708D207-8419-4796-B8B6-6E53BFD1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uk-UA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xmlns="" id="{6751C4C5-FDA7-4D60-B7F5-156860F00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136" y="2013995"/>
            <a:ext cx="10363200" cy="2200381"/>
          </a:xfrm>
        </p:spPr>
        <p:txBody>
          <a:bodyPr>
            <a:normAutofit/>
          </a:bodyPr>
          <a:lstStyle/>
          <a:p>
            <a:pPr algn="ctr"/>
            <a:r>
              <a:rPr lang="uk-UA" sz="8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88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4013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44" y="358815"/>
            <a:ext cx="11829327" cy="972273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ГОЛОВНЕ УПРАВЛІННЯ НАЦІОНАЛЬНОЇ ПОЛІЦІЇ </a:t>
            </a:r>
            <a:b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ТЕРНОПІЛЬСЬКІЙ ОБЛАСТІ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217" y="1921397"/>
            <a:ext cx="7465671" cy="4490977"/>
          </a:xfrm>
        </p:spPr>
        <p:txBody>
          <a:bodyPr numCol="1">
            <a:noAutofit/>
          </a:bodyPr>
          <a:lstStyle/>
          <a:p>
            <a:pPr marL="0" indent="358775" algn="just" fontAlgn="base">
              <a:buNone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З початком повномасштабного вторгнення на території Тернопільщини було скоєно декілька підпалів релейних шаф,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адмінбудівель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, трансформаторів, автомобіля військовослужбовця ЗСУ та інших об’єктів критичної інфраструктури. Усі злочини правоохоронцями були розкриті. Серед підозрюваних у їх вчиненні – переважно молоді люди. В усіх випадках злочини були скоєні на замовлення невідомих осіб слід яких через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Telegram-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канали та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соцмережі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 тягнувся до країни-агресора.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 fontAlgn="base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Через маніпуляції, психологічний тиск та за грошову винагороду російські спецслужби намагаються залучити українську молодь до виконання диверсійних завдань. Робиться це через соціальні мережі,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Telegram-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канали. Зокрема, підліткам пропонують виконати певні, на перший погляд, прості завдання – намалювати графіті або наклеїти листівку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провокативного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характеру чи з елементами дискредитації ЗСУ у людному місці. Бувають й складніші – спалити трансформаторне обладнання чи автомобіль військового.</a:t>
            </a:r>
          </a:p>
          <a:p>
            <a:pPr marL="0" indent="358775" algn="just" fontAlgn="base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Варто пам'ятати: така спроба «підзаробити» - це сувора відповідальність перед законом. Тому поліцейські закликають родичів пильнувати за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онлайн-активністю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своїх дітей, стежити за колом їхнього спілкування в соціальних мережах та месенджерах. У випадку найменшої підозри щодо впливу незнайомих осіб на підлітків – негайно повідомляти на спецлінію 102. Адже, згідно статті 111 Кримінального кодексу України громадяни, які на виконання злочинного завдання іноземної держави не вчинили ніяких дій, і добровільно повідомили органам державної влади про свій зв’язок з ними або про отримане завдання, звільняються від кримінальної відповідальності! У разі, якщо злочин було вчинено, винуватцям, згідно частини 2 статті 113 (диверсія) Кримінального кодексу України, загрожуватиме позбавлення волі на строк до 15 років або довічне позбавлення волі з конфіскацією майна.</a:t>
            </a:r>
          </a:p>
          <a:p>
            <a:pPr algn="ctr"/>
            <a:endParaRPr lang="uk-UA" sz="1400" dirty="0"/>
          </a:p>
        </p:txBody>
      </p:sp>
      <p:pic>
        <p:nvPicPr>
          <p:cNvPr id="4" name="Рисунок 3" descr="National_Police_of_Ukraine_emblem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6555" y="0"/>
            <a:ext cx="669521" cy="672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6365" y="1354238"/>
            <a:ext cx="1020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Поліцейські Тернопільщини застерігають: спецслужби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вербують молодих людей для вчинення протиправних дій, які дестабілізують ситуацію в країні</a:t>
            </a:r>
          </a:p>
        </p:txBody>
      </p:sp>
      <p:pic>
        <p:nvPicPr>
          <p:cNvPr id="8" name="Рисунок 7" descr="675844bc089430335388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28" y="1947630"/>
            <a:ext cx="3599726" cy="2172957"/>
          </a:xfrm>
          <a:prstGeom prst="rect">
            <a:avLst/>
          </a:prstGeom>
        </p:spPr>
      </p:pic>
      <p:pic>
        <p:nvPicPr>
          <p:cNvPr id="9" name="Рисунок 8" descr="67584a801ac3c3102416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2897" y="4230789"/>
            <a:ext cx="1761882" cy="1251753"/>
          </a:xfrm>
          <a:prstGeom prst="rect">
            <a:avLst/>
          </a:prstGeom>
        </p:spPr>
      </p:pic>
      <p:pic>
        <p:nvPicPr>
          <p:cNvPr id="10" name="Рисунок 9" descr="675844c33b3729748473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85957" y="4236334"/>
            <a:ext cx="1854950" cy="1292176"/>
          </a:xfrm>
          <a:prstGeom prst="rect">
            <a:avLst/>
          </a:prstGeom>
        </p:spPr>
      </p:pic>
      <p:pic>
        <p:nvPicPr>
          <p:cNvPr id="11" name="Рисунок 10" descr="675844c626f819198022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77782" y="5590572"/>
            <a:ext cx="2268638" cy="112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0FCAA0-62A2-456C-879D-B39F407A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Мета:</a:t>
            </a:r>
            <a:endParaRPr lang="uk-UA" sz="5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40B042D3-3FAC-4EC2-8882-BD5AF3825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727" y="1225702"/>
            <a:ext cx="8947231" cy="34388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підвищення рівня обізнаності серед учасників освітнього процесу (педагогів, батьків та учнів) щодо ризиків, наслідків протиправної поведінки дітей пов’язаної із диверсійною діяльністю, а також профілактика вчинення таких правопорушень</a:t>
            </a:r>
            <a:endParaRPr lang="uk-UA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24-11-18 at 14.58.3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967" y="5085873"/>
            <a:ext cx="1300771" cy="1772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821379e5d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368" y="3912244"/>
            <a:ext cx="3624318" cy="264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58270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907B62-0445-4C3B-9A79-D28E91FC5985}"/>
              </a:ext>
            </a:extLst>
          </p:cNvPr>
          <p:cNvSpPr txBox="1"/>
          <p:nvPr/>
        </p:nvSpPr>
        <p:spPr>
          <a:xfrm>
            <a:off x="587736" y="1400537"/>
            <a:ext cx="113457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 заходів у навчальних закладах:</a:t>
            </a:r>
          </a:p>
          <a:p>
            <a:pPr marL="457200" indent="-457200"/>
            <a:endParaRPr lang="uk-UA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лекції для учнів на теми протиправної поведінки та відповідальності, пов’язаної із незаконною діяльністю, спрямованою на шкоду національній безпеці України, зокрема до співпраці з представниками російської федерації;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бесіди з учителями та учнями щодо ризиків правопорушень та їх наслідків із використанням рекомендацій для проведення інформаційно-просвітницьких заходів щодо недопущення вербування дітей та залучення їх до диверсійної діяльності;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тренінги для педагогів та вихователів з ідентифікації ризиків у поведінці дітей;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розроблення та розповсюдження інформаційних матеріалів (брошурок, відеоматеріалів, плакатів).</a:t>
            </a:r>
          </a:p>
          <a:p>
            <a:endParaRPr lang="uk-UA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13DC886A-3BEF-4C7E-B5E6-9FFE3A30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99" y="229526"/>
            <a:ext cx="110744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завдання:</a:t>
            </a:r>
            <a:endParaRPr lang="uk-UA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WhatsApp Image 2024-11-18 at 14.58.3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1229" y="467575"/>
            <a:ext cx="1300771" cy="1772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1900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907B62-0445-4C3B-9A79-D28E91FC5985}"/>
              </a:ext>
            </a:extLst>
          </p:cNvPr>
          <p:cNvSpPr txBox="1"/>
          <p:nvPr/>
        </p:nvSpPr>
        <p:spPr>
          <a:xfrm>
            <a:off x="211398" y="1307939"/>
            <a:ext cx="116642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Робота з педагогічним складом та батьками:</a:t>
            </a:r>
          </a:p>
          <a:p>
            <a:pPr algn="just"/>
            <a:endParaRPr lang="uk-UA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проведення батьківських зборів для ознайомлення з ризиками, пов’язаними з вербуванням дітей, їх залученням до диверсійної діяльності та наслідками неналежного виконання обов’язків стосовно догляду за дитиною;</a:t>
            </a:r>
          </a:p>
          <a:p>
            <a:pPr algn="just"/>
            <a:endParaRPr lang="uk-UA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just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обговорення наслідків вчинення таких правопорушень неповнолітніми;</a:t>
            </a:r>
          </a:p>
          <a:p>
            <a:pPr algn="just"/>
            <a:endParaRPr lang="uk-UA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підготовка педагогів до ефективного діалогу з дітьми, які мають ознаки девіантної поведінки.</a:t>
            </a:r>
            <a:endParaRPr lang="uk-UA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24-11-18 at 14.58.3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1229" y="479151"/>
            <a:ext cx="1300771" cy="1772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-950x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5348" y="2766350"/>
            <a:ext cx="1538962" cy="1093473"/>
          </a:xfrm>
          <a:prstGeom prst="rect">
            <a:avLst/>
          </a:prstGeom>
        </p:spPr>
      </p:pic>
      <p:pic>
        <p:nvPicPr>
          <p:cNvPr id="9" name="Рисунок 8" descr="hP-C86uVLw3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058" y="3611301"/>
            <a:ext cx="1893105" cy="1064871"/>
          </a:xfrm>
          <a:prstGeom prst="rect">
            <a:avLst/>
          </a:prstGeom>
        </p:spPr>
      </p:pic>
      <p:pic>
        <p:nvPicPr>
          <p:cNvPr id="13" name="Рисунок 12" descr="0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193" y="5050651"/>
            <a:ext cx="1861797" cy="13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26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12831" y="1091319"/>
            <a:ext cx="5386917" cy="659352"/>
          </a:xfrm>
        </p:spPr>
        <p:txBody>
          <a:bodyPr/>
          <a:lstStyle/>
          <a:p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Інформування дітей та учасників освітнього процесу:</a:t>
            </a:r>
            <a:endParaRPr lang="uk-UA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6285966" y="3862179"/>
            <a:ext cx="5389033" cy="654843"/>
          </a:xfrm>
        </p:spPr>
        <p:txBody>
          <a:bodyPr>
            <a:norm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Профілактика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у закладах освіти: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2E70DE8-3008-4EE9-8C75-7DA51BCEC7A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81337" y="1681223"/>
            <a:ext cx="5096719" cy="193007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Впровадження тематичних занять із роз'ясненнями правових норм та обов’язків дітей.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Акцент на наслідках правопорушень для підлітків та їхніх родин.</a:t>
            </a:r>
          </a:p>
          <a:p>
            <a:endParaRPr lang="uk-UA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6228092" y="4250802"/>
            <a:ext cx="5389033" cy="3845720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Залучення до співпраці представників правоохоронних органів для безпосередньої роботи з учнями.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 тематичних днів "Поліція та діти" з акцентом на безпеку та правосвідомість.</a:t>
            </a:r>
          </a:p>
          <a:p>
            <a:endParaRPr lang="uk-UA" dirty="0"/>
          </a:p>
        </p:txBody>
      </p:sp>
      <p:pic>
        <p:nvPicPr>
          <p:cNvPr id="17" name="Рисунок 16" descr="img-459e6efce947fb363416bea03a4d2805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99" y="3576578"/>
            <a:ext cx="4375229" cy="2963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470206838_504468855972058_321920930106456713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9924" y="974849"/>
            <a:ext cx="3020993" cy="2759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WhatsApp Image 2024-11-18 at 14.58.3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74553" y="542812"/>
            <a:ext cx="1058633" cy="1442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616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05114" y="4328931"/>
            <a:ext cx="4421529" cy="8102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Педагогічні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колективи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3540" y="3020992"/>
            <a:ext cx="4421530" cy="8449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Адміністрація навчальних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закладів</a:t>
            </a:r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263" y="1724628"/>
            <a:ext cx="4340507" cy="8333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Представники Національної поліції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13DC886A-3BEF-4C7E-B5E6-9FFE3A30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8" y="879676"/>
            <a:ext cx="4352081" cy="48613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Відповідальні особи:</a:t>
            </a:r>
            <a:endParaRPr lang="uk-UA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Місце для вмісту 2">
            <a:extLst>
              <a:ext uri="{FF2B5EF4-FFF2-40B4-BE49-F238E27FC236}">
                <a16:creationId xmlns:a16="http://schemas.microsoft.com/office/drawing/2014/main" xmlns="" id="{C2E70DE8-3008-4EE9-8C75-7DA51BCEC7A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609600" y="1527858"/>
            <a:ext cx="1647463" cy="4076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                                       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                                                                                  </a:t>
            </a:r>
            <a:endParaRPr lang="uk-UA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2453833" y="2569580"/>
            <a:ext cx="196770" cy="393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низ 16"/>
          <p:cNvSpPr/>
          <p:nvPr/>
        </p:nvSpPr>
        <p:spPr>
          <a:xfrm>
            <a:off x="2476983" y="3877518"/>
            <a:ext cx="196769" cy="405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6782765" y="891250"/>
            <a:ext cx="5104436" cy="5347504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Очікувані результати:</a:t>
            </a:r>
          </a:p>
          <a:p>
            <a:pPr algn="just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Зниження рівня правопорушень серед  учнів.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Підвищення поінформованості батьків та педагогів.</a:t>
            </a:r>
          </a:p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Формування правової культури серед дітей.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WhatsApp Image 2024-11-18 at 14.58.3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9082" y="4900681"/>
            <a:ext cx="1300771" cy="1772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113492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1542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Інформація для розміщення в закладах освіти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24-12-16 at 10.00.5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30" y="1354239"/>
            <a:ext cx="4349283" cy="5359078"/>
          </a:xfrm>
          <a:prstGeom prst="rect">
            <a:avLst/>
          </a:prstGeom>
        </p:spPr>
      </p:pic>
      <p:pic>
        <p:nvPicPr>
          <p:cNvPr id="5" name="Рисунок 4" descr="WhatsApp Image 2024-12-16 at 17.37.4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168" y="1331089"/>
            <a:ext cx="4344357" cy="53590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09600" y="625032"/>
            <a:ext cx="6254187" cy="5810491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uk-UA" sz="3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Публікація Управління СБ України в Тернопільській області</a:t>
            </a:r>
          </a:p>
          <a:p>
            <a:pPr algn="ctr">
              <a:buNone/>
            </a:pPr>
            <a:endParaRPr lang="uk-UA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Російські спецслужби намагаються завербувати тебе для підпалу, теракту чи мінування? «Спали» ворога сам - здай його до СБУ!</a:t>
            </a:r>
          </a:p>
          <a:p>
            <a:pPr marL="0" indent="0" algn="just">
              <a:buNone/>
            </a:pPr>
            <a:endParaRPr lang="uk-UA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    Для цього Служба безпеки України запускає офіційний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чатбот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«Спали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ФСБешника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». Його створено в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telegram, 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оскільки цей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месенджер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окупанти найчастіше використовують для вербування молоді та неповнолітніх.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    Якщо тобі або твоїм знайомим пропонують підпалити авто ЗСУ чи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адмінбудівлю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, влаштувати теракт чи мінування – одразу пиши нам! Не допомагай ворогу руйнувати оборону твоєї країни!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    Як швидко повідомити про це?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Відкривай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чатбот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за посиланням </a:t>
            </a:r>
            <a:r>
              <a:rPr lang="en-US" sz="3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t.me</a:t>
            </a: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spaly_fsb_bot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і напиши, який саме злочин росіяни пропонували тобі вчинити. Також додай інформацію про контакт, який хотів тебе завербувати, та інші деталі, що допоможуть нам викрити негідників.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    Хвилюєшся про свою безпеку?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Ми гарантуємо конфіденційність. Кожне повідомлення буде ретельно опрацьоване співробітниками СБУ.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    Пам’ятай!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Не вір казкам, які розповідають росіяни. Зрадник ніколи не буде «своїм другом» для ворога. І за виконання їхніх завдань ти отримаєш не гроші, а реальний тюремний строк – кримінальна відповідальність за теракти чи диверсії настає з 14-річного віку і передбачає до 10 років ув’язнення.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Не пали своїх! «Спали» ворога! Разом зруйнуємо російські плани! </a:t>
            </a:r>
          </a:p>
          <a:p>
            <a:endParaRPr lang="uk-UA" dirty="0"/>
          </a:p>
        </p:txBody>
      </p:sp>
      <p:pic>
        <p:nvPicPr>
          <p:cNvPr id="5" name="Рисунок 4" descr="470169269_996203952552224_487727947168496761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533" y="914400"/>
            <a:ext cx="4688069" cy="49833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814</TotalTime>
  <Words>620</Words>
  <Application>Microsoft Office PowerPoint</Application>
  <PresentationFormat>Произвольный</PresentationFormat>
  <Paragraphs>64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ГОЛОВНЕ УПРАВЛІННЯ НАЦІОНАЛЬНОЇ ПОЛІЦІЇ  В ТЕРНОПІЛЬСЬКІЙ ОБЛАСТІ</vt:lpstr>
      <vt:lpstr>Мета:</vt:lpstr>
      <vt:lpstr>Основні завдання:</vt:lpstr>
      <vt:lpstr>Слайд 5</vt:lpstr>
      <vt:lpstr>Слайд 6</vt:lpstr>
      <vt:lpstr>Відповідальні особи:</vt:lpstr>
      <vt:lpstr>Інформація для розміщення в закладах освіти</vt:lpstr>
      <vt:lpstr>Слайд 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GloryToUkraine</dc:creator>
  <cp:lastModifiedBy>User</cp:lastModifiedBy>
  <cp:revision>43</cp:revision>
  <dcterms:created xsi:type="dcterms:W3CDTF">2024-10-07T07:32:30Z</dcterms:created>
  <dcterms:modified xsi:type="dcterms:W3CDTF">2024-12-17T07:33:24Z</dcterms:modified>
</cp:coreProperties>
</file>