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291" r:id="rId2"/>
    <p:sldId id="319" r:id="rId3"/>
    <p:sldId id="294" r:id="rId4"/>
    <p:sldId id="295" r:id="rId5"/>
    <p:sldId id="296" r:id="rId6"/>
    <p:sldId id="298" r:id="rId7"/>
    <p:sldId id="299" r:id="rId8"/>
    <p:sldId id="300" r:id="rId9"/>
    <p:sldId id="301" r:id="rId10"/>
    <p:sldId id="306" r:id="rId11"/>
    <p:sldId id="307" r:id="rId12"/>
    <p:sldId id="310" r:id="rId13"/>
    <p:sldId id="314" r:id="rId14"/>
    <p:sldId id="315" r:id="rId15"/>
    <p:sldId id="316" r:id="rId16"/>
    <p:sldId id="256" r:id="rId17"/>
    <p:sldId id="318" r:id="rId18"/>
    <p:sldId id="261" r:id="rId19"/>
    <p:sldId id="262" r:id="rId20"/>
    <p:sldId id="263" r:id="rId21"/>
    <p:sldId id="275" r:id="rId22"/>
    <p:sldId id="276" r:id="rId23"/>
    <p:sldId id="322" r:id="rId24"/>
    <p:sldId id="323" r:id="rId25"/>
    <p:sldId id="320" r:id="rId26"/>
    <p:sldId id="277" r:id="rId27"/>
    <p:sldId id="321" r:id="rId28"/>
    <p:sldId id="324" r:id="rId29"/>
    <p:sldId id="326" r:id="rId30"/>
    <p:sldId id="32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81DAEA9-64AD-4B59-97CA-CA44C3D8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5061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96B2-ED61-4CFE-9C03-194AEBEB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DF7F8-DAB3-48F1-B9FC-6E711366F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69A0-CE5E-42EE-A358-D10D3C29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45337-1D69-4AA1-BFAF-22E560138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48E04-30B9-4509-AFD5-B0BAD35DE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3E42E-250C-458A-8157-38CFCC92F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4DDE-44D3-4FD1-9414-52148B1FD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C8092-D12E-47BD-B9D1-DBE2A3D6E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B82A5-7B86-4F1D-AC59-8E767BD8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753C2-78C9-4E22-8161-0078E2CA5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0DB7-6A62-4C41-9FF9-07EA2D019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59E35-68FB-425F-9B88-FDE98C20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79CE-911F-4365-815A-31BB7EFA8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A09B507-173B-4940-8579-6A78F987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</p:sldLayoutIdLst>
  <p:transition spd="slow">
    <p:strips dir="r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28600"/>
            <a:ext cx="7620000" cy="41148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Хай </a:t>
            </a:r>
            <a:r>
              <a:rPr lang="ru-RU" sz="2800" b="1" dirty="0" err="1" smtClean="0">
                <a:solidFill>
                  <a:schemeClr val="hlink"/>
                </a:solidFill>
              </a:rPr>
              <a:t>завжди</a:t>
            </a:r>
            <a:r>
              <a:rPr lang="ru-RU" sz="2800" b="1" dirty="0" smtClean="0">
                <a:solidFill>
                  <a:schemeClr val="hlink"/>
                </a:solidFill>
              </a:rPr>
              <a:t> вам </a:t>
            </a:r>
            <a:r>
              <a:rPr lang="ru-RU" sz="2800" b="1" dirty="0" err="1" smtClean="0">
                <a:solidFill>
                  <a:schemeClr val="hlink"/>
                </a:solidFill>
              </a:rPr>
              <a:t>сяють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Різдвяні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вогні</a:t>
            </a:r>
            <a:r>
              <a:rPr lang="ru-RU" sz="2800" b="1" dirty="0" smtClean="0">
                <a:solidFill>
                  <a:schemeClr val="hlink"/>
                </a:solidFill>
              </a:rPr>
              <a:t>!</a:t>
            </a:r>
          </a:p>
          <a:p>
            <a:pPr algn="l" eaLnBrk="1" hangingPunct="1">
              <a:defRPr/>
            </a:pPr>
            <a:r>
              <a:rPr lang="ru-RU" sz="2800" b="1" dirty="0" err="1" smtClean="0">
                <a:solidFill>
                  <a:schemeClr val="hlink"/>
                </a:solidFill>
              </a:rPr>
              <a:t>Здоров'я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й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добробуту</a:t>
            </a:r>
            <a:r>
              <a:rPr lang="ru-RU" sz="2800" b="1" dirty="0" smtClean="0">
                <a:solidFill>
                  <a:schemeClr val="hlink"/>
                </a:solidFill>
              </a:rPr>
              <a:t> в </a:t>
            </a:r>
            <a:r>
              <a:rPr lang="ru-RU" sz="2800" b="1" dirty="0" err="1" smtClean="0">
                <a:solidFill>
                  <a:schemeClr val="hlink"/>
                </a:solidFill>
              </a:rPr>
              <a:t>вашій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сім'ї</a:t>
            </a:r>
            <a:r>
              <a:rPr lang="ru-RU" sz="2800" b="1" dirty="0" smtClean="0">
                <a:solidFill>
                  <a:schemeClr val="hlink"/>
                </a:solidFill>
              </a:rPr>
              <a:t>!</a:t>
            </a:r>
          </a:p>
          <a:p>
            <a:pPr algn="l" eaLnBrk="1" hangingPunct="1">
              <a:defRPr/>
            </a:pPr>
            <a:r>
              <a:rPr lang="ru-RU" sz="2800" b="1" dirty="0" err="1" smtClean="0">
                <a:solidFill>
                  <a:schemeClr val="hlink"/>
                </a:solidFill>
              </a:rPr>
              <a:t>Бажаєм</a:t>
            </a:r>
            <a:r>
              <a:rPr lang="ru-RU" sz="2800" b="1" dirty="0" smtClean="0">
                <a:solidFill>
                  <a:schemeClr val="hlink"/>
                </a:solidFill>
              </a:rPr>
              <a:t>, </a:t>
            </a:r>
            <a:r>
              <a:rPr lang="ru-RU" sz="2800" b="1" dirty="0" err="1" smtClean="0">
                <a:solidFill>
                  <a:schemeClr val="hlink"/>
                </a:solidFill>
              </a:rPr>
              <a:t>щоб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завжди</a:t>
            </a:r>
            <a:r>
              <a:rPr lang="ru-RU" sz="2800" b="1" dirty="0" smtClean="0">
                <a:solidFill>
                  <a:schemeClr val="hlink"/>
                </a:solidFill>
              </a:rPr>
              <a:t> робота </a:t>
            </a:r>
            <a:r>
              <a:rPr lang="ru-RU" sz="2800" b="1" dirty="0" err="1" smtClean="0">
                <a:solidFill>
                  <a:schemeClr val="hlink"/>
                </a:solidFill>
              </a:rPr>
              <a:t>була</a:t>
            </a:r>
            <a:r>
              <a:rPr lang="ru-RU" sz="2800" b="1" dirty="0" smtClean="0">
                <a:solidFill>
                  <a:schemeClr val="hlink"/>
                </a:solidFill>
              </a:rPr>
              <a:t>,</a:t>
            </a:r>
          </a:p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І </a:t>
            </a:r>
            <a:r>
              <a:rPr lang="ru-RU" sz="2800" b="1" dirty="0" err="1" smtClean="0">
                <a:solidFill>
                  <a:schemeClr val="hlink"/>
                </a:solidFill>
              </a:rPr>
              <a:t>щоби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раділа</a:t>
            </a:r>
            <a:r>
              <a:rPr lang="ru-RU" sz="2800" b="1" dirty="0" smtClean="0">
                <a:solidFill>
                  <a:schemeClr val="hlink"/>
                </a:solidFill>
              </a:rPr>
              <a:t> вся ваша </a:t>
            </a:r>
            <a:r>
              <a:rPr lang="ru-RU" sz="2800" b="1" dirty="0" err="1" smtClean="0">
                <a:solidFill>
                  <a:schemeClr val="hlink"/>
                </a:solidFill>
              </a:rPr>
              <a:t>сім'я</a:t>
            </a:r>
            <a:r>
              <a:rPr lang="ru-RU" sz="2800" b="1" dirty="0" smtClean="0">
                <a:solidFill>
                  <a:schemeClr val="hlink"/>
                </a:solidFill>
              </a:rPr>
              <a:t>.</a:t>
            </a:r>
          </a:p>
          <a:p>
            <a:pPr algn="l" eaLnBrk="1" hangingPunct="1">
              <a:defRPr/>
            </a:pPr>
            <a:r>
              <a:rPr lang="ru-RU" sz="2800" b="1" dirty="0" err="1" smtClean="0">
                <a:solidFill>
                  <a:schemeClr val="hlink"/>
                </a:solidFill>
              </a:rPr>
              <a:t>Щоб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рік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що</a:t>
            </a:r>
            <a:r>
              <a:rPr lang="ru-RU" sz="2800" b="1" dirty="0" smtClean="0">
                <a:solidFill>
                  <a:schemeClr val="hlink"/>
                </a:solidFill>
              </a:rPr>
              <a:t> настав,</a:t>
            </a:r>
          </a:p>
          <a:p>
            <a:pPr algn="l" eaLnBrk="1" hangingPunct="1">
              <a:defRPr/>
            </a:pPr>
            <a:r>
              <a:rPr lang="ru-RU" sz="2800" b="1" dirty="0" err="1" smtClean="0">
                <a:solidFill>
                  <a:schemeClr val="hlink"/>
                </a:solidFill>
              </a:rPr>
              <a:t>Був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кращим</a:t>
            </a:r>
            <a:r>
              <a:rPr lang="ru-RU" sz="2800" b="1" dirty="0" smtClean="0">
                <a:solidFill>
                  <a:schemeClr val="hlink"/>
                </a:solidFill>
              </a:rPr>
              <a:t> за </a:t>
            </a:r>
            <a:r>
              <a:rPr lang="ru-RU" sz="2800" b="1" dirty="0" err="1" smtClean="0">
                <a:solidFill>
                  <a:schemeClr val="hlink"/>
                </a:solidFill>
              </a:rPr>
              <a:t>всіх</a:t>
            </a:r>
            <a:r>
              <a:rPr lang="ru-RU" sz="2800" b="1" dirty="0" smtClean="0">
                <a:solidFill>
                  <a:schemeClr val="hlink"/>
                </a:solidFill>
              </a:rPr>
              <a:t>,</a:t>
            </a:r>
          </a:p>
          <a:p>
            <a:pPr algn="l" eaLnBrk="1" hangingPunct="1">
              <a:defRPr/>
            </a:pPr>
            <a:r>
              <a:rPr lang="ru-RU" sz="2800" b="1" dirty="0" smtClean="0">
                <a:solidFill>
                  <a:schemeClr val="hlink"/>
                </a:solidFill>
              </a:rPr>
              <a:t>Вам </a:t>
            </a:r>
            <a:r>
              <a:rPr lang="ru-RU" sz="2800" b="1" dirty="0" err="1" smtClean="0">
                <a:solidFill>
                  <a:schemeClr val="hlink"/>
                </a:solidFill>
              </a:rPr>
              <a:t>злагоди</a:t>
            </a:r>
            <a:r>
              <a:rPr lang="ru-RU" sz="2800" b="1" dirty="0" smtClean="0">
                <a:solidFill>
                  <a:schemeClr val="hlink"/>
                </a:solidFill>
              </a:rPr>
              <a:t> в </a:t>
            </a:r>
            <a:r>
              <a:rPr lang="ru-RU" sz="2800" b="1" dirty="0" err="1" smtClean="0">
                <a:solidFill>
                  <a:schemeClr val="hlink"/>
                </a:solidFill>
              </a:rPr>
              <a:t>домі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і</a:t>
            </a:r>
            <a:r>
              <a:rPr lang="ru-RU" sz="2800" b="1" dirty="0" smtClean="0">
                <a:solidFill>
                  <a:schemeClr val="hlink"/>
                </a:solidFill>
              </a:rPr>
              <a:t> </a:t>
            </a:r>
            <a:r>
              <a:rPr lang="ru-RU" sz="2800" b="1" dirty="0" err="1" smtClean="0">
                <a:solidFill>
                  <a:schemeClr val="hlink"/>
                </a:solidFill>
              </a:rPr>
              <a:t>в</a:t>
            </a:r>
            <a:r>
              <a:rPr lang="ru-RU" sz="2800" b="1" dirty="0" smtClean="0">
                <a:solidFill>
                  <a:schemeClr val="hlink"/>
                </a:solidFill>
              </a:rPr>
              <a:t> справах </a:t>
            </a:r>
            <a:r>
              <a:rPr lang="ru-RU" sz="2800" b="1" dirty="0" err="1" smtClean="0">
                <a:solidFill>
                  <a:schemeClr val="hlink"/>
                </a:solidFill>
              </a:rPr>
              <a:t>усіх</a:t>
            </a:r>
            <a:r>
              <a:rPr lang="ru-RU" sz="2800" b="1" dirty="0" smtClean="0">
                <a:solidFill>
                  <a:schemeClr val="hlink"/>
                </a:solidFill>
              </a:rPr>
              <a:t>!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Види спільної діяльності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оздоровча (профілактика поганих звичок);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навчально-просвітницька;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художньо-естетична;</a:t>
            </a:r>
            <a:br>
              <a:rPr lang="uk-UA" altLang="ru-RU" sz="2800" smtClean="0">
                <a:effectLst/>
              </a:rPr>
            </a:br>
            <a:endParaRPr lang="uk-UA" altLang="ru-RU" sz="2800" smtClean="0">
              <a:effectLst/>
            </a:endParaRP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  господарчо-трудова;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організаційна;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дозвілля;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профорієнтаційна;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Спортивно – оздоровча  та інше.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Освіта батьків щодо організації навчального процесу в школі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uk-UA" altLang="ru-RU" dirty="0" smtClean="0">
                <a:effectLst/>
              </a:rPr>
              <a:t>Необхідно знайомити батьків:</a:t>
            </a:r>
          </a:p>
          <a:p>
            <a:pPr>
              <a:defRPr/>
            </a:pPr>
            <a:r>
              <a:rPr lang="uk-UA" altLang="ru-RU" dirty="0" smtClean="0">
                <a:effectLst/>
              </a:rPr>
              <a:t>з концепцією розвитку закладу, із загальношкільною дослідницькою темою;</a:t>
            </a:r>
          </a:p>
          <a:p>
            <a:pPr>
              <a:defRPr/>
            </a:pPr>
            <a:r>
              <a:rPr lang="uk-UA" altLang="ru-RU" dirty="0" smtClean="0">
                <a:effectLst/>
              </a:rPr>
              <a:t>з проектами,  в яких бере участь школа;</a:t>
            </a:r>
          </a:p>
          <a:p>
            <a:pPr>
              <a:defRPr/>
            </a:pPr>
            <a:r>
              <a:rPr lang="uk-UA" altLang="ru-RU" dirty="0" smtClean="0">
                <a:effectLst/>
              </a:rPr>
              <a:t>зі змістом курсів, які вивчаються.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altLang="ru-RU" dirty="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Діяльність методичного об'єднання класних керівників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Класний керівник є ключовою фігурою у взаємодії з батьками: він об'єднує зусилля школи та сім'ї, виконує роль посередника, роль зв'язуючої ланки.</a:t>
            </a:r>
          </a:p>
          <a:p>
            <a:pPr>
              <a:lnSpc>
                <a:spcPct val="80000"/>
              </a:lnSpc>
            </a:pPr>
            <a:r>
              <a:rPr lang="uk-UA" altLang="ru-RU" sz="2800" smtClean="0">
                <a:effectLst/>
              </a:rPr>
              <a:t>Класного керівника треба не тільки інформувати, консультувати та навчати в цьому напрямку, але й уміло стимулювати до саморозвитку.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Основні напрямки взаємодії школи та сім'ї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uk-UA" altLang="ru-RU" sz="2800" smtClean="0">
                <a:effectLst/>
              </a:rPr>
              <a:t>за рівнями інформованості про різні  аспекти життєдіяльності дитини в навчальному закладі;</a:t>
            </a:r>
          </a:p>
          <a:p>
            <a:r>
              <a:rPr lang="uk-UA" altLang="ru-RU" sz="2800" smtClean="0">
                <a:effectLst/>
              </a:rPr>
              <a:t>про навчальний заклад, про проблеми навчання в цілому;	</a:t>
            </a:r>
          </a:p>
          <a:p>
            <a:r>
              <a:rPr lang="uk-UA" altLang="ru-RU" sz="2800" smtClean="0">
                <a:effectLst/>
              </a:rPr>
              <a:t>за рівнем правової і психолого - педагогічної компетентності;	</a:t>
            </a:r>
          </a:p>
          <a:p>
            <a:r>
              <a:rPr lang="uk-UA" altLang="ru-RU" sz="2800" smtClean="0">
                <a:effectLst/>
              </a:rPr>
              <a:t>за потребами в консультуванні, навчанні, соціальній підтримці;</a:t>
            </a:r>
          </a:p>
          <a:p>
            <a:r>
              <a:rPr lang="uk-UA" altLang="ru-RU" sz="2800" smtClean="0">
                <a:effectLst/>
              </a:rPr>
              <a:t>за рівнем активності</a:t>
            </a:r>
            <a:r>
              <a:rPr lang="ru-RU" altLang="ru-RU" sz="2800" smtClean="0">
                <a:effectLst/>
              </a:rPr>
              <a:t> 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Схема визначення напрямків взаємодії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uk-UA" altLang="ru-RU" smtClean="0">
                <a:effectLst/>
              </a:rPr>
              <a:t>Інформування батьків</a:t>
            </a:r>
          </a:p>
          <a:p>
            <a:r>
              <a:rPr lang="uk-UA" altLang="ru-RU" smtClean="0">
                <a:effectLst/>
              </a:rPr>
              <a:t>Освіта(різного виду)</a:t>
            </a:r>
          </a:p>
          <a:p>
            <a:r>
              <a:rPr lang="uk-UA" altLang="ru-RU" smtClean="0">
                <a:effectLst/>
              </a:rPr>
              <a:t>Консультування</a:t>
            </a:r>
          </a:p>
          <a:p>
            <a:r>
              <a:rPr lang="uk-UA" altLang="ru-RU" smtClean="0">
                <a:effectLst/>
              </a:rPr>
              <a:t>Навчання</a:t>
            </a:r>
          </a:p>
          <a:p>
            <a:r>
              <a:rPr lang="uk-UA" altLang="ru-RU" smtClean="0">
                <a:effectLst/>
              </a:rPr>
              <a:t>Спільна діяльність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Можливі результати спільної роботи з батьками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uk-UA" altLang="ru-RU" sz="2800" smtClean="0">
                <a:effectLst/>
              </a:rPr>
              <a:t>створення визначних внутрішньошкільних структур;</a:t>
            </a:r>
          </a:p>
          <a:p>
            <a:r>
              <a:rPr lang="uk-UA" altLang="ru-RU" sz="2800" smtClean="0">
                <a:effectLst/>
              </a:rPr>
              <a:t>створення документів, що регламентують життя дорослих і дітей у шкільному просторі;</a:t>
            </a:r>
          </a:p>
          <a:p>
            <a:r>
              <a:rPr lang="uk-UA" altLang="ru-RU" sz="2800" smtClean="0">
                <a:effectLst/>
              </a:rPr>
              <a:t>підвищення рівня соціальної захищеності;</a:t>
            </a:r>
          </a:p>
          <a:p>
            <a:r>
              <a:rPr lang="uk-UA" altLang="ru-RU" sz="2800" smtClean="0">
                <a:effectLst/>
              </a:rPr>
              <a:t>підвищення активності, орієнтації на співпрацю.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486400"/>
            <a:ext cx="5257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b="1" dirty="0" smtClean="0"/>
              <a:t>З досвіду роботи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b="1" dirty="0" smtClean="0"/>
              <a:t> </a:t>
            </a:r>
            <a:r>
              <a:rPr lang="uk-UA" sz="2000" b="1" dirty="0" err="1" smtClean="0"/>
              <a:t>Сахновецької</a:t>
            </a:r>
            <a:r>
              <a:rPr lang="uk-UA" sz="2000" b="1" dirty="0" smtClean="0"/>
              <a:t> загальноосвітньої школи І-ІІІ ступенів </a:t>
            </a:r>
            <a:endParaRPr lang="ru-RU" sz="2000" b="1" dirty="0" smtClean="0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23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B3"/>
                </a:solidFill>
                <a:latin typeface="Tahoma"/>
                <a:cs typeface="Tahoma"/>
              </a:rPr>
              <a:t>Формування педагогічної культури батьків за програмою 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8077200" cy="2286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3625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85194" dir="20006097" algn="ctr" rotWithShape="0">
                    <a:schemeClr val="folHlink"/>
                  </a:outerShdw>
                </a:effectLst>
                <a:latin typeface="Impact"/>
              </a:rPr>
              <a:t>“Родинна </a:t>
            </a:r>
          </a:p>
          <a:p>
            <a:pPr algn="ctr"/>
            <a:r>
              <a:rPr lang="ru-RU" sz="3600" kern="10" spc="-360">
                <a:ln w="222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85194" dir="20006097" algn="ctr" rotWithShape="0">
                    <a:schemeClr val="folHlink"/>
                  </a:outerShdw>
                </a:effectLst>
                <a:latin typeface="Impact"/>
              </a:rPr>
              <a:t>твердиня”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8600" y="285750"/>
            <a:ext cx="9067800" cy="1071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err="1" smtClean="0">
                <a:solidFill>
                  <a:schemeClr val="accent2">
                    <a:lumMod val="50000"/>
                  </a:schemeClr>
                </a:solidFill>
              </a:rPr>
              <a:t>„Які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 плоди, такі і квіти, </a:t>
            </a:r>
            <a:b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</a:rPr>
              <a:t>  які батьки, такі і </a:t>
            </a:r>
            <a:r>
              <a:rPr lang="uk-UA" sz="3200" dirty="0" err="1" smtClean="0">
                <a:solidFill>
                  <a:schemeClr val="accent2">
                    <a:lumMod val="50000"/>
                  </a:schemeClr>
                </a:solidFill>
              </a:rPr>
              <a:t>діти”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1785938"/>
            <a:ext cx="4267200" cy="5500687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uk-UA" sz="2400" dirty="0" smtClean="0"/>
              <a:t>       Оплотом і твердинею будь-якої родини є здорові стосунки між усіма її членами.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2400" dirty="0" smtClean="0"/>
              <a:t>       Ці стосунки можна і потрібно розвивати й виховувати.      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uk-UA" sz="2400" dirty="0" smtClean="0"/>
              <a:t>         Як учитель Ви маєте добру нагоду впливати не лише на учнів, а й на їхніх батьків.</a:t>
            </a:r>
            <a:endParaRPr lang="ru-RU" sz="2400" dirty="0" smtClean="0"/>
          </a:p>
        </p:txBody>
      </p:sp>
      <p:pic>
        <p:nvPicPr>
          <p:cNvPr id="19460" name="Picture 2" descr="C:\Users\Вадим\Desktop\Катринки СЕМЬЯ\1305055727_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438400"/>
            <a:ext cx="40005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Викладаючи даний курс, педагоги допоможуть батькам, а також іншим дорослим, які беруть участь у вихованні дітей, розпізнати притаманний їм стиль виховання.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dirty="0" smtClean="0"/>
              <a:t>    Курс також озброїть батьків навичками, як змінити свій стиль батьківського виховання на більш ефективний і збалансований.</a:t>
            </a:r>
            <a:endParaRPr lang="ru-RU" sz="2800" dirty="0" smtClean="0"/>
          </a:p>
        </p:txBody>
      </p:sp>
      <p:sp>
        <p:nvSpPr>
          <p:cNvPr id="20483" name="WordArt 3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/>
              </a:rPr>
              <a:t>Мета посібника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4263" r="9302"/>
          <a:stretch/>
        </p:blipFill>
        <p:spPr bwMode="auto">
          <a:xfrm>
            <a:off x="3035299" y="3962400"/>
            <a:ext cx="3008189" cy="2603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Вступ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1. </a:t>
            </a:r>
            <a:r>
              <a:rPr lang="uk-UA" sz="2400" b="1" i="1" dirty="0" smtClean="0"/>
              <a:t>Яким є Ваш стиль батьківського виховання?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2. </a:t>
            </a:r>
            <a:r>
              <a:rPr lang="uk-UA" sz="2400" b="1" i="1" dirty="0" smtClean="0"/>
              <a:t>Чого найбільше потребує Ваша дитина?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3. </a:t>
            </a:r>
            <a:r>
              <a:rPr lang="uk-UA" sz="2400" b="1" i="1" dirty="0" smtClean="0"/>
              <a:t>Як навчити дитину слухатися?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4, 5. </a:t>
            </a:r>
            <a:r>
              <a:rPr lang="uk-UA" sz="2400" b="1" i="1" dirty="0" smtClean="0"/>
              <a:t>Як підготувати дитину до дорослого життя?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6. </a:t>
            </a:r>
            <a:r>
              <a:rPr lang="uk-UA" sz="2400" b="1" i="1" dirty="0" smtClean="0"/>
              <a:t>Навчання прикладом.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7. </a:t>
            </a:r>
            <a:r>
              <a:rPr lang="uk-UA" sz="2400" b="1" i="1" dirty="0" smtClean="0"/>
              <a:t>Чим відрізняється </a:t>
            </a:r>
            <a:r>
              <a:rPr lang="uk-UA" sz="2400" b="1" i="1" dirty="0" err="1" smtClean="0"/>
              <a:t>дисциплінування</a:t>
            </a:r>
            <a:r>
              <a:rPr lang="uk-UA" sz="2400" b="1" i="1" dirty="0" smtClean="0"/>
              <a:t> від покарання?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8. </a:t>
            </a:r>
            <a:r>
              <a:rPr lang="uk-UA" sz="2400" b="1" i="1" dirty="0" smtClean="0"/>
              <a:t>Чи доречний гнів у батьківському вихованні?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400" b="1" dirty="0" smtClean="0"/>
              <a:t>Урок 9. </a:t>
            </a:r>
            <a:r>
              <a:rPr lang="uk-UA" sz="2400" b="1" i="1" dirty="0" smtClean="0"/>
              <a:t>Як подолати марафон</a:t>
            </a:r>
            <a:r>
              <a:rPr lang="ru-RU" sz="2400" dirty="0" smtClean="0"/>
              <a:t> 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895600" y="152400"/>
            <a:ext cx="3124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Зміст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dnz189.dnepredu.com/uploads/editor/2636/98123/sitepage_195/images/1426372911/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9248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358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800" b="1" dirty="0" smtClean="0"/>
              <a:t>    П</a:t>
            </a:r>
            <a:r>
              <a:rPr lang="uk-UA" sz="2400" b="1" dirty="0" smtClean="0"/>
              <a:t>осібник розрахований на батьків дітей віком від 6 до 14 років.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     Проте багато принципів батьківського виховання, що згадуються тут, можна застосовувати і для дітей старшого або молодшого віку. </a:t>
            </a:r>
            <a:endParaRPr lang="ru-RU" sz="2400" b="1" dirty="0" smtClean="0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066800" y="1524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 Premr Pro"/>
              </a:rPr>
              <a:t>Вікова спрямованість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 cstate="print"/>
          <a:srcRect l="12500" t="48048" r="16667" b="3711"/>
          <a:stretch>
            <a:fillRect/>
          </a:stretch>
        </p:blipFill>
        <p:spPr bwMode="auto">
          <a:xfrm>
            <a:off x="2438400" y="3429000"/>
            <a:ext cx="44958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5344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Заохочуйте батьків до активного обговорення.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Проводьте зустріч із батьками в затишному, зручному приміщенні.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Якщо є така можливість, поставте стільці колом, щоб усі бачили один одного.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Використовуйте наочність, відео, роздавальний матеріал.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Якщо ви розповідаєте про життя класу, використовуйте фотографії, магнітофонні записи дітей свого класу.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Надсилайте батькам запрошення і звертайтеся в них до кожного персонально.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Завжди передбачайте час для того, щоб родини могли поспілкуватися між собою.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Доповідь робіть короткою. У дорослих невелика тривалість концентрації уваги після робочого дня.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Враховуйте інтереси та потреби родин у виборі тематики зустрічі.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2000" dirty="0" smtClean="0"/>
              <a:t>Обов'язково включайте до свого виступу розважальні ігрові моменти.</a:t>
            </a:r>
            <a:r>
              <a:rPr lang="ru-RU" sz="2000" dirty="0" smtClean="0"/>
              <a:t> 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304800" y="1524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/>
              </a:rPr>
              <a:t>Як успішно провести 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"/>
              </a:rPr>
              <a:t>зустріч з батьками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(відвідування сім</a:t>
            </a:r>
            <a:r>
              <a:rPr lang="he-I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׳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ї; запрошення до дколи; індивідуальна педагогічна допомога; листування з батьками; дні відкритих дверей)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 (зібрання батьківсвького активу, групові бесіди, групові консультації)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 (загальношкільні збори, класні батьківські збори, збори-концерти; батьківський всеобуч)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Традиційні методи і прийоми роботи з батьками (спостереження , бесіди, анкетування)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38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 Premr Pro"/>
              </a:rPr>
              <a:t>Форми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B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aramond Premr Pro"/>
              </a:rPr>
              <a:t> роботи з батьками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996238" cy="10937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Батьківські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права та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обов’язки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Україні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,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їх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конституційний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характер</a:t>
            </a:r>
          </a:p>
        </p:txBody>
      </p:sp>
      <p:sp>
        <p:nvSpPr>
          <p:cNvPr id="130059" name="Rectangle 11"/>
          <p:cNvSpPr>
            <a:spLocks noGrp="1" noChangeArrowheads="1"/>
          </p:cNvSpPr>
          <p:nvPr>
            <p:ph sz="quarter" idx="2"/>
          </p:nvPr>
        </p:nvSpPr>
        <p:spPr>
          <a:xfrm>
            <a:off x="4356100" y="1341438"/>
            <a:ext cx="4464050" cy="25193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004442"/>
                </a:solidFill>
                <a:latin typeface="Times New Roman" pitchFamily="18" charset="0"/>
              </a:rPr>
              <a:t>    </a:t>
            </a:r>
            <a:r>
              <a:rPr lang="ru-RU" sz="2800" dirty="0" err="1" smtClean="0">
                <a:latin typeface="Times New Roman" pitchFamily="18" charset="0"/>
              </a:rPr>
              <a:t>Відповідальність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батьків</a:t>
            </a:r>
            <a:r>
              <a:rPr lang="ru-RU" sz="2800" dirty="0" smtClean="0">
                <a:latin typeface="Times New Roman" pitchFamily="18" charset="0"/>
              </a:rPr>
              <a:t> за </a:t>
            </a:r>
            <a:r>
              <a:rPr lang="ru-RU" sz="2800" dirty="0" err="1" smtClean="0">
                <a:latin typeface="Times New Roman" pitchFamily="18" charset="0"/>
              </a:rPr>
              <a:t>розвиток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</a:rPr>
              <a:t>дитини</a:t>
            </a:r>
            <a:r>
              <a:rPr lang="ru-RU" sz="2800" dirty="0" smtClean="0">
                <a:latin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</a:rPr>
              <a:t>сім’ї</a:t>
            </a:r>
            <a:r>
              <a:rPr lang="ru-RU" sz="2800" dirty="0" smtClean="0">
                <a:latin typeface="Times New Roman" pitchFamily="18" charset="0"/>
              </a:rPr>
              <a:t>  ( </a:t>
            </a:r>
            <a:r>
              <a:rPr lang="ru-RU" sz="2800" dirty="0" err="1" smtClean="0">
                <a:latin typeface="Times New Roman" pitchFamily="18" charset="0"/>
              </a:rPr>
              <a:t>стаття</a:t>
            </a:r>
            <a:r>
              <a:rPr lang="ru-RU" sz="2800" dirty="0" smtClean="0">
                <a:latin typeface="Times New Roman" pitchFamily="18" charset="0"/>
              </a:rPr>
              <a:t> 59 Закону </a:t>
            </a:r>
            <a:r>
              <a:rPr lang="ru-RU" sz="2800" dirty="0" err="1" smtClean="0">
                <a:latin typeface="Times New Roman" pitchFamily="18" charset="0"/>
              </a:rPr>
              <a:t>України</a:t>
            </a:r>
            <a:r>
              <a:rPr lang="ru-RU" sz="2800" dirty="0" smtClean="0">
                <a:latin typeface="Times New Roman" pitchFamily="18" charset="0"/>
              </a:rPr>
              <a:t> «Про </a:t>
            </a:r>
            <a:r>
              <a:rPr lang="ru-RU" sz="2800" dirty="0" err="1" smtClean="0">
                <a:latin typeface="Times New Roman" pitchFamily="18" charset="0"/>
              </a:rPr>
              <a:t>освіту</a:t>
            </a:r>
            <a:r>
              <a:rPr lang="ru-RU" sz="2800" dirty="0" smtClean="0">
                <a:latin typeface="Times New Roman" pitchFamily="18" charset="0"/>
              </a:rPr>
              <a:t>»), яка </a:t>
            </a:r>
            <a:r>
              <a:rPr lang="ru-RU" sz="2800" dirty="0" err="1" smtClean="0">
                <a:latin typeface="Times New Roman" pitchFamily="18" charset="0"/>
              </a:rPr>
              <a:t>передбачає</a:t>
            </a:r>
            <a:r>
              <a:rPr lang="ru-RU" sz="2800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30060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4076700"/>
            <a:ext cx="8450262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Arial Black" pitchFamily="34" charset="0"/>
              </a:rPr>
              <a:t>- </a:t>
            </a:r>
            <a:r>
              <a:rPr lang="ru-RU" sz="2400" dirty="0" err="1" smtClean="0">
                <a:latin typeface="Times New Roman" pitchFamily="18" charset="0"/>
              </a:rPr>
              <a:t>Рівну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відповідальність</a:t>
            </a:r>
            <a:r>
              <a:rPr lang="ru-RU" sz="2400" dirty="0" smtClean="0">
                <a:latin typeface="Times New Roman" pitchFamily="18" charset="0"/>
              </a:rPr>
              <a:t> кожного з </a:t>
            </a:r>
            <a:r>
              <a:rPr lang="ru-RU" sz="2400" dirty="0" err="1" smtClean="0">
                <a:latin typeface="Times New Roman" pitchFamily="18" charset="0"/>
              </a:rPr>
              <a:t>батьків</a:t>
            </a:r>
            <a:r>
              <a:rPr lang="ru-RU" sz="2400" dirty="0" smtClean="0">
                <a:latin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</a:rPr>
              <a:t>виховання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навчання</a:t>
            </a:r>
            <a:r>
              <a:rPr lang="ru-RU" sz="2400" dirty="0" smtClean="0">
                <a:latin typeface="Times New Roman" pitchFamily="18" charset="0"/>
              </a:rPr>
              <a:t> і </a:t>
            </a:r>
            <a:r>
              <a:rPr lang="ru-RU" sz="2400" dirty="0" err="1" smtClean="0">
                <a:latin typeface="Times New Roman" pitchFamily="18" charset="0"/>
              </a:rPr>
              <a:t>розвиток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дитини</a:t>
            </a:r>
            <a:r>
              <a:rPr lang="ru-RU" sz="2400" dirty="0" smtClean="0">
                <a:latin typeface="Times New Roman" pitchFamily="18" charset="0"/>
              </a:rPr>
              <a:t>; </a:t>
            </a:r>
          </a:p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</a:rPr>
              <a:t>Постійну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турботу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батьків</a:t>
            </a:r>
            <a:r>
              <a:rPr lang="ru-RU" sz="2400" dirty="0" smtClean="0">
                <a:latin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</a:rPr>
              <a:t>осіб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замінюють</a:t>
            </a:r>
            <a:r>
              <a:rPr lang="ru-RU" sz="2400" dirty="0" smtClean="0">
                <a:latin typeface="Times New Roman" pitchFamily="18" charset="0"/>
              </a:rPr>
              <a:t>, про </a:t>
            </a:r>
            <a:r>
              <a:rPr lang="ru-RU" sz="2400" dirty="0" err="1" smtClean="0">
                <a:latin typeface="Times New Roman" pitchFamily="18" charset="0"/>
              </a:rPr>
              <a:t>фізичне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здоров’я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психічний</a:t>
            </a:r>
            <a:r>
              <a:rPr lang="ru-RU" sz="2400" dirty="0" smtClean="0">
                <a:latin typeface="Times New Roman" pitchFamily="18" charset="0"/>
              </a:rPr>
              <a:t> стан </a:t>
            </a:r>
            <a:r>
              <a:rPr lang="ru-RU" sz="2400" dirty="0" err="1" smtClean="0">
                <a:latin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</a:rPr>
              <a:t>створення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належних</a:t>
            </a:r>
            <a:r>
              <a:rPr lang="ru-RU" sz="2400" dirty="0" smtClean="0">
                <a:latin typeface="Times New Roman" pitchFamily="18" charset="0"/>
              </a:rPr>
              <a:t> умов для </a:t>
            </a:r>
            <a:r>
              <a:rPr lang="ru-RU" sz="2400" dirty="0" err="1" smtClean="0">
                <a:latin typeface="Times New Roman" pitchFamily="18" charset="0"/>
              </a:rPr>
              <a:t>розвитку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</a:rPr>
              <a:t>здібностей</a:t>
            </a:r>
            <a:r>
              <a:rPr lang="ru-RU" sz="2400" dirty="0" smtClean="0">
                <a:latin typeface="Times New Roman" pitchFamily="18" charset="0"/>
              </a:rPr>
              <a:t>; </a:t>
            </a:r>
          </a:p>
        </p:txBody>
      </p:sp>
      <p:pic>
        <p:nvPicPr>
          <p:cNvPr id="25605" name="Picture 13" descr="1230557325_160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41463"/>
            <a:ext cx="3455987" cy="2392362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18525" cy="6064250"/>
          </a:xfrm>
        </p:spPr>
        <p:txBody>
          <a:bodyPr/>
          <a:lstStyle/>
          <a:p>
            <a:pPr marL="457200" indent="-457200" algn="l" eaLnBrk="1" hangingPunct="1">
              <a:buFont typeface="Wingdings" panose="05000000000000000000" pitchFamily="2" charset="2"/>
              <a:buChar char="§"/>
              <a:defRPr/>
            </a:pP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Повагу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гідності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дитини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виховання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працелюбності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почуття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доброти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милосердя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шанобливому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держави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рідної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мови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сім’ї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старших за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віком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народних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традицій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звичаїв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Сприяння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здобуттю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дітьми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освіти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у закладах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освіти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або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забезпечення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повноцінної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домашньої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освіти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відповідно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вимог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щодо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її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змісту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рівня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обсягу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Виховання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поваги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до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законів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прав,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основних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свобод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людини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"/>
            <a:ext cx="4191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052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"/>
            <a:ext cx="3886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 r="1785"/>
          <a:stretch>
            <a:fillRect/>
          </a:stretch>
        </p:blipFill>
        <p:spPr bwMode="auto">
          <a:xfrm>
            <a:off x="4572000" y="35052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Батьківські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читання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            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“Діалог”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3"/>
          <p:cNvSpPr>
            <a:spLocks noChangeArrowheads="1" noChangeShapeType="1" noTextEdit="1"/>
          </p:cNvSpPr>
          <p:nvPr/>
        </p:nvSpPr>
        <p:spPr bwMode="auto">
          <a:xfrm>
            <a:off x="2362200" y="3124200"/>
            <a:ext cx="4648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2425"/>
            <a:ext cx="3848100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1700" y="314325"/>
            <a:ext cx="396240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57600"/>
            <a:ext cx="3886200" cy="267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048000"/>
            <a:ext cx="8077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Батьківські тренінги,              </a:t>
            </a:r>
            <a:r>
              <a:rPr lang="uk-UA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“Діалог”</a:t>
            </a:r>
            <a:endParaRPr lang="ru-RU" sz="32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4" y="374650"/>
            <a:ext cx="3971926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576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4" cstate="print"/>
          <a:srcRect t="19048" b="20238"/>
          <a:stretch>
            <a:fillRect/>
          </a:stretch>
        </p:blipFill>
        <p:spPr bwMode="auto">
          <a:xfrm>
            <a:off x="457200" y="3581400"/>
            <a:ext cx="3962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81000"/>
            <a:ext cx="3962400" cy="2666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2971800"/>
            <a:ext cx="6705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3962400" cy="25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4114800" cy="2563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4038600" cy="2654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"/>
            <a:ext cx="4114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4600" y="3124200"/>
            <a:ext cx="42672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Родинн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свята</a:t>
            </a:r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457200"/>
            <a:ext cx="3886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Documents and Settings\User\Мои документы\Мои рисунки\новий рык\IMG_11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57200"/>
            <a:ext cx="4038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User\Local Settings\Temporary Internet Files\Content.Word\IMG_1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40386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Documents and Settings\User\Local Settings\Temporary Internet Files\Content.Word\IMG_11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37338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24000" y="3276600"/>
            <a:ext cx="6248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Новорічні свята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4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Головні завдання роботи закладу з сім'єю</a:t>
            </a:r>
            <a:endParaRPr lang="ru-RU" sz="40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uk-UA" altLang="ru-RU" sz="2800" smtClean="0">
                <a:effectLst/>
              </a:rPr>
              <a:t>Пропаганда педагогічних знань з метою підвищення педагогічної грамотності батьків</a:t>
            </a:r>
          </a:p>
          <a:p>
            <a:r>
              <a:rPr lang="uk-UA" altLang="ru-RU" sz="2800" smtClean="0">
                <a:effectLst/>
              </a:rPr>
              <a:t>Організація заходів, спрямованих на оволодіння батьками системою умінь, необхідних для організації діяльності дитини вдома.</a:t>
            </a:r>
          </a:p>
          <a:p>
            <a:r>
              <a:rPr lang="uk-UA" altLang="ru-RU" sz="2800" smtClean="0">
                <a:effectLst/>
              </a:rPr>
              <a:t>Гуманізація змісту та форм роботи з сім'єю і взаємовідносин “педагоги – батьки”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7200"/>
            <a:ext cx="39624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3810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0"/>
            <a:ext cx="3886200" cy="261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3733800" cy="257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828800" y="3200400"/>
            <a:ext cx="5715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Трудовий десант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Визначальна умова взаємодії суб'єктів виховання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uk-UA" altLang="ru-RU" smtClean="0">
                <a:effectLst/>
              </a:rPr>
              <a:t>Вичерпне уявлення про зміст виховної діяльності один одного;</a:t>
            </a:r>
          </a:p>
          <a:p>
            <a:r>
              <a:rPr lang="uk-UA" altLang="ru-RU" smtClean="0">
                <a:effectLst/>
              </a:rPr>
              <a:t>Можливості порозуміння щодо завдань і засобів виховного впливу заради благополуччя дитини;</a:t>
            </a:r>
          </a:p>
          <a:p>
            <a:r>
              <a:rPr lang="uk-UA" altLang="ru-RU" smtClean="0">
                <a:effectLst/>
              </a:rPr>
              <a:t>Адекватність виховних дій до запланованого кінцевого результату.</a:t>
            </a:r>
            <a:endParaRPr lang="ru-RU" altLang="ru-RU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Виховний ідеал української сім'ї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371600"/>
            <a:ext cx="5257800" cy="3429000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altLang="ru-RU" sz="2000" smtClean="0">
                <a:effectLst/>
              </a:rPr>
              <a:t>Формувався протягом усієї історії українського народу. </a:t>
            </a:r>
          </a:p>
          <a:p>
            <a:pPr>
              <a:lnSpc>
                <a:spcPct val="150000"/>
              </a:lnSpc>
            </a:pPr>
            <a:r>
              <a:rPr lang="uk-UA" altLang="ru-RU" sz="2000" smtClean="0">
                <a:effectLst/>
              </a:rPr>
              <a:t>Досягнення цього ідеалу на практиці залежало від багатьох чинників — державного устрою, світогляду, суспільства в цілому, моралі та релігії, рівня розвитку культури, національних властивостей тощо.</a:t>
            </a:r>
          </a:p>
          <a:p>
            <a:pPr>
              <a:lnSpc>
                <a:spcPct val="150000"/>
              </a:lnSpc>
            </a:pPr>
            <a:r>
              <a:rPr lang="uk-UA" altLang="ru-RU" sz="2000" smtClean="0">
                <a:effectLst/>
              </a:rPr>
              <a:t>За сучасних умов на виховний ідеал має орієнтуватися державна політика, сім'я, навчально-виховні заклади</a:t>
            </a:r>
            <a:r>
              <a:rPr lang="ru-RU" altLang="ru-RU" sz="2000" smtClean="0">
                <a:effectLst/>
              </a:rPr>
              <a:t> 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362200"/>
            <a:ext cx="3338513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Виходячи із цих теоретичних положень, </a:t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uk-UA" sz="20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українська сім'я мають розвиватися такі якості характеру людини:</a:t>
            </a:r>
            <a:br>
              <a:rPr lang="uk-UA" sz="20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47800"/>
            <a:ext cx="4498975" cy="38862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повага і відданість своїм батькам, сім'ї, родині, готовність до взаємодопомоги;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розуміння і відчуття духовної єдності поколінь, культури та історії рідного народу;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усвідомлення власної національної гідності, честі, внутрішньої свободи;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всебічний і гармонійний розвиток особистості, готовність як до розумової, так і до фізичної праці, захисту рідної землі, аж до самопожертви;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altLang="ru-RU" sz="1800" smtClean="0">
                <a:effectLst/>
              </a:rPr>
              <a:t/>
            </a:r>
            <a:br>
              <a:rPr lang="uk-UA" altLang="ru-RU" sz="1800" smtClean="0">
                <a:effectLst/>
              </a:rPr>
            </a:br>
            <a:endParaRPr lang="ru-RU" altLang="ru-RU" sz="1800" smtClean="0">
              <a:effectLst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1371600"/>
            <a:ext cx="4346575" cy="4800600"/>
          </a:xfrm>
          <a:noFill/>
        </p:spPr>
        <p:txBody>
          <a:bodyPr/>
          <a:lstStyle/>
          <a:p>
            <a:r>
              <a:rPr lang="uk-UA" altLang="ru-RU" sz="1600" smtClean="0">
                <a:effectLst/>
              </a:rPr>
              <a:t>дотримання принципів вселюдської і народної моралі: правдивості, справедливості, патріотизму, доброти, працелюбності, гуманного ставлення до людини і довкілля;</a:t>
            </a:r>
          </a:p>
          <a:p>
            <a:r>
              <a:rPr lang="uk-UA" altLang="ru-RU" sz="1600" smtClean="0">
                <a:effectLst/>
              </a:rPr>
              <a:t>повноцінний фізичний розвиток, міцне здоров'я, свідоме ставлення до зміцнення свого здоров'я як необхідної умови підготовки до суспільно-корисної праці й захисту Батьківщини;</a:t>
            </a:r>
          </a:p>
          <a:p>
            <a:r>
              <a:rPr lang="uk-UA" altLang="ru-RU" sz="1600" smtClean="0">
                <a:effectLst/>
              </a:rPr>
              <a:t>дотримання культури спілкування, гуманізм, колективізм, товариськість, приязність, доброзичливість, взаємопідтримка, чесність, організованість і дисциплінованість, чемність і порядність в особистій по­ведінці й відносинах з іншими.</a:t>
            </a:r>
          </a:p>
          <a:p>
            <a:endParaRPr lang="ru-RU" altLang="ru-RU" sz="1600" smtClean="0">
              <a:effectLst/>
            </a:endParaRPr>
          </a:p>
        </p:txBody>
      </p:sp>
      <p:pic>
        <p:nvPicPr>
          <p:cNvPr id="8197" name="Picture 6" descr="http://ogo.ua/images/articles/1567/big/1373265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148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Основні завдання родинно-сімейного виховання в умовах сьогодення:</a:t>
            </a:r>
            <a:endParaRPr lang="ru-RU" sz="32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828800"/>
            <a:ext cx="4041775" cy="556260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виховання патріотизму, правової культури;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виховання фізично й морально здорової дитини, забезпечення умов для реалізації можливостей розвитку дитини (генотипу);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створення атмосфери емоційної захищеності, тепла, любові, умов для розвитку почуттів і сприймань дитини, її самореалізації;</a:t>
            </a:r>
          </a:p>
          <a:p>
            <a:pPr>
              <a:lnSpc>
                <a:spcPct val="80000"/>
              </a:lnSpc>
            </a:pPr>
            <a:r>
              <a:rPr lang="uk-UA" altLang="ru-RU" sz="1600" smtClean="0">
                <a:effectLst/>
              </a:rPr>
              <a:t>засвоєння моральних цінностей, виховання культури поведінки, правдивості, справедливості, гідності, честі, людяності, здатності виявляти турботу про молодших, милосердя до слабих і людей похилого віку;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uk-UA" altLang="ru-RU" sz="160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600" smtClean="0">
              <a:effectLst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371600"/>
            <a:ext cx="4191000" cy="4721225"/>
          </a:xfrm>
          <a:noFill/>
        </p:spPr>
        <p:txBody>
          <a:bodyPr/>
          <a:lstStyle/>
          <a:p>
            <a:r>
              <a:rPr lang="uk-UA" altLang="ru-RU" sz="1600" smtClean="0">
                <a:effectLst/>
              </a:rPr>
              <a:t>залучення дітей до чарівного світу знань, виховання поваги до школи і вчителя, прагнення до освіти й творчого самовдосконалення; </a:t>
            </a:r>
          </a:p>
          <a:p>
            <a:r>
              <a:rPr lang="uk-UA" altLang="ru-RU" sz="1600" smtClean="0">
                <a:effectLst/>
              </a:rPr>
              <a:t>формування естетичних смаків і почуттів </a:t>
            </a:r>
          </a:p>
          <a:p>
            <a:r>
              <a:rPr lang="uk-UA" altLang="ru-RU" sz="1600" smtClean="0">
                <a:effectLst/>
              </a:rPr>
              <a:t> включення дитини в спільну з дорослими діяльність, розвиток творчої працелюбної особистості, спрямування її зусиль на турботу про навколишнє середовище; </a:t>
            </a:r>
          </a:p>
          <a:p>
            <a:r>
              <a:rPr lang="uk-UA" altLang="ru-RU" sz="1600" smtClean="0">
                <a:effectLst/>
              </a:rPr>
              <a:t>виховання дітей цивілізованими господарями та підготовка їх до життя в умовах ринкових відносин;</a:t>
            </a:r>
          </a:p>
          <a:p>
            <a:r>
              <a:rPr lang="uk-UA" altLang="ru-RU" sz="1600" smtClean="0">
                <a:effectLst/>
              </a:rPr>
              <a:t>забезпечення духовної єдності поколінь, збереження родинних традицій; звичаїв, обрядів, виховання в них національної свідомості й самосвідомості</a:t>
            </a:r>
            <a:r>
              <a:rPr lang="ru-RU" altLang="ru-RU" sz="1600" smtClean="0">
                <a:effectLst/>
              </a:rPr>
              <a:t> </a:t>
            </a:r>
            <a:endParaRPr lang="uk-UA" altLang="ru-RU" sz="1600" smtClean="0">
              <a:effectLst/>
            </a:endParaRPr>
          </a:p>
          <a:p>
            <a:pPr>
              <a:buFont typeface="Wingdings" pitchFamily="2" charset="2"/>
              <a:buNone/>
            </a:pPr>
            <a:endParaRPr lang="ru-RU" altLang="ru-RU" sz="1600" smtClean="0">
              <a:effectLst/>
            </a:endParaRPr>
          </a:p>
          <a:p>
            <a:endParaRPr lang="ru-RU" altLang="ru-RU" sz="16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Напрямки сімейного виховання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Формування національної самосвідомості; 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Правове виховання  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Моральне виховання;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Статеве виховання;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Художньо – естетичне;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Формування духовності й духовної культури;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Трудове виховання;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Екологічне виховання;</a:t>
            </a:r>
          </a:p>
          <a:p>
            <a:pPr>
              <a:lnSpc>
                <a:spcPct val="90000"/>
              </a:lnSpc>
            </a:pPr>
            <a:r>
              <a:rPr lang="uk-UA" altLang="ru-RU" sz="2800" smtClean="0">
                <a:effectLst/>
              </a:rPr>
              <a:t>Розумове виховання.</a:t>
            </a:r>
            <a:endParaRPr lang="ru-RU" altLang="ru-RU" sz="2800" smtClean="0">
              <a:effectLst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Реалізації ідеї співробітництва сім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’</a:t>
            </a:r>
            <a:r>
              <a:rPr lang="uk-UA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ї та школи</a:t>
            </a:r>
            <a:endParaRPr lang="ru-RU" sz="36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600200"/>
            <a:ext cx="7467600" cy="4492625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uk-UA" sz="1600" dirty="0" smtClean="0">
                <a:effectLst/>
              </a:rPr>
              <a:t>Проектування роботи з батьками заступником директора </a:t>
            </a:r>
          </a:p>
          <a:p>
            <a:pPr algn="ctr">
              <a:lnSpc>
                <a:spcPct val="80000"/>
              </a:lnSpc>
              <a:defRPr/>
            </a:pPr>
            <a:endParaRPr lang="uk-UA" sz="1600" dirty="0" smtClean="0">
              <a:effectLst/>
            </a:endParaRPr>
          </a:p>
          <a:p>
            <a:pPr algn="ctr">
              <a:lnSpc>
                <a:spcPct val="200000"/>
              </a:lnSpc>
              <a:defRPr/>
            </a:pPr>
            <a:r>
              <a:rPr lang="uk-UA" sz="1600" dirty="0" smtClean="0">
                <a:effectLst/>
              </a:rPr>
              <a:t>Плануванні діяльності </a:t>
            </a:r>
            <a:r>
              <a:rPr lang="uk-UA" sz="1600" dirty="0" err="1" smtClean="0">
                <a:effectLst/>
              </a:rPr>
              <a:t>МО</a:t>
            </a:r>
            <a:r>
              <a:rPr lang="uk-UA" sz="1600" dirty="0" smtClean="0">
                <a:effectLst/>
              </a:rPr>
              <a:t> в роботі з батьками</a:t>
            </a:r>
          </a:p>
          <a:p>
            <a:pPr algn="ctr">
              <a:lnSpc>
                <a:spcPct val="200000"/>
              </a:lnSpc>
              <a:defRPr/>
            </a:pPr>
            <a:r>
              <a:rPr lang="uk-UA" sz="1600" dirty="0" smtClean="0">
                <a:effectLst/>
                <a:latin typeface="+mj-lt"/>
              </a:rPr>
              <a:t>Діяльність класних керівників</a:t>
            </a:r>
            <a:r>
              <a:rPr lang="ru-RU" sz="1600" dirty="0" smtClean="0">
                <a:effectLst/>
                <a:latin typeface="+mj-lt"/>
              </a:rPr>
              <a:t> </a:t>
            </a:r>
            <a:endParaRPr lang="uk-UA" sz="1600" dirty="0" smtClean="0">
              <a:effectLst/>
              <a:latin typeface="+mj-lt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r="2316"/>
          <a:stretch>
            <a:fillRect/>
          </a:stretch>
        </p:blipFill>
        <p:spPr bwMode="auto">
          <a:xfrm>
            <a:off x="685800" y="3475133"/>
            <a:ext cx="4038600" cy="2879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ttp://school9.kirovedu.com/uploads/editor/5017/403728/sitepage_9/images/10853441_457e6c4a.jpg"/>
          <p:cNvPicPr>
            <a:picLocks noChangeAspect="1" noChangeArrowheads="1"/>
          </p:cNvPicPr>
          <p:nvPr/>
        </p:nvPicPr>
        <p:blipFill>
          <a:blip r:embed="rId3" cstate="print"/>
          <a:srcRect b="13726"/>
          <a:stretch>
            <a:fillRect/>
          </a:stretch>
        </p:blipFill>
        <p:spPr bwMode="auto">
          <a:xfrm>
            <a:off x="5257800" y="3276600"/>
            <a:ext cx="3352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7">
      <a:dk1>
        <a:srgbClr val="7474A2"/>
      </a:dk1>
      <a:lt1>
        <a:srgbClr val="FFFFFF"/>
      </a:lt1>
      <a:dk2>
        <a:srgbClr val="5E5E8E"/>
      </a:dk2>
      <a:lt2>
        <a:srgbClr val="D1D1DF"/>
      </a:lt2>
      <a:accent1>
        <a:srgbClr val="CC66FF"/>
      </a:accent1>
      <a:accent2>
        <a:srgbClr val="6666FF"/>
      </a:accent2>
      <a:accent3>
        <a:srgbClr val="B6B6C6"/>
      </a:accent3>
      <a:accent4>
        <a:srgbClr val="DADADA"/>
      </a:accent4>
      <a:accent5>
        <a:srgbClr val="E2B8FF"/>
      </a:accent5>
      <a:accent6>
        <a:srgbClr val="5C5CE7"/>
      </a:accent6>
      <a:hlink>
        <a:srgbClr val="FFCC99"/>
      </a:hlink>
      <a:folHlink>
        <a:srgbClr val="CCCCFF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FFFF00"/>
        </a:dk1>
        <a:lt1>
          <a:srgbClr val="CCFFFF"/>
        </a:lt1>
        <a:dk2>
          <a:srgbClr val="6600CC"/>
        </a:dk2>
        <a:lt2>
          <a:srgbClr val="FF0066"/>
        </a:lt2>
        <a:accent1>
          <a:srgbClr val="0099FF"/>
        </a:accent1>
        <a:accent2>
          <a:srgbClr val="00B000"/>
        </a:accent2>
        <a:accent3>
          <a:srgbClr val="B8AAE2"/>
        </a:accent3>
        <a:accent4>
          <a:srgbClr val="AE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1">
        <a:dk1>
          <a:srgbClr val="9933FF"/>
        </a:dk1>
        <a:lt1>
          <a:srgbClr val="CCFFFF"/>
        </a:lt1>
        <a:dk2>
          <a:srgbClr val="6600CC"/>
        </a:dk2>
        <a:lt2>
          <a:srgbClr val="FF0066"/>
        </a:lt2>
        <a:accent1>
          <a:srgbClr val="0099FF"/>
        </a:accent1>
        <a:accent2>
          <a:srgbClr val="00B000"/>
        </a:accent2>
        <a:accent3>
          <a:srgbClr val="B8AAE2"/>
        </a:accent3>
        <a:accent4>
          <a:srgbClr val="AEDADA"/>
        </a:accent4>
        <a:accent5>
          <a:srgbClr val="AACAFF"/>
        </a:accent5>
        <a:accent6>
          <a:srgbClr val="009F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562</TotalTime>
  <Words>1271</Words>
  <Application>Microsoft Office PowerPoint</Application>
  <PresentationFormat>Экран (4:3)</PresentationFormat>
  <Paragraphs>141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Tahoma</vt:lpstr>
      <vt:lpstr>Arial</vt:lpstr>
      <vt:lpstr>Wingdings</vt:lpstr>
      <vt:lpstr>Times New Roman</vt:lpstr>
      <vt:lpstr>Arial Black</vt:lpstr>
      <vt:lpstr>Разрез</vt:lpstr>
      <vt:lpstr>Слайд 1</vt:lpstr>
      <vt:lpstr>Слайд 2</vt:lpstr>
      <vt:lpstr>Головні завдання роботи закладу з сім'єю</vt:lpstr>
      <vt:lpstr>Визначальна умова взаємодії суб'єктів виховання</vt:lpstr>
      <vt:lpstr>Виховний ідеал української сім'ї</vt:lpstr>
      <vt:lpstr>Виходячи із цих теоретичних положень,  українська сім'я мають розвиватися такі якості характеру людини: </vt:lpstr>
      <vt:lpstr>Основні завдання родинно-сімейного виховання в умовах сьогодення:</vt:lpstr>
      <vt:lpstr>Напрямки сімейного виховання </vt:lpstr>
      <vt:lpstr>Реалізації ідеї співробітництва сім’ї та школи</vt:lpstr>
      <vt:lpstr>Види спільної діяльності</vt:lpstr>
      <vt:lpstr>Освіта батьків щодо організації навчального процесу в школі</vt:lpstr>
      <vt:lpstr>Діяльність методичного об'єднання класних керівників </vt:lpstr>
      <vt:lpstr>Основні напрямки взаємодії школи та сім'ї</vt:lpstr>
      <vt:lpstr>Схема визначення напрямків взаємодії</vt:lpstr>
      <vt:lpstr>Можливі результати спільної роботи з батьками</vt:lpstr>
      <vt:lpstr>Слайд 16</vt:lpstr>
      <vt:lpstr>„Які плоди, такі і квіти,    які батьки, такі і діти”</vt:lpstr>
      <vt:lpstr>Слайд 18</vt:lpstr>
      <vt:lpstr>Слайд 19</vt:lpstr>
      <vt:lpstr>Слайд 20</vt:lpstr>
      <vt:lpstr>Слайд 21</vt:lpstr>
      <vt:lpstr>Слайд 22</vt:lpstr>
      <vt:lpstr>Батьківські права та обов’язки в Україні, їх конституційний характер</vt:lpstr>
      <vt:lpstr>Повагу до гідності дитини, виховання працелюбності, почуття доброти, милосердя, шанобливому до держави до рідної мови, сім’ї, старших за віком, до народних традицій та звичаїв;   Сприяння здобуттю дітьми освіти у закладах освіти або забезпечення повноцінної домашньої освіти відповідно до вимог щодо її змісту, рівня та обсягу;   Виховання поваги до законів, прав, основних свобод людини.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FuckYouBill</cp:lastModifiedBy>
  <cp:revision>61</cp:revision>
  <cp:lastPrinted>1601-01-01T00:00:00Z</cp:lastPrinted>
  <dcterms:created xsi:type="dcterms:W3CDTF">1601-01-01T00:00:00Z</dcterms:created>
  <dcterms:modified xsi:type="dcterms:W3CDTF">2016-01-20T19:37:05Z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