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72" r:id="rId5"/>
    <p:sldId id="287" r:id="rId6"/>
    <p:sldId id="284" r:id="rId7"/>
    <p:sldId id="267" r:id="rId8"/>
    <p:sldId id="270" r:id="rId9"/>
    <p:sldId id="277" r:id="rId10"/>
    <p:sldId id="276" r:id="rId11"/>
    <p:sldId id="269" r:id="rId12"/>
    <p:sldId id="288" r:id="rId13"/>
    <p:sldId id="289" r:id="rId14"/>
    <p:sldId id="286" r:id="rId15"/>
    <p:sldId id="290" r:id="rId16"/>
    <p:sldId id="280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3300"/>
    <a:srgbClr val="CC0000"/>
    <a:srgbClr val="EE20A9"/>
    <a:srgbClr val="F9152B"/>
    <a:srgbClr val="F92B1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02F4-9F92-45F0-88AB-1EE752B2523B}" type="datetimeFigureOut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17E1-27D9-4167-A454-17AD6E0837B7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6ACD-C31F-4CDD-8D13-057C774F989C}" type="datetimeFigureOut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7BAD-CE16-4318-BE13-70344C1CA49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FA3C2-CF9E-4B51-993C-4EF5CDEA1A90}" type="datetimeFigureOut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DD0EE-129B-4E5B-894F-DDAE1B81118A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E90A-958E-499B-BB2E-10D72AD3FEE6}" type="datetimeFigureOut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D4E6-40D9-458C-969A-7D179A580556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3484-8612-4DB7-9E79-95F7938AE48F}" type="datetimeFigureOut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DF67F-C0E2-454C-846D-3932DDC3F141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C2042-16F0-4891-94FD-0E6ED74EC96D}" type="datetimeFigureOut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6EF1-384B-4C66-9D13-CDE899AC318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392AE-7B38-44AD-8A8D-A33DD67ADD0D}" type="datetimeFigureOut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1DC8A-53CB-46D9-9E4D-5BDA1F2CB1E1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5E5B5-45C6-4D38-AE78-E97F025EF21A}" type="datetimeFigureOut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B981E-EA58-40DF-91AD-B947D67DEE61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05602-BF95-410B-96F6-70DD5A718CDC}" type="datetimeFigureOut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48D71-61CC-4773-B01B-551DB17EC96B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AC2D-6347-4D7C-876B-B257BCC5ABAC}" type="datetimeFigureOut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ED6B-4B18-42A4-B185-D7C2D475D2C7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A09A-D26F-45AB-8A7E-4239BDA80187}" type="datetimeFigureOut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4166-1CB5-493F-93DF-5CB1728ECF85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5D75-A34A-43FB-9A6B-7EFACC92AF02}" type="datetimeFigureOut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B2D13-C4BB-43EA-ADDD-7221832D7FAE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1F73-AB25-41D7-B20A-4F45563ADD10}" type="datetimeFigureOut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1E4F1-1DCA-4F74-BCB6-3C4A51A9F1F6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F794-7000-4169-BF0D-BD497FC143D1}" type="datetimeFigureOut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A504-FB28-4CCD-B33C-4A7BF0DFAB3A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C485D-F3D7-41A4-8B0D-05C28728B097}" type="datetimeFigureOut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3869E-5171-40F6-8BAC-87999423F4F2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3794-1D49-4980-A21C-B3AAA9F7A17C}" type="datetimeFigureOut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5B8B-AC91-44B0-BA33-D1CF44318C6F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DAF4-E06A-45DB-96C2-123F11B5BE0A}" type="datetimeFigureOut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8030F-28B0-46F8-A7CC-BACC1E6DCCFA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A5AC38-2215-47C7-AFBD-17C62EAF8FBC}" type="datetimeFigureOut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DAA0C8-89B4-4775-AB3E-BD11D876B92B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4240" y="1268760"/>
            <a:ext cx="733829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</a:t>
            </a:r>
            <a:r>
              <a:rPr lang="uk-UA" sz="3600" b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іо</a:t>
            </a:r>
          </a:p>
          <a:p>
            <a:pPr algn="ctr"/>
            <a:r>
              <a:rPr lang="uk-UA" sz="36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вчителя математики та фізики</a:t>
            </a:r>
          </a:p>
          <a:p>
            <a:pPr algn="ctr"/>
            <a:r>
              <a:rPr lang="uk-UA" sz="3600" b="1" cap="none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Сахновецької</a:t>
            </a:r>
            <a:r>
              <a:rPr lang="uk-UA" sz="3600" b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ЗОШ</a:t>
            </a:r>
          </a:p>
          <a:p>
            <a:pPr algn="ctr"/>
            <a:r>
              <a:rPr lang="uk-UA" sz="3600" b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І-ІІІ ступенів</a:t>
            </a:r>
            <a:endParaRPr lang="ru-RU" sz="3600" b="1" cap="none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0110" y="3577084"/>
            <a:ext cx="54136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Паламарчук</a:t>
            </a:r>
          </a:p>
          <a:p>
            <a:pPr algn="ctr"/>
            <a:r>
              <a:rPr lang="uk-UA" sz="4400" b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Наталії Дмитрівни</a:t>
            </a:r>
            <a:endParaRPr lang="ru-RU" sz="4400" b="1" cap="none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334" y="476672"/>
            <a:ext cx="85606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Участь учнів в міжнародному </a:t>
            </a:r>
          </a:p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математичному конкурмі «Кенгуру»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QTEhUUEhQSFBMWFxUWGRgVGRQVFRQWGBUWFxUYGhQYHCggGB4nHBoVITEiJSorLi4uFyAzODMsNygvLi0BCgoKDg0OGxAQGywmICYsLyw0NzgyLCwsLi8sNCw0NjQ0LC8sLCwsLDQsLDQsLDQuLCwsLDQsLCwsLCwsLCwsLP/AABEIAOAA4QMBEQACEQEDEQH/xAAbAAABBQEBAAAAAAAAAAAAAAAAAgMEBQYBB//EAEMQAAIBAgQCBwQHBwIFBQAAAAECAwARBBIhMQVBBhMiUWFxgTJSkaEUQnKCscHRByNikrLh8DOiFSRD4vFTY3ODo//EABsBAQACAwEBAAAAAAAAAAAAAAADBAECBQYH/8QAOBEAAgECBAIIBQQBBAMBAAAAAAECAxEEEiExQVEFEyJhcYGRsQYyodHwI0LB4RRDUlPxJESCFv/aAAwDAQACEQMRAD8A9xoAoAoAoAoAoAoAoDhNt6Aa+kA+yC3iNv5jYH0vQBZz7q/Fj8dLfA0AfR+9nPrl/otQB9FTmoP2u0fiaAPoqe4n8ooA+ip7ifyigD6MnJVHkLH4igD6P3M4+8W+TXFAGVxsVbzFifvDT/bQB19vaUjxHaHxGoHiQKAcRwRcEEd41FAKoAoAoAoAoAoAoAoAoAoAoAoAoAoAoDjMBqdBQDPWlvZGnvNe3ou5+XrQHRhxu12P8Ww8l2HnvQChMt7Ai/6Wv+I+NRqrBvKmr/a33MXV7Cg1SGRVAJZgNToKJXMNpK7IeL4pGmcEksiGQqBc5Rz1sPnU1PDznZ8G7eZWq4ylTcot6xjma7vb6ldg+N3n6liGunWBwMi3yocgW5v2WDXv9YVYq4W1LrVpZ2tu+OvDirbcCGhi3Kt1T10vfZcNLa8HffiXKSXqidAdBoDtAFANPACbi4bvXQ+vf63oBOZl3GYd6jUea8/T4UA6jgi4NxQCqAKAKAKAKAKAKAKAKAKAKAKAbkltoNW7vzPcKASsNzdtTyH1R5DmfE/KgHqAh43GiMA2JGbKbfV0JNx5a2qjjMdDDxUmr62duGl/bU3jTb9LlUQxYagMi3RwLIwLDLoORBYEVxadOrWrKEbKUI3jJfK02raLTVXTKVWEpz7OjWqLKKe5r06vbUs8NTk2O9kLYlw2Rt0LAXAJB51mLT14HPxGOUcsaermnlf7W1svMr3naXKSrCN1MTi5OUm/ayjYAjc1dgowTV9V2l9rnI6+tjHCo4vJNOnJXvZ665VtZq13rbdIiQYQ9l5SOs7SvazZozGI8twbfVDepqSpioK8YbaNeN7/ANFrB9HVmo1K2k9U++OVRt9L+bOYPAogjAzM0WchibEl1ytcd2XKAP4RUVbGzqOWmkraeGvudDD4CnRjBXu4318dPbTyRaHGpGM0rpGve7Kg+LEVXhRqVHaEW33JsuSnGO7FP0hwqxiVsThxEWyh+sjyFtyoa9ifCpY4LESn1apyzb2s728Bni1e5LwHEop0zwyJIlyMyMGW43FxUdWjUoyy1ItPv0NiUDUQO0AUA08Otx2W7xz8xz/HuIoASXWzaH5HyP5f+aAdoAoAoAoAoAoAoAoAoAoBp3JOVd+Z5L+p8KAVHGB58ydyfGgF0BX8Tx6x2ViyFw2VwtwCBoPtdw52qpisRCkssm1dOztfX78lxLOHw8qnaSTs1dX/ADTmV8atcM4yOCpfTsyaGxFtA24I8a5NHDV6taM5LLJNOX+2S11XKXB/iJa84KNou64c13eHI4W0A9lQbAC+5OwHM113KjhKaS0V9Etbt8luc6c4wV2clc5giHK4YkG91dQrEEnu0II5VWnWqTqqntJNtcmrafZnLxVWrOoqUdJJtrk1Zte1mKMSW9jKTZrXOZDfNYHXLryFq6NPRXSsbw6Nw9Wks0HFvXfWLvfR8NeVhUjd9lzMdALXa1ztzNudTKMppvkiz1uHoSUVZZ5PbjLd3fPxIMuOAsVUPaUxMLgkkg9WQ1wACQN6uQwcdpP9uZfzoc99KyesEnabg1dO9/laeiSb3uR2mcqLs6ywFc4CPMsnWxnXJERcXvbutU6p07uyThNaaqNsr5u/9m8alRpKTanDfRyvmXJW8uRWx8LmkC3DJ/zrTXIiRljkjIdhFIXA7WynMddqsyxdGm3qn+nl3bV09FdW4cdDejRqNXafzt8Fo1yd+I/i+CNH1D4YCVo8TJiHEzhOsaSFo2IZY8q/VNgoGlQ0ekIVM8a7ypwUVZXtZ34u79ToRp5duZpOGYiQoDLGsT3PZR+sFuRzZV38q5ddU1O1OTkubVvpdkpaxNUIHhQBQBQCXQEWNANhiujajk35H9f8ID1AFAFAFAFAFAFAFANSOScq78z7o/WgFogAsP8AP1oBVARsfKyxsYwGkynKpNrsBpUdVyUHk1fAloxhKolN2jfV9xlsE+ayB2lV7mdJlIaJgRmI2ykm9l111rixTqtUovMpfMpL5eb7m+COzXtTTqSiotfK4v5lwXekt2WTt52FhvcnYAXO5PfXVq1YYald3drJc2+BxHecmxJAY5WXKwvYqSRobkoTzB377fDkRdPFzdOurVP2tXtpr2XzW0udvSpVhGbyvR8GKZrC5K6DVraC+htzAOn9hXYiskIyrWclxtzMScacFUrWuuNuY3K4IZUPbBOgJBcJYuoI2uL7a7VYpSUmcrH4zrac6VOXaTeiunJRtdXXFrgtREkAYMtskbBSLqLhwdxGTsV0N96vRrdXZt3evp4lSn0esS5xpQcKTytXW01xUXwa0d9xx1UljlHay3vqDlJKdna47/Cq3X1Ekk9r/U9B/iUczk4q7tflptoLsx5n/PCoiyLWA0A8mGoB6OCgJca0A9QBQBQBQHGF9DtQDSnKbHUHY/kT+B/PcB6gCgCgCgCgCgG5pLbasdAPzPgKA7FHYeO5PMnvoBdAcJoDE8TmWWV5XEksdlXDy4ZswRgLkXT2XZjubi2Ucq5WIcZScpJtftceD8tnc9Fh4TpUo0otRlvOMla6890l57lnAjBRnKmTKDIwAGZlXUkjew0v4eNXaUeqp5qm9rt+BxsRNVamWn8t+yvH7iUnDGy5HRl0U9lj7wued9dfTauFUx8sRWdOOWcJLSL0em9nz4q+j4O6JamH6uGqakh8mwygkgaa225DTe2167mEodTSULt22va6XLyKIuKL1/McxVhpNWZrKKknGWzBYMqhRrlJykgXXU2t4gEi/OtYRyKxVw+DjThGEu1lba02/vvECImty4SYsNQEpMPQDwhoBYSgO5aA6BQHaAKAKAKAKAS6Aix2NAIiY3ytuNj7w7/Pv/vQDtAFAFAFAcY21O1ANQC/aO52B5LyHmdz8OVAPUAUBQ9MMWq4dozNHA8wMatISF19oZh7PZuL8riq+JlaDjezZ0uiqUpV1UyOSjq0t+7Tjrw4lfwAFUkvEIiz5rxlTC4Iyr1bKdbKovfmbnetMJdJpxt7eRJ0q1Jwanmsra3Ulxd0+96enAfnxeSRFOmYFhcWDn2UQPbs6nMTyAFQ4vFulUjFePi9kr8NXdvgiDDYVVKUpvw8Fu3b6IfDKASl7Em21tNC6919Ry2Na4KjSlKVWC7N9Fpa63lHlfbgRYiU1aMt7efgzsEd66ZVLOGGgFtDQAsFAPKlAKtQHaA4TQFNwXpPh8USsTnOL3RwUk03OU7+m3OtIVIy2JalGdPVotw9bkQq9ARsJxGKXN1UiSZGytkYNlbuNudYTT2NpRcd0SAayaiqAKAKAbmQkXHtDUfofA7UAqJ8wuP7jvB8aAVQBQBQDE3aIXl7TeXIep+QNAP0AUAUBhOl2LV8RlSbCl0jMTwzsYmtIUkbJIezdlCL4eelUMS7ysmtrWen1PS9F0pQw+aUJ2bzKUVmXZuldb2Tu+8tMDh1VQEhWHN+8aNMujFRcZl7JNgouNKtU0owuo242OLiqk6tbLOblbRN328N/wCRvBrLbLMisHJZrNfqy2pVkbcLtddrVQpwrWyVoKUZO++1+afLuLNedBvNRm04qy03tya595KVb7CwFgByAGgFdKEIwioxWiOZKTk23uWOFhrYwTlFADG2poCtm4/hUNmxEAPdnS/wBqN1YLdolVGo9os5F0iwrGwxEBPdnUE/E0VWD4oOjUX7WWIkuLjbvGo+NSEQoNQATQHjP7Q8I2Hx5kjunWZZUZbiz7PYjnmBJ+341SqrLO6OthpKdKz8C84B+0dMmXGBg6jR41uJLcin1W8Rp5VLCvp2iCrg3e8Cg6VdO5sUDHEDDAdCAbySeDMNh/CPUmo51XLYmpYaMNXqze9DOHHCYSONhaRrySDuZ9lPiFCj0qxSjliUcRUzzbWxpYHvUhASBQHaAKAKAY9l/B/kwH5gf7fGgH6AKA4TQDWGGmY7sb+Q+qPhb1vQD1AFAcNAYbicsj4iLrG4dPC+YRIzhHZJXQK1nDLIQBYW3uedUZtuavla4eZ6TDwpww81TVWElbM7XScU7rSzV73d9rIm8VjzJlCNImdM6rYMYlJYhRcc1QWGtia3xcG6aio3V1dLkjl9H1Iqq5yklKzs3tmf9NnOEqBGLNLfRSkma0bAAsFDi43A3OlRYCKy3Tlyad9H3X1NukpNzs1HmmrXa77aFthkroHNLOJaAyPSTpwkRMeHAkkGhY/6anwt7Z+XjyqnWxSjpDVl2jg3LWei+p5/xPi005vNI7+BNlHkg0HwqlKcp/Mzowpwh8qK8msI2ENWQSOH8VmgN4ZXj8FPZPmh7J9RUkZSjszSdOM/mVzcdHv2hBiExYCE6CVfY++v1ftDTwAq3TxHCRRq4O2sPQ3iTX9RcEagg7EHmKtFAo+mjRDBzNMiuoU5Qd+sbsx5TupuRqOV6jq2yu5Nh83WJRPDTVI7BYdHMekGKhmkXMiPci1yNCAwHMqSGHitbRaUk2R1YuUHFHscEgazKwdHAZXGodTsQavJpq6OM007MucKKyYJYoDtAFAFANzx5lIG+48CNQfjagOxPmAO1+XceY9NqAXQDOK1AX3jl9N2/wBoI9aAeoAoAoBnFShUZiQoVSSzaKoAuST3DesN2VzenFzkopXu7d7PP+jCOZpXC4Ux51uck0bghOsVoonvlUmTNrlGpIqjQTc27K3nfyR6XpWVONCEW55rO2sZLe1pSVrtZbceTH+O4n97GitMrgXtmWKGQNrbrC6nNqNddgLb1Xx9T9RRi3fxsn53Wvr4EPRdH/x3OSi03yzSXlZ6eniXUCkKoOe4God+sYE62z87Xt6V0cPFxpq9797u/U4uKkpVZNWt3Ky9OBaYUVMVzD9MOl3WXgw7fu9nkG796qfd8eflvzsRic3ZhsdPDYXL2p7mLNU0XhtjWxgQw58vlWwG2NZQGya2AhjWxg0XR3pnLhU6sqJoxqqsxUp3hWF9PC1TU6rirFetho1HfZkfpR0tlxgVGVY4lObIpJu1rXZjvYE2FhvWZ1HMUcPGnqtzNk1oTj30hOqyGNc+bMJLvmtp2SM2W2+tr0vpY0s73uemfs6nU4FApuY5ZQ490uQy6cgR871ZoPsnOxafWXN1hGqcqkwUB2gCgCgCgGYdGZfvD13HxBP3qAeoBneT7K/1H/t+dAPUAUAUBG4g1o3OZEsjHM/sL2T2m1HZG512rWWzJaKvUirN6rRbvuXfyMRgMUkmKBabATy5X7UMT9bYIR/qhio0PPloKqQknVV3Fvw19Tv4ulOlgpKNOpCOmkpLLuv22T9PMverzAqQGU7hgCp9DpVuUYyVpK6PPQnKDzQdmSIoNRYeAA5dwrKSSsjVtt3ZjumfSXNfDQN2BpI4+ueaKfdHM8/Lehia9+xE6OFw9u3LfgY+qRfEMayBsmtjA9h5xlMb3yMQ1xqUcAgNbmLEgjyO4AO8XwZrJa3QzjMK0ds1rMLqy6o42urc/EbjYgGstNCMk9iKxrJkbatgIY1kCHFtDoa2ME7gnBpcVJkiA0F3djZI12ux/ADU1mMXJ2RHUqRpq7LjivQWWNM8UgxCrq6xoyyqL6lYye2PI38K3lRlFX3IIYqMnZ6Fn0C4RiYMU5KOMM0bhnYFFYWzREK1jmzW0tcZjWaMZKXcR4mcJQ31PSMC1WygWiGgFUAUAUAUAzNoyHzU+AIv+KqPWgHqAZw/1j3sfkAp+amgHqAKAKAicTjzRSKFVyUcZG0VyVIyk8gdvWtZK8WiWhJRqxk3azWvFa7+RhOjHDsRFJ+9imgUh/3Ubo2FXRiCVaV2uT3W1tVOhTnGWqa9vdnoulcThq1F9XOM3pq01Ue3KMV630NXh0q8eYMz016TZM2HgPb2kcfU70U+93nltvtSxNe3YiX8Lh79uXkYJRXPOkPNh3yZ8j9WTYPlbIT3ZrWrOV2vbQ1zK9r6kZjWTI2TWwEMaygW3AXDx4mF9U6iWZf4JYlzKw7ri6m24IqaGqafK/oQ1dHGS5peTKMAkgAEk6ADUknYAczWpKSuNKFcRix6pFjJGoLi7S2PMCRnF/Ct5b2NKeqvz1/PIOH8ODL10xKYZTq2zSkbxxD6zHa+y6k7WOYri9jEp2eWO/t4lfipzJIzWszuWyrrqzXygc97CjZslZWPT+i/CThsMqOMs0h62Qc15RIfJdSORY1bpQyx1OViameemyL7D4c7i4PeNKlK5JOHJ3JPmSfxoCZhYrUBYIKAVQBQBQBQDOM9gn3bN/KQ35UA9QDOE9kHvu38xLfnQD1AFAFAJYUBDnhvQGR6XdJBhwYYT+/I7TD/AKQPIfxn5fCqmIr5ezHf2LuGw2btS29zzwVzmdM2XAejqoolxK5nOqRNso5NIOfgvx7hdoYb90/Q5+IxX7YepoyxcEOA6MMpQ+yV7gBt4W2q84pqzKCk07rcyHHuiDIGkw5zxgFijaSIBqbcnA79/A1z6uGcdY7HTo4tS7MtGZImq5cGzWyBZcLjYRTMiszyDqEVQWY3KvMQo1NlCqf/AJRUsU7O3h+fnEim1mSfDX7fncSOAcLxCTiTqXuiykbXV+qcRsV30cqdtLVvCEk72NKtSDja4jobwH6Uzn92erEdlkLBGaQkLmy6soyk5Ra5sLgEms0oZhiKvVpd4r6EcVizCOsmdCytIzLFDGiNlZliVTkjHIBtbjQE1slmlY1curhm2+r9eZt+GcMgw5/5aNQ23WtdpT32LXyA9wqzGnGOxzqlac92WuGw5Jua3Ii3w8FASOqoBapQChQHaAKAKAKATIlwQdiCPjQFF/xV+/8ACgLnB/6afZX8BQD1AcvQHM1AJkkABJIAGpJ0AHieVAlcwXSnp2oBjwhu2xl5D7Hef4tu69U6uJ4Q9S/Qwn7p+hhcJhnlfKitJIxJsLlj3kn8SapJOTsty+2oq70Rt+B9Hlw5Dy5ZJxqqjWOI95P13HwHjvV6jhsvaluc6vi3Lsw2LyKIsbm5J76tlIsoMJQDpw9je39xzHwoDxbj+B6jESxckcgfZPaT/aRXKnHLJo7tKeeCkQYomdlRRdmIUDvJNgPjRK+hs2krsn8S4qwX6PDIRh07PZ7ImP13YjVgzXIBNgMulSOX7U9CKNNXzSWvsX3QVY8JDLj5+ypBhiH1pNbvlHO5UDwytfSpaVorO/AgxDlUkqcfFlV0R40cFFK2QvJMY0hXvePOWa25ALJoNybcjbFKWRElen1rS4LVml6G8HfD4dzKpWadgSre2sS3y5hyLMSbdwF6nowaV2U8XVUpJR2RqMJh6mKhbQQWoCWq0AqgCgCgCgCgCgCgCgMlY+NAafB/6afZX8BQDpoDK8X6Nys7PBjsVCWJbKzvJGCdbKLgqPDUCoZUm3eMmWIV4pWlFMocRw/jCexiBKP4XQH/APRR+NRONdbMnjPDPdWKzFdHuJzaT5yP/cmjKjxyhzb0FROlWlv7kyrUIfL7EvAdBwNcRMPsQ9on/wCxhYfA1tHCP9zI545fsRpcJh0iXJAgjU721ZvtOdWq3CnGCtFFGdSU3eTJMOFvW5G2krslwPGPrp/MP1qTqqn+1lZY7DP969SxjItUb0LMZKSundCmoZPKP2n4fLilcbPEpPiyllPyC1QxK7dzq4KV6duTKTg8H7vEz3t1UYVe/rJm6sW+71nyPKtILRvl/JNUesY837DHR/hBxMoS+WNRnkf3Ixv6nYDvPnW9GlKrNRiR4rEww9J1JvRHoPEMBhcZ1MLCaNYcwjCFACpC9k3B3yjXffvrr1+jWoXvseTwXxJGdbJl+Z7/AJYm4ayALDGkQVQgygZwovYFz2jqSfMk86rKKWx15TlLdkzD4ck3NZNS2w0FqAmKKAVQBQBQBQBQHL0AXoDtAFAZGgNRhPZA7rr/ACkr+VAOmgGpUoCHJBQDDYegEjC0A/HhKArukWdFTKSFN1Nr77i/z+FdDAqLbTWu55vp/rYqMot5Xo/czuSupc8sP4fEunsMw8L6fCo504T+ZE1LEVaTvCTRZLx+T3UPfuL7+OnL4VVeBp82daPT+JVrpMyn7SMV1n0ZiLMVmNu5esAT8DXC6QpqFRRT2/o9v0HiJYjD9bJWu/pd2+hn52KYGMf+tPI58ViREQH7zyGqm0F3v2OqtajfJe5q+B4HqMKi2tJNaaTvy/8ART0Hat3tXe6KoZY9Y93+fnmeF+KsfnqLDxei1f8AH39CUuhBte2tu+3Kus9VY8nGWVp2uXcMqu5swYm5Asymw8CBytXEqYepBXkvY97hukMLWahSlry1W3iXOFQVAXiagoBdAFAFAFAFAcNAYDDTmSQkYt4sxlYgt2VPWWRQpYDUEn0rzcJupU0rON8z30Wui3OdFuUvntv7mzil2BNyNLnnavRpWR0ESkasmTsj2BJ2AJ+FAUX/AAp+6gLnD/XHcx/3AMfmTQD1ActQHClAJ6ugAR0ByQhQSSABqSdgKyk27I1nOMIuUnZIy3GeICayqtlVswY7nQjbkNfkNq6uGoOldt6tHjOlelI4tKnCOid78Xvw4LX+kV2WrVzi3DJS4udSIkgDckAeZNqw5WVzaEXOSit27epiumeM6zFyAexF+5XwWO6n4tmPrXka9R1Kjkz7FgaEaGHhTjskOS4cSw8Nj5O8yH72JUH5EVi11FePub3tKb8PY2+Pa8jnT2iB5A2HyAr1lFZacUuR8gx9dVMTUk3+5/TT2QxpUmpU62HNConysre6QfOx1HqLj1rEo5ouPMkoYqNKrGons0/zy0LvD8WjF+0Rba6nteVr/O1ct4Kqj2NP4iwU2021bbTf0v8AWxOwHFlkYqAVPLNa7DnYA8q0q4aVNJ7ljA9L0cXNwirPhe2pOSYEXBuO8ag+tQNNOzOnGcZrNF3Q4GrBsdvQHaAKAZxUhVGKjMQCQo0LEDQetazbjFtK7MSdldGSixkEsgV8L1cpaxui2ze0buLHx2rj062Hq1FCdG0r8uPjp4lSM6cpWlCzLqFrmu0XCzh2oAxnsEe9Zf5iF/OgHqAZ2k+0v9J/7vlQD1AFAFAFAFAUHSSQkooPZ1JHiMtr/G9qv4OK1k9zyvxHXleFOL01uu9Wtf1vbz5FLlq9c8xcMtYuLiWYCtkmRSrRQmPEWYEDYg/A3rLhdNM0hjJQnGcVs0/QxfTLhZinaQXMMzM6NyuxLMh7mBJ07te+vJ4ijKlUaZ9q6OxtLGYeNSm+H5/Y3wLGawqdTh8Qs6jctGShnVRzIyK4HMZ+6tIPbuZYqR3fNW+32PRZeG5mLZlyscykdoMp1BB2sRUnSPxZRwL6pU5Skku5eut/Q+bR+EMRXrTnOajFyfe9+WlvUcThqDe59f0rzVf42x03+nCMV4Nv3t9Dr0fg7BQ+eUpeaS+iv9R0YKP3fmf1rmz+Kulpf6tv/mP2L8fhjoyP+l9ZfcV9Fj90Vp/+m6V/5n6R+xI/h3o7/iX1+4n6FH7vzb9amh8WdKx3qJ+MY/wkQv4Y6O3jBp90pfcQMEF9h3TnodPlXTo/G1f/ANilGS7rp/XN/BTl8KQp64atOD9V9Le5Y4OaQD94QdspGlxre4+FekwnSFHHU+toxlFd/wDD4ot4SjjKLlDEyUtrNfyrbllFJerJdEY3iMUOXrZEjztkXOwXMxBIUE87A1htLc2jGUtkSM1ZNSt4tNmBiWXqZDlIYjfU6C5AJ01A5HxqriJZl1cZ5ZcyKo79lOzKnAYeeIuJHjdWLOSMwcuxUaiwFrX79qhwlDEUpNTaad333NKUKkXq1Ys8MK6BYLOMUAmbVkHm3oBb8WU+lAPUAzitAG905vTUN/tJPpQD1AFAFAFAJkvY2tflfa/K9ZVuJrK9nl3MW7Esc3t3Oa+4O5FdpJJLLsfNK+frZOqu1d38fzYbeXu1rZRKk6yWwyzE71ukkVpTlLcTetjMac5fKmzoU3trfu51pOpCnFzm0kuPD1No0KkqipqLzPhZ39CYuBV43im1jkFiBup+q6nkwNeF6S+KsLUqqnTjeN9ZfZff04n0n4c6DxeBTq1J2b/buvN8+GnqeZcc4RLhJcr396ORbhXAOjKeRGlxuD6GrCaaUk7p7PmexhNTRp+jPTEhCs4LKnaYqO0FLAGVVHMEjOo9oHMLENmjxeEpYynkqrbZ8V4fyuJBOllleP53fb0Np1gsCrBlYBlZdVZTqCDXgsbgZ4Sr1c/FPg1zNoPMg6yqmU2yh1lMoyh1lMoyh1lMoyjpmJQa6A2I773IP417n4ZrRlQlTtrHjzvcoYqFpX5lhgmr0xVMN+0LHcOxWHmLTEz4XOqqjFWMhIW2RhaRSwUFgDYA6iqtZ05xd3qi9ho1YSVloyo6B4jG4fGrg2kzxLHnljJLCC8YKqCR2GDNGpUEr2jz20oOcZ5GyTEqnKnntrw7zacSnwkkjRzACQWuxuouVX64NhYADWw0qtiJ4KpVdOrvz24c/ucOboyk4y3JGCwYiXKrOyk3GZswAtoFtpberuFw8aMbRba79SWlTUFoy0wqVZJSwUUA3DqzN90em/zJH3aAeoDhFANYY6ZTuunmPqn4W9b0A9QBQBQCWoCtx2GVtSqk2tcgE2BuBfzreNScfldiCrhaNW/WQTvpqimn4autgVPI3JAPiDrblVqGNmn2tUcXE/DmEnCXVLLJ7auy8hn6CvMuT3qVUel1JrZ4+V+ykV6XwrQUV1k5X42tb2JCK2y9kdy9kfLfzOtUpSlJ3k7npaVGnRjkpxSXdoPJF7yhjprs1u7NzHnVTF4WGKpKlUby3va9tSSmo06nWqKzWte2tvEjYgZTa99Ae7cX2r53j8F/i1nSzXtb6ncpS6yClYi4/BLiomge3auYyf8ApygHIQe47HvBrpdB4xwqf4832Zbdz/vY1qxy/qLhv3o8+6L8Of6YsUqOmaPEKyuCpscPKDvXroJ5rM1qzWS6fL3Rpf2eY/rMG0ZN2gcEeEcuv9Yb+auD07Q6zDKpxi/pL+zNrVfFfVf0aHrK8jYnyh1lLDKHWUsMo6hAGY63uANdSLc+Q1rvdD9DLFfq1fk1Xe39ipia/V9lbjsbZrAAAXvzP416/B4CjhE1SVr99znVKsqnzETpP0pTh8Ssy9ZI5skYbLe3tMWsbKNOR1I8SJ6tVU1c3oUHVfcUXAeD8OxhTGwRPE0bnNDcdV1qgMMyW1UXU9gqDzG4qKnTpz7aRPVq1aX6cne/HjYsOivBDhRI87pJNNKZJZAbKRmOUXa1rksfN7chW8IqknKbIMTXjO1tEh2DByCQJPEJUJftrqA8jKWkcGxGgtysNr1x4YerGoo14ZotvVc5cX+I5KpyUkpq6+/EvMMgFgBYAAADkALDeu7CChFRjsi9FJKyLbDrWxkemfKpI32A7ydAPjQHYkygDe3Pv7zQC6AKAYm7JDcvZby5H0PyJoB+gCgCgCgG3jvQEd8NQDBwdALTCUA4cNQFPxrC2GZRqPaI90DQ2/PyrzPT+AUo9fTjrx8Dp4Ctrkk/ApusryNjqZSXBxJxozMyG4IvfQixsTsbGuvg+k8TQlGU5Nw5PX0vyK9XCQmnZJMzXRno3NhMVIwOfCGGQdbcWYGxRSt7hwwXS3fXpK0qc8NOad4OL1/ONytKWaUY2tK60/OBddZXhLHRyikufZBPkCfwqSnQnU+SLfgrmHaO7H0ht7R+6pBJ82FwPx05V38F8PVJvNiNFy4/ZFCtjoR0hq/oSES9gBYC/ed7X38hXqcLhaeGh1dNabnMq1ZVJZpE6NFQXdlUXUXYgC7EKoueZJAA5k1YbsaJN7HlnS7FYzC46TETxLmZXiw0gJaOEHRSht7YXPowBuzG1UKrnCbk0dWjGnOmoxfibbofHh0wka4VxJGPaYaM0pALl1Oqtt2TsMvKxq1RUVHslDEubqNzQdJcy2DoTEAdb9nrSLKWtqAt9BzN9xXI6VlK6Uo9i3lfvty+py8U3fVafyWuFjUIgQ5kCgK3vAaX/HTltXVwygqUVB3Vi1SSUFbYn4aKpzcsoloDg7TeC/NiPyH9XhQD1AFAFAcYXFjqKAagNuydxse9eR8xsfjzoB6gCgCgCgOWoAy0AWoBMjAC50A1PlWspKMXKTskZSbdkZGTi7nMpCupuL2sSDfmPP5V4qfTNdxlTlaUXdcnbXkd2OCppqa0YtcOEGguWse0FJVbaA3G+uvkK7PRfRdKEHUnG+ba6V0vTfXXyKOKxc21GLtbe3Fi8UvWKAuRW53VbEm2ob6u3hWekujJ1Y/oW8LLu2fDbuGFxcYv9S/53EX/AISw1LLYanLc2Hf3GuHU6Gr0odZNpJb80vDS5fjj6cnlitR6DhKtqJbpzsuo9Kkw/RVKtJZKl1x0s/DX89Ga1MZKCeaFmcNibJogJsNdfE95tXrcNhaWGhkpqyOPVrTqu8mSoMLVgiJpRY1Z3IVFBZmY2CqBcknkAKN2MpNuyMH004vgcfgCySvnSS0cYBzvKbqqtB9YML2blrzupqVZQqQ0eqL+Hp1KVS1vzxGuiHGppGk4djo+sZEPt2c5Vy9iTcNbMLNuDYHW1lGcm+rmhiKcYrrabsaRIosHCqRxukRzgFbnqywPbZmNySSLG97L4AVHi60cPTtZ2d1dcDmYrEN6y4/Qc4S8+WLN1RhMYFh7SgLZft3sLjUbg2tUGC/yXGGazg1bwt+f9EFHrGle1rFpCmwAAAsABoABoAByrqxioqy2LKSSsi0w6VkyOzPYWHtHQfqfAb/+aAXEmUAD+57yfGgFUAUAUAUA3NHfUaMNR+h8DQHYpLjuOxHce6gF0AUAUAUAUAUBX8Xw7yLlUgA73vf5fhXL6UwuIxMFTpNJcb3/AC3NFnDVYU5ZpLUroMGsQNjdtNSLWO1x6E/KocD0RHDTUpPN5bPu9Wb18W6qtsJSK5rtFMmJhKxK9nbcLvKziWDk3uCo5DQL93868f0pgsZd1arzRWumy8v++86+Fr0UssVZ/nEgwEoQVJGvKuPTqSpyUouzLs0pqzLM+8kera2Y+zvqFFtPOvVS6RxtSlGdClo+O/00073ozkqhRjJqciTPjY4YzJMyoiAFmOwPcAL3N9ABe52rsUZTVFOtvbXx+pVcc07QRmOB8ZxePxImj/ccPjLLlYAtijaxBH6aDbtG9sQnKo7rYsVIU6UMr1k/oR+LdEEw/WYjh8Q+kmwjVmURwZtHkiVhbOBsGNhqRsFOJUct5QWpmnic9o1Hp7+I/wAD4VHw+G7Xkkdh10oGa7HW7X1yAkgcySSdTao6lWOFipSTd3q+RVxeLu02tPYlYKdhMU1eKXM4D6uikXzMDsrHkdwQdzrQw9Warun80J3dnulzfc+//vnU5PPl3TLPC4dUGVFyrcm2p1O5ufQegrrUaEKMcsFZFuEIwVkWeFiqY3J4IUXO1AEK/WO55e6O79f7CgHaAKAKAKAKAKAakQ3zLvzHvD9e6gFo4IuKAVQBQBQBQBQDci0BDkw96AVFh6AkhKAiYyG6kDQkWvVTHUJ16EqcHZv8/N/AkozUJqTKnqMg0sW77XA8BcfOud0d0PGis1dKUvVL14/iLFfFOekdENJMvW5GdetK58lx1mQEAsE5DUf4DXaTS7KKuWVs1tDK4fj7PjJ+H8RSLq5DkjAFl11jGbc5wVIY6hwLWvYVlUvN05l10kqaqUt0ReA4PFcOxww6K8+EnJII+qBYGRj7KOgsG2DC1tStsQjKlPKtmbVJU61LM9Gj0RFvVw5wv6P/AJ/asNX3BFTAhSxUG7sWYkklie8nkOQqKlQhSbcd27vmaQpqN7cSVh4KmNyxRQBc6UB1FzG50A2B/E/py89gHqAKAKAKAKAKAKAKAaeM3uu/Mcm/Q+NAKjkB8xuDuD40AugCgCgCgOWoDmWgOgUAUBB4xj44InmmbLGguxszWuQBooJOpA9axKSirs2hBzeVHneJ6Yz4j95hY48PhEcZ8RiyAGsQSirrqRpZQza/VNVnWlLWOi5l2OGhDSer5Ig9PuGlSnE8C5BIUsyb5WXLHMPNSFbzH8Va14NfqRNsNO96NT87juG6JYbGYOGSBpI5GOdpXzSSO18sytqLkMCVIttf6xNZVGNSCa3EsTOlUalsbuBDYAszWCgs1szkC2ZrAC51OgG9Wkc9u7uWWGjrJgmqlAJaGgO5Qouf8/WgOqhOraAbL+Z8fDl+AD1AFAFAFAFAFAFAFAFAFANyRX1GjDYj8D3jwoBKzW0fQ8j9U+vI+B+dAPUAUAUAUAUAUB5bxD9pMifT4pkSGWJSkAUsSZM5jJLGwO6OLAaKd6qPEWzJ7nQjhE8jWqe/59A6Ccew8kP0CYTtNKkjSmcf65dbsAxYsbR2sSBcJes0akZLI9zGJpzT62NrLlw/GZLCcFmgxcuHXCri3jP7tpcxhjVtVlZbhDmUDRja687WqBU3GTilf2LLqxlBScrL6+B6JwPCTrE64yZcQ8huRlHVopTK0YBADKRbTKoGuhvertOMkrSdznVakHJOmrWLmGDYAAAAAACwAGwAGw8KkIG7k+DD0BNjjtQDoFANvNrYat3d3meX+b0AJFrdtT8h5D8//FAO0AUAUAUAUAUAUAUAUAUAUAUBwi+h2oBnqivsHT3W29DuvzHhQHRiBs3ZP8Wx8m2PlvQD1AFAFAcNAed9JOi8x4rBjMOsZTsmbOQACnYbTcloyALA2KXqvOk+sU0XaVePUuEvL88Swx3AIpMXHi2z9dGABZrKbEkFgBcmxI3sRoQakdKLlmII15Rg4LYtRGTprapCEdiwtAT4YKAkqlAJecA2HabuXU+vd62oDmRm3OUdy7+rcvT40A4iACwFhQCqAKAKAKAKAKAKAKAKAKAKAKAKAKAKA4RQDX0YD2SV8tv5ToPQUAdse43xX5a3+VAH0jvVx6Zv6CaAPpKc2A+12T8GtQDEsyH66fzL+tARux76fzL+tAOoU95T5G5+AoB5XHJXP3Sv9VqAcGc7BV8zcj7o0+dAd6i/tMx8B2R8BuPAk0A4iACwAA7hoKAVQBQBQBQBQBQBQBQB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data:image/jpeg;base64,/9j/4AAQSkZJRgABAQAAAQABAAD/2wCEAAkGBxQTEhUUEhQSFBMWFxUWGRgVGRQVFRQWGBUWFxUYGhQYHCggGB4nHBoVITEiJSorLi4uFyAzODMsNygvLi0BCgoKDg0OGxAQGywmICYsLyw0NzgyLCwsLi8sNCw0NjQ0LC8sLCwsLDQsLDQsLDQuLCwsLDQsLCwsLCwsLCwsLP/AABEIAOAA4QMBEQACEQEDEQH/xAAbAAABBQEBAAAAAAAAAAAAAAAAAgMEBQYBB//EAEMQAAIBAgQCBwQHBwIFBQAAAAECAwARBBIhMQVBBhMiUWFxgTJSkaEUQnKCscHRByNikrLh8DOiFSRD4vFTY3ODo//EABsBAQACAwEBAAAAAAAAAAAAAAADBAECBQYH/8QAOBEAAgECBAIIBQQBBAMBAAAAAAECAxEEEiExQVEFEyJhcYGRsQYyodHwI0LB4RRDUlPxJESCFv/aAAwDAQACEQMRAD8A9xoAoAoAoAoAoAoAoDhNt6Aa+kA+yC3iNv5jYH0vQBZz7q/Fj8dLfA0AfR+9nPrl/otQB9FTmoP2u0fiaAPoqe4n8ooA+ip7ifyigD6MnJVHkLH4igD6P3M4+8W+TXFAGVxsVbzFifvDT/bQB19vaUjxHaHxGoHiQKAcRwRcEEd41FAKoAoAoAoAoAoAoAoAoAoAoAoAoAoAoDjMBqdBQDPWlvZGnvNe3ou5+XrQHRhxu12P8Ww8l2HnvQChMt7Ai/6Wv+I+NRqrBvKmr/a33MXV7Cg1SGRVAJZgNToKJXMNpK7IeL4pGmcEksiGQqBc5Rz1sPnU1PDznZ8G7eZWq4ylTcot6xjma7vb6ldg+N3n6liGunWBwMi3yocgW5v2WDXv9YVYq4W1LrVpZ2tu+OvDirbcCGhi3Kt1T10vfZcNLa8HffiXKSXqidAdBoDtAFANPACbi4bvXQ+vf63oBOZl3GYd6jUea8/T4UA6jgi4NxQCqAKAKAKAKAKAKAKAKAKAKAKAbkltoNW7vzPcKASsNzdtTyH1R5DmfE/KgHqAh43GiMA2JGbKbfV0JNx5a2qjjMdDDxUmr62duGl/bU3jTb9LlUQxYagMi3RwLIwLDLoORBYEVxadOrWrKEbKUI3jJfK02raLTVXTKVWEpz7OjWqLKKe5r06vbUs8NTk2O9kLYlw2Rt0LAXAJB51mLT14HPxGOUcsaermnlf7W1svMr3naXKSrCN1MTi5OUm/ayjYAjc1dgowTV9V2l9rnI6+tjHCo4vJNOnJXvZ665VtZq13rbdIiQYQ9l5SOs7SvazZozGI8twbfVDepqSpioK8YbaNeN7/ANFrB9HVmo1K2k9U++OVRt9L+bOYPAogjAzM0WchibEl1ytcd2XKAP4RUVbGzqOWmkraeGvudDD4CnRjBXu4318dPbTyRaHGpGM0rpGve7Kg+LEVXhRqVHaEW33JsuSnGO7FP0hwqxiVsThxEWyh+sjyFtyoa9ifCpY4LESn1apyzb2s728Bni1e5LwHEop0zwyJIlyMyMGW43FxUdWjUoyy1ItPv0NiUDUQO0AUA08Otx2W7xz8xz/HuIoASXWzaH5HyP5f+aAdoAoAoAoAoAoAoAoAoAoBp3JOVd+Z5L+p8KAVHGB58ydyfGgF0BX8Tx6x2ViyFw2VwtwCBoPtdw52qpisRCkssm1dOztfX78lxLOHw8qnaSTs1dX/ADTmV8atcM4yOCpfTsyaGxFtA24I8a5NHDV6taM5LLJNOX+2S11XKXB/iJa84KNou64c13eHI4W0A9lQbAC+5OwHM113KjhKaS0V9Etbt8luc6c4wV2clc5giHK4YkG91dQrEEnu0II5VWnWqTqqntJNtcmrafZnLxVWrOoqUdJJtrk1Zte1mKMSW9jKTZrXOZDfNYHXLryFq6NPRXSsbw6Nw9Wks0HFvXfWLvfR8NeVhUjd9lzMdALXa1ztzNudTKMppvkiz1uHoSUVZZ5PbjLd3fPxIMuOAsVUPaUxMLgkkg9WQ1wACQN6uQwcdpP9uZfzoc99KyesEnabg1dO9/laeiSb3uR2mcqLs6ywFc4CPMsnWxnXJERcXvbutU6p07uyThNaaqNsr5u/9m8alRpKTanDfRyvmXJW8uRWx8LmkC3DJ/zrTXIiRljkjIdhFIXA7WynMddqsyxdGm3qn+nl3bV09FdW4cdDejRqNXafzt8Fo1yd+I/i+CNH1D4YCVo8TJiHEzhOsaSFo2IZY8q/VNgoGlQ0ekIVM8a7ypwUVZXtZ34u79ToRp5duZpOGYiQoDLGsT3PZR+sFuRzZV38q5ddU1O1OTkubVvpdkpaxNUIHhQBQBQCXQEWNANhiujajk35H9f8ID1AFAFAFAFAFAFAFANSOScq78z7o/WgFogAsP8AP1oBVARsfKyxsYwGkynKpNrsBpUdVyUHk1fAloxhKolN2jfV9xlsE+ayB2lV7mdJlIaJgRmI2ykm9l111rixTqtUovMpfMpL5eb7m+COzXtTTqSiotfK4v5lwXekt2WTt52FhvcnYAXO5PfXVq1YYald3drJc2+BxHecmxJAY5WXKwvYqSRobkoTzB377fDkRdPFzdOurVP2tXtpr2XzW0udvSpVhGbyvR8GKZrC5K6DVraC+htzAOn9hXYiskIyrWclxtzMScacFUrWuuNuY3K4IZUPbBOgJBcJYuoI2uL7a7VYpSUmcrH4zrac6VOXaTeiunJRtdXXFrgtREkAYMtskbBSLqLhwdxGTsV0N96vRrdXZt3evp4lSn0esS5xpQcKTytXW01xUXwa0d9xx1UljlHay3vqDlJKdna47/Cq3X1Ekk9r/U9B/iUczk4q7tflptoLsx5n/PCoiyLWA0A8mGoB6OCgJca0A9QBQBQBQHGF9DtQDSnKbHUHY/kT+B/PcB6gCgCgCgCgCgG5pLbasdAPzPgKA7FHYeO5PMnvoBdAcJoDE8TmWWV5XEksdlXDy4ZswRgLkXT2XZjubi2Ucq5WIcZScpJtftceD8tnc9Fh4TpUo0otRlvOMla6890l57lnAjBRnKmTKDIwAGZlXUkjew0v4eNXaUeqp5qm9rt+BxsRNVamWn8t+yvH7iUnDGy5HRl0U9lj7wued9dfTauFUx8sRWdOOWcJLSL0em9nz4q+j4O6JamH6uGqakh8mwygkgaa225DTe2167mEodTSULt22va6XLyKIuKL1/McxVhpNWZrKKknGWzBYMqhRrlJykgXXU2t4gEi/OtYRyKxVw+DjThGEu1lba02/vvECImty4SYsNQEpMPQDwhoBYSgO5aA6BQHaAKAKAKAKAS6Aix2NAIiY3ytuNj7w7/Pv/vQDtAFAFAFAcY21O1ANQC/aO52B5LyHmdz8OVAPUAUBQ9MMWq4dozNHA8wMatISF19oZh7PZuL8riq+JlaDjezZ0uiqUpV1UyOSjq0t+7Tjrw4lfwAFUkvEIiz5rxlTC4Iyr1bKdbKovfmbnetMJdJpxt7eRJ0q1Jwanmsra3Ulxd0+96enAfnxeSRFOmYFhcWDn2UQPbs6nMTyAFQ4vFulUjFePi9kr8NXdvgiDDYVVKUpvw8Fu3b6IfDKASl7Em21tNC6919Ry2Na4KjSlKVWC7N9Fpa63lHlfbgRYiU1aMt7efgzsEd66ZVLOGGgFtDQAsFAPKlAKtQHaA4TQFNwXpPh8USsTnOL3RwUk03OU7+m3OtIVIy2JalGdPVotw9bkQq9ARsJxGKXN1UiSZGytkYNlbuNudYTT2NpRcd0SAayaiqAKAKAbmQkXHtDUfofA7UAqJ8wuP7jvB8aAVQBQBQDE3aIXl7TeXIep+QNAP0AUAUBhOl2LV8RlSbCl0jMTwzsYmtIUkbJIezdlCL4eelUMS7ysmtrWen1PS9F0pQw+aUJ2bzKUVmXZuldb2Tu+8tMDh1VQEhWHN+8aNMujFRcZl7JNgouNKtU0owuo242OLiqk6tbLOblbRN328N/wCRvBrLbLMisHJZrNfqy2pVkbcLtddrVQpwrWyVoKUZO++1+afLuLNedBvNRm04qy03tya595KVb7CwFgByAGgFdKEIwioxWiOZKTk23uWOFhrYwTlFADG2poCtm4/hUNmxEAPdnS/wBqN1YLdolVGo9os5F0iwrGwxEBPdnUE/E0VWD4oOjUX7WWIkuLjbvGo+NSEQoNQATQHjP7Q8I2Hx5kjunWZZUZbiz7PYjnmBJ+341SqrLO6OthpKdKz8C84B+0dMmXGBg6jR41uJLcin1W8Rp5VLCvp2iCrg3e8Cg6VdO5sUDHEDDAdCAbySeDMNh/CPUmo51XLYmpYaMNXqze9DOHHCYSONhaRrySDuZ9lPiFCj0qxSjliUcRUzzbWxpYHvUhASBQHaAKAKAY9l/B/kwH5gf7fGgH6AKA4TQDWGGmY7sb+Q+qPhb1vQD1AFAcNAYbicsj4iLrG4dPC+YRIzhHZJXQK1nDLIQBYW3uedUZtuavla4eZ6TDwpww81TVWElbM7XScU7rSzV73d9rIm8VjzJlCNImdM6rYMYlJYhRcc1QWGtia3xcG6aio3V1dLkjl9H1Iqq5yklKzs3tmf9NnOEqBGLNLfRSkma0bAAsFDi43A3OlRYCKy3Tlyad9H3X1NukpNzs1HmmrXa77aFthkroHNLOJaAyPSTpwkRMeHAkkGhY/6anwt7Z+XjyqnWxSjpDVl2jg3LWei+p5/xPi005vNI7+BNlHkg0HwqlKcp/Mzowpwh8qK8msI2ENWQSOH8VmgN4ZXj8FPZPmh7J9RUkZSjszSdOM/mVzcdHv2hBiExYCE6CVfY++v1ftDTwAq3TxHCRRq4O2sPQ3iTX9RcEagg7EHmKtFAo+mjRDBzNMiuoU5Qd+sbsx5TupuRqOV6jq2yu5Nh83WJRPDTVI7BYdHMekGKhmkXMiPci1yNCAwHMqSGHitbRaUk2R1YuUHFHscEgazKwdHAZXGodTsQavJpq6OM007MucKKyYJYoDtAFAFANzx5lIG+48CNQfjagOxPmAO1+XceY9NqAXQDOK1AX3jl9N2/wBoI9aAeoAoAoBnFShUZiQoVSSzaKoAuST3DesN2VzenFzkopXu7d7PP+jCOZpXC4Ux51uck0bghOsVoonvlUmTNrlGpIqjQTc27K3nfyR6XpWVONCEW55rO2sZLe1pSVrtZbceTH+O4n97GitMrgXtmWKGQNrbrC6nNqNddgLb1Xx9T9RRi3fxsn53Wvr4EPRdH/x3OSi03yzSXlZ6eniXUCkKoOe4God+sYE62z87Xt6V0cPFxpq9797u/U4uKkpVZNWt3Ky9OBaYUVMVzD9MOl3WXgw7fu9nkG796qfd8eflvzsRic3ZhsdPDYXL2p7mLNU0XhtjWxgQw58vlWwG2NZQGya2AhjWxg0XR3pnLhU6sqJoxqqsxUp3hWF9PC1TU6rirFetho1HfZkfpR0tlxgVGVY4lObIpJu1rXZjvYE2FhvWZ1HMUcPGnqtzNk1oTj30hOqyGNc+bMJLvmtp2SM2W2+tr0vpY0s73uemfs6nU4FApuY5ZQ490uQy6cgR871ZoPsnOxafWXN1hGqcqkwUB2gCgCgCgGYdGZfvD13HxBP3qAeoBneT7K/1H/t+dAPUAUAUBG4g1o3OZEsjHM/sL2T2m1HZG512rWWzJaKvUirN6rRbvuXfyMRgMUkmKBabATy5X7UMT9bYIR/qhio0PPloKqQknVV3Fvw19Tv4ulOlgpKNOpCOmkpLLuv22T9PMverzAqQGU7hgCp9DpVuUYyVpK6PPQnKDzQdmSIoNRYeAA5dwrKSSsjVtt3ZjumfSXNfDQN2BpI4+ueaKfdHM8/Lehia9+xE6OFw9u3LfgY+qRfEMayBsmtjA9h5xlMb3yMQ1xqUcAgNbmLEgjyO4AO8XwZrJa3QzjMK0ds1rMLqy6o42urc/EbjYgGstNCMk9iKxrJkbatgIY1kCHFtDoa2ME7gnBpcVJkiA0F3djZI12ux/ADU1mMXJ2RHUqRpq7LjivQWWNM8UgxCrq6xoyyqL6lYye2PI38K3lRlFX3IIYqMnZ6Fn0C4RiYMU5KOMM0bhnYFFYWzREK1jmzW0tcZjWaMZKXcR4mcJQ31PSMC1WygWiGgFUAUAUAUAzNoyHzU+AIv+KqPWgHqAZw/1j3sfkAp+amgHqAKAKAicTjzRSKFVyUcZG0VyVIyk8gdvWtZK8WiWhJRqxk3azWvFa7+RhOjHDsRFJ+9imgUh/3Ubo2FXRiCVaV2uT3W1tVOhTnGWqa9vdnoulcThq1F9XOM3pq01Ue3KMV630NXh0q8eYMz016TZM2HgPb2kcfU70U+93nltvtSxNe3YiX8Lh79uXkYJRXPOkPNh3yZ8j9WTYPlbIT3ZrWrOV2vbQ1zK9r6kZjWTI2TWwEMaygW3AXDx4mF9U6iWZf4JYlzKw7ri6m24IqaGqafK/oQ1dHGS5peTKMAkgAEk6ADUknYAczWpKSuNKFcRix6pFjJGoLi7S2PMCRnF/Ct5b2NKeqvz1/PIOH8ODL10xKYZTq2zSkbxxD6zHa+y6k7WOYri9jEp2eWO/t4lfipzJIzWszuWyrrqzXygc97CjZslZWPT+i/CThsMqOMs0h62Qc15RIfJdSORY1bpQyx1OViameemyL7D4c7i4PeNKlK5JOHJ3JPmSfxoCZhYrUBYIKAVQBQBQBQDOM9gn3bN/KQ35UA9QDOE9kHvu38xLfnQD1AFAFAJYUBDnhvQGR6XdJBhwYYT+/I7TD/AKQPIfxn5fCqmIr5ezHf2LuGw2btS29zzwVzmdM2XAejqoolxK5nOqRNso5NIOfgvx7hdoYb90/Q5+IxX7YepoyxcEOA6MMpQ+yV7gBt4W2q84pqzKCk07rcyHHuiDIGkw5zxgFijaSIBqbcnA79/A1z6uGcdY7HTo4tS7MtGZImq5cGzWyBZcLjYRTMiszyDqEVQWY3KvMQo1NlCqf/AJRUsU7O3h+fnEim1mSfDX7fncSOAcLxCTiTqXuiykbXV+qcRsV30cqdtLVvCEk72NKtSDja4jobwH6Uzn92erEdlkLBGaQkLmy6soyk5Ra5sLgEms0oZhiKvVpd4r6EcVizCOsmdCytIzLFDGiNlZliVTkjHIBtbjQE1slmlY1curhm2+r9eZt+GcMgw5/5aNQ23WtdpT32LXyA9wqzGnGOxzqlac92WuGw5Jua3Ii3w8FASOqoBapQChQHaAKAKAKATIlwQdiCPjQFF/xV+/8ACgLnB/6afZX8BQD1AcvQHM1AJkkABJIAGpJ0AHieVAlcwXSnp2oBjwhu2xl5D7Hef4tu69U6uJ4Q9S/Qwn7p+hhcJhnlfKitJIxJsLlj3kn8SapJOTsty+2oq70Rt+B9Hlw5Dy5ZJxqqjWOI95P13HwHjvV6jhsvaluc6vi3Lsw2LyKIsbm5J76tlIsoMJQDpw9je39xzHwoDxbj+B6jESxckcgfZPaT/aRXKnHLJo7tKeeCkQYomdlRRdmIUDvJNgPjRK+hs2krsn8S4qwX6PDIRh07PZ7ImP13YjVgzXIBNgMulSOX7U9CKNNXzSWvsX3QVY8JDLj5+ypBhiH1pNbvlHO5UDwytfSpaVorO/AgxDlUkqcfFlV0R40cFFK2QvJMY0hXvePOWa25ALJoNybcjbFKWRElen1rS4LVml6G8HfD4dzKpWadgSre2sS3y5hyLMSbdwF6nowaV2U8XVUpJR2RqMJh6mKhbQQWoCWq0AqgCgCgCgCgCgCgCgMlY+NAafB/6afZX8BQDpoDK8X6Nys7PBjsVCWJbKzvJGCdbKLgqPDUCoZUm3eMmWIV4pWlFMocRw/jCexiBKP4XQH/APRR+NRONdbMnjPDPdWKzFdHuJzaT5yP/cmjKjxyhzb0FROlWlv7kyrUIfL7EvAdBwNcRMPsQ9on/wCxhYfA1tHCP9zI545fsRpcJh0iXJAgjU721ZvtOdWq3CnGCtFFGdSU3eTJMOFvW5G2krslwPGPrp/MP1qTqqn+1lZY7DP969SxjItUb0LMZKSundCmoZPKP2n4fLilcbPEpPiyllPyC1QxK7dzq4KV6duTKTg8H7vEz3t1UYVe/rJm6sW+71nyPKtILRvl/JNUesY837DHR/hBxMoS+WNRnkf3Ixv6nYDvPnW9GlKrNRiR4rEww9J1JvRHoPEMBhcZ1MLCaNYcwjCFACpC9k3B3yjXffvrr1+jWoXvseTwXxJGdbJl+Z7/AJYm4ayALDGkQVQgygZwovYFz2jqSfMk86rKKWx15TlLdkzD4ck3NZNS2w0FqAmKKAVQBQBQBQBQHL0AXoDtAFAZGgNRhPZA7rr/ACkr+VAOmgGpUoCHJBQDDYegEjC0A/HhKArukWdFTKSFN1Nr77i/z+FdDAqLbTWu55vp/rYqMot5Xo/czuSupc8sP4fEunsMw8L6fCo504T+ZE1LEVaTvCTRZLx+T3UPfuL7+OnL4VVeBp82daPT+JVrpMyn7SMV1n0ZiLMVmNu5esAT8DXC6QpqFRRT2/o9v0HiJYjD9bJWu/pd2+hn52KYGMf+tPI58ViREQH7zyGqm0F3v2OqtajfJe5q+B4HqMKi2tJNaaTvy/8ART0Hat3tXe6KoZY9Y93+fnmeF+KsfnqLDxei1f8AH39CUuhBte2tu+3Kus9VY8nGWVp2uXcMqu5swYm5Asymw8CBytXEqYepBXkvY97hukMLWahSlry1W3iXOFQVAXiagoBdAFAFAFAFAcNAYDDTmSQkYt4sxlYgt2VPWWRQpYDUEn0rzcJupU0rON8z30Wui3OdFuUvntv7mzil2BNyNLnnavRpWR0ESkasmTsj2BJ2AJ+FAUX/AAp+6gLnD/XHcx/3AMfmTQD1ActQHClAJ6ugAR0ByQhQSSABqSdgKyk27I1nOMIuUnZIy3GeICayqtlVswY7nQjbkNfkNq6uGoOldt6tHjOlelI4tKnCOid78Xvw4LX+kV2WrVzi3DJS4udSIkgDckAeZNqw5WVzaEXOSit27epiumeM6zFyAexF+5XwWO6n4tmPrXka9R1Kjkz7FgaEaGHhTjskOS4cSw8Nj5O8yH72JUH5EVi11FePub3tKb8PY2+Pa8jnT2iB5A2HyAr1lFZacUuR8gx9dVMTUk3+5/TT2QxpUmpU62HNConysre6QfOx1HqLj1rEo5ouPMkoYqNKrGons0/zy0LvD8WjF+0Rba6nteVr/O1ct4Kqj2NP4iwU2021bbTf0v8AWxOwHFlkYqAVPLNa7DnYA8q0q4aVNJ7ljA9L0cXNwirPhe2pOSYEXBuO8ag+tQNNOzOnGcZrNF3Q4GrBsdvQHaAKAZxUhVGKjMQCQo0LEDQetazbjFtK7MSdldGSixkEsgV8L1cpaxui2ze0buLHx2rj062Hq1FCdG0r8uPjp4lSM6cpWlCzLqFrmu0XCzh2oAxnsEe9Zf5iF/OgHqAZ2k+0v9J/7vlQD1AFAFAFAFAUHSSQkooPZ1JHiMtr/G9qv4OK1k9zyvxHXleFOL01uu9Wtf1vbz5FLlq9c8xcMtYuLiWYCtkmRSrRQmPEWYEDYg/A3rLhdNM0hjJQnGcVs0/QxfTLhZinaQXMMzM6NyuxLMh7mBJ07te+vJ4ijKlUaZ9q6OxtLGYeNSm+H5/Y3wLGawqdTh8Qs6jctGShnVRzIyK4HMZ+6tIPbuZYqR3fNW+32PRZeG5mLZlyscykdoMp1BB2sRUnSPxZRwL6pU5Skku5eut/Q+bR+EMRXrTnOajFyfe9+WlvUcThqDe59f0rzVf42x03+nCMV4Nv3t9Dr0fg7BQ+eUpeaS+iv9R0YKP3fmf1rmz+Kulpf6tv/mP2L8fhjoyP+l9ZfcV9Fj90Vp/+m6V/5n6R+xI/h3o7/iX1+4n6FH7vzb9amh8WdKx3qJ+MY/wkQv4Y6O3jBp90pfcQMEF9h3TnodPlXTo/G1f/ANilGS7rp/XN/BTl8KQp64atOD9V9Le5Y4OaQD94QdspGlxre4+FekwnSFHHU+toxlFd/wDD4ot4SjjKLlDEyUtrNfyrbllFJerJdEY3iMUOXrZEjztkXOwXMxBIUE87A1htLc2jGUtkSM1ZNSt4tNmBiWXqZDlIYjfU6C5AJ01A5HxqriJZl1cZ5ZcyKo79lOzKnAYeeIuJHjdWLOSMwcuxUaiwFrX79qhwlDEUpNTaad333NKUKkXq1Ys8MK6BYLOMUAmbVkHm3oBb8WU+lAPUAzitAG905vTUN/tJPpQD1AFAFAFAJkvY2tflfa/K9ZVuJrK9nl3MW7Esc3t3Oa+4O5FdpJJLLsfNK+frZOqu1d38fzYbeXu1rZRKk6yWwyzE71ukkVpTlLcTetjMac5fKmzoU3trfu51pOpCnFzm0kuPD1No0KkqipqLzPhZ39CYuBV43im1jkFiBup+q6nkwNeF6S+KsLUqqnTjeN9ZfZff04n0n4c6DxeBTq1J2b/buvN8+GnqeZcc4RLhJcr396ORbhXAOjKeRGlxuD6GrCaaUk7p7PmexhNTRp+jPTEhCs4LKnaYqO0FLAGVVHMEjOo9oHMLENmjxeEpYynkqrbZ8V4fyuJBOllleP53fb0Np1gsCrBlYBlZdVZTqCDXgsbgZ4Sr1c/FPg1zNoPMg6yqmU2yh1lMoyh1lMoyh1lMoyjpmJQa6A2I773IP417n4ZrRlQlTtrHjzvcoYqFpX5lhgmr0xVMN+0LHcOxWHmLTEz4XOqqjFWMhIW2RhaRSwUFgDYA6iqtZ05xd3qi9ho1YSVloyo6B4jG4fGrg2kzxLHnljJLCC8YKqCR2GDNGpUEr2jz20oOcZ5GyTEqnKnntrw7zacSnwkkjRzACQWuxuouVX64NhYADWw0qtiJ4KpVdOrvz24c/ucOboyk4y3JGCwYiXKrOyk3GZswAtoFtpberuFw8aMbRba79SWlTUFoy0wqVZJSwUUA3DqzN90em/zJH3aAeoDhFANYY6ZTuunmPqn4W9b0A9QBQBQCWoCtx2GVtSqk2tcgE2BuBfzreNScfldiCrhaNW/WQTvpqimn4autgVPI3JAPiDrblVqGNmn2tUcXE/DmEnCXVLLJ7auy8hn6CvMuT3qVUel1JrZ4+V+ykV6XwrQUV1k5X42tb2JCK2y9kdy9kfLfzOtUpSlJ3k7npaVGnRjkpxSXdoPJF7yhjprs1u7NzHnVTF4WGKpKlUby3va9tSSmo06nWqKzWte2tvEjYgZTa99Ae7cX2r53j8F/i1nSzXtb6ncpS6yClYi4/BLiomge3auYyf8ApygHIQe47HvBrpdB4xwqf4832Zbdz/vY1qxy/qLhv3o8+6L8Of6YsUqOmaPEKyuCpscPKDvXroJ5rM1qzWS6fL3Rpf2eY/rMG0ZN2gcEeEcuv9Yb+auD07Q6zDKpxi/pL+zNrVfFfVf0aHrK8jYnyh1lLDKHWUsMo6hAGY63uANdSLc+Q1rvdD9DLFfq1fk1Xe39ipia/V9lbjsbZrAAAXvzP416/B4CjhE1SVr99znVKsqnzETpP0pTh8Ssy9ZI5skYbLe3tMWsbKNOR1I8SJ6tVU1c3oUHVfcUXAeD8OxhTGwRPE0bnNDcdV1qgMMyW1UXU9gqDzG4qKnTpz7aRPVq1aX6cne/HjYsOivBDhRI87pJNNKZJZAbKRmOUXa1rksfN7chW8IqknKbIMTXjO1tEh2DByCQJPEJUJftrqA8jKWkcGxGgtysNr1x4YerGoo14ZotvVc5cX+I5KpyUkpq6+/EvMMgFgBYAAADkALDeu7CChFRjsi9FJKyLbDrWxkemfKpI32A7ydAPjQHYkygDe3Pv7zQC6AKAYm7JDcvZby5H0PyJoB+gCgCgCgG3jvQEd8NQDBwdALTCUA4cNQFPxrC2GZRqPaI90DQ2/PyrzPT+AUo9fTjrx8Dp4Ctrkk/ApusryNjqZSXBxJxozMyG4IvfQixsTsbGuvg+k8TQlGU5Nw5PX0vyK9XCQmnZJMzXRno3NhMVIwOfCGGQdbcWYGxRSt7hwwXS3fXpK0qc8NOad4OL1/ONytKWaUY2tK60/OBddZXhLHRyikufZBPkCfwqSnQnU+SLfgrmHaO7H0ht7R+6pBJ82FwPx05V38F8PVJvNiNFy4/ZFCtjoR0hq/oSES9gBYC/ed7X38hXqcLhaeGh1dNabnMq1ZVJZpE6NFQXdlUXUXYgC7EKoueZJAA5k1YbsaJN7HlnS7FYzC46TETxLmZXiw0gJaOEHRSht7YXPowBuzG1UKrnCbk0dWjGnOmoxfibbofHh0wka4VxJGPaYaM0pALl1Oqtt2TsMvKxq1RUVHslDEubqNzQdJcy2DoTEAdb9nrSLKWtqAt9BzN9xXI6VlK6Uo9i3lfvty+py8U3fVafyWuFjUIgQ5kCgK3vAaX/HTltXVwygqUVB3Vi1SSUFbYn4aKpzcsoloDg7TeC/NiPyH9XhQD1AFAFAcYXFjqKAagNuydxse9eR8xsfjzoB6gCgCgCgOWoAy0AWoBMjAC50A1PlWspKMXKTskZSbdkZGTi7nMpCupuL2sSDfmPP5V4qfTNdxlTlaUXdcnbXkd2OCppqa0YtcOEGguWse0FJVbaA3G+uvkK7PRfRdKEHUnG+ba6V0vTfXXyKOKxc21GLtbe3Fi8UvWKAuRW53VbEm2ob6u3hWekujJ1Y/oW8LLu2fDbuGFxcYv9S/53EX/AISw1LLYanLc2Hf3GuHU6Gr0odZNpJb80vDS5fjj6cnlitR6DhKtqJbpzsuo9Kkw/RVKtJZKl1x0s/DX89Ga1MZKCeaFmcNibJogJsNdfE95tXrcNhaWGhkpqyOPVrTqu8mSoMLVgiJpRY1Z3IVFBZmY2CqBcknkAKN2MpNuyMH004vgcfgCySvnSS0cYBzvKbqqtB9YML2blrzupqVZQqQ0eqL+Hp1KVS1vzxGuiHGppGk4djo+sZEPt2c5Vy9iTcNbMLNuDYHW1lGcm+rmhiKcYrrabsaRIosHCqRxukRzgFbnqywPbZmNySSLG97L4AVHi60cPTtZ2d1dcDmYrEN6y4/Qc4S8+WLN1RhMYFh7SgLZft3sLjUbg2tUGC/yXGGazg1bwt+f9EFHrGle1rFpCmwAAAsABoABoAByrqxioqy2LKSSsi0w6VkyOzPYWHtHQfqfAb/+aAXEmUAD+57yfGgFUAUAUAUA3NHfUaMNR+h8DQHYpLjuOxHce6gF0AUAUAUAUAUBX8Xw7yLlUgA73vf5fhXL6UwuIxMFTpNJcb3/AC3NFnDVYU5ZpLUroMGsQNjdtNSLWO1x6E/KocD0RHDTUpPN5bPu9Wb18W6qtsJSK5rtFMmJhKxK9nbcLvKziWDk3uCo5DQL93868f0pgsZd1arzRWumy8v++86+Fr0UssVZ/nEgwEoQVJGvKuPTqSpyUouzLs0pqzLM+8kera2Y+zvqFFtPOvVS6RxtSlGdClo+O/00073ozkqhRjJqciTPjY4YzJMyoiAFmOwPcAL3N9ABe52rsUZTVFOtvbXx+pVcc07QRmOB8ZxePxImj/ccPjLLlYAtijaxBH6aDbtG9sQnKo7rYsVIU6UMr1k/oR+LdEEw/WYjh8Q+kmwjVmURwZtHkiVhbOBsGNhqRsFOJUct5QWpmnic9o1Hp7+I/wAD4VHw+G7Xkkdh10oGa7HW7X1yAkgcySSdTao6lWOFipSTd3q+RVxeLu02tPYlYKdhMU1eKXM4D6uikXzMDsrHkdwQdzrQw9Warun80J3dnulzfc+//vnU5PPl3TLPC4dUGVFyrcm2p1O5ufQegrrUaEKMcsFZFuEIwVkWeFiqY3J4IUXO1AEK/WO55e6O79f7CgHaAKAKAKAKAKAakQ3zLvzHvD9e6gFo4IuKAVQBQBQBQBQDci0BDkw96AVFh6AkhKAiYyG6kDQkWvVTHUJ16EqcHZv8/N/AkozUJqTKnqMg0sW77XA8BcfOud0d0PGis1dKUvVL14/iLFfFOekdENJMvW5GdetK58lx1mQEAsE5DUf4DXaTS7KKuWVs1tDK4fj7PjJ+H8RSLq5DkjAFl11jGbc5wVIY6hwLWvYVlUvN05l10kqaqUt0ReA4PFcOxww6K8+EnJII+qBYGRj7KOgsG2DC1tStsQjKlPKtmbVJU61LM9Gj0RFvVw5wv6P/AJ/asNX3BFTAhSxUG7sWYkklie8nkOQqKlQhSbcd27vmaQpqN7cSVh4KmNyxRQBc6UB1FzG50A2B/E/py89gHqAKAKAKAKAKAKAKAaeM3uu/Mcm/Q+NAKjkB8xuDuD40AugCgCgCgOWoDmWgOgUAUBB4xj44InmmbLGguxszWuQBooJOpA9axKSirs2hBzeVHneJ6Yz4j95hY48PhEcZ8RiyAGsQSirrqRpZQza/VNVnWlLWOi5l2OGhDSer5Ig9PuGlSnE8C5BIUsyb5WXLHMPNSFbzH8Va14NfqRNsNO96NT87juG6JYbGYOGSBpI5GOdpXzSSO18sytqLkMCVIttf6xNZVGNSCa3EsTOlUalsbuBDYAszWCgs1szkC2ZrAC51OgG9Wkc9u7uWWGjrJgmqlAJaGgO5Qouf8/WgOqhOraAbL+Z8fDl+AD1AFAFAFAFAFAFAFAFAFANyRX1GjDYj8D3jwoBKzW0fQ8j9U+vI+B+dAPUAUAUAUAUAUB5bxD9pMifT4pkSGWJSkAUsSZM5jJLGwO6OLAaKd6qPEWzJ7nQjhE8jWqe/59A6Ccew8kP0CYTtNKkjSmcf65dbsAxYsbR2sSBcJes0akZLI9zGJpzT62NrLlw/GZLCcFmgxcuHXCri3jP7tpcxhjVtVlZbhDmUDRja687WqBU3GTilf2LLqxlBScrL6+B6JwPCTrE64yZcQ8huRlHVopTK0YBADKRbTKoGuhvertOMkrSdznVakHJOmrWLmGDYAAAAAACwAGwAGw8KkIG7k+DD0BNjjtQDoFANvNrYat3d3meX+b0AJFrdtT8h5D8//FAO0AUAUAUAUAUAUAUAUAUAUAUBwi+h2oBnqivsHT3W29DuvzHhQHRiBs3ZP8Wx8m2PlvQD1AFAFAcNAed9JOi8x4rBjMOsZTsmbOQACnYbTcloyALA2KXqvOk+sU0XaVePUuEvL88Swx3AIpMXHi2z9dGABZrKbEkFgBcmxI3sRoQakdKLlmII15Rg4LYtRGTprapCEdiwtAT4YKAkqlAJecA2HabuXU+vd62oDmRm3OUdy7+rcvT40A4iACwFhQCqAKAKAKAKAKAKAKAKAKAKAKAKAKAKA4RQDX0YD2SV8tv5ToPQUAdse43xX5a3+VAH0jvVx6Zv6CaAPpKc2A+12T8GtQDEsyH66fzL+tARux76fzL+tAOoU95T5G5+AoB5XHJXP3Sv9VqAcGc7BV8zcj7o0+dAd6i/tMx8B2R8BuPAk0A4iACwAA7hoKAVQBQBQBQBQBQBQBQB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3" y="1677001"/>
            <a:ext cx="245544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550253"/>
              </p:ext>
            </p:extLst>
          </p:nvPr>
        </p:nvGraphicFramePr>
        <p:xfrm>
          <a:off x="2915817" y="1753207"/>
          <a:ext cx="5803770" cy="2625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800000"/>
                          </a:solidFill>
                          <a:effectLst/>
                        </a:rPr>
                        <a:t>2012-2013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effectLst/>
                        </a:rPr>
                        <a:t>26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800000"/>
                          </a:solidFill>
                          <a:effectLst/>
                        </a:rPr>
                        <a:t>Добре - </a:t>
                      </a:r>
                      <a:r>
                        <a:rPr lang="uk-UA" sz="1600" b="1" dirty="0">
                          <a:solidFill>
                            <a:srgbClr val="800000"/>
                          </a:solidFill>
                          <a:effectLst/>
                        </a:rPr>
                        <a:t>7 учнів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800000"/>
                          </a:solidFill>
                          <a:effectLst/>
                        </a:rPr>
                        <a:t>2013-2014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800000"/>
                          </a:solidFill>
                          <a:effectLst/>
                        </a:rPr>
                        <a:t>Відмінно – 2 учні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800000"/>
                          </a:solidFill>
                          <a:effectLst/>
                        </a:rPr>
                        <a:t>Добре -  6 учнів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800000"/>
                          </a:solidFill>
                          <a:effectLst/>
                        </a:rPr>
                        <a:t>2014-2015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800000"/>
                          </a:solidFill>
                          <a:effectLst/>
                        </a:rPr>
                        <a:t>Добре – 7 учнів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800000"/>
                          </a:solidFill>
                          <a:effectLst/>
                        </a:rPr>
                        <a:t>2016-2017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8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800000"/>
                          </a:solidFill>
                          <a:effectLst/>
                        </a:rPr>
                        <a:t>Добре – 6 учнів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2017-2018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34" y="4166616"/>
            <a:ext cx="4267200" cy="25443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8710"/>
            <a:ext cx="252028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0" y="3708526"/>
            <a:ext cx="4651243" cy="26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9993"/>
            <a:ext cx="4267200" cy="259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57650"/>
            <a:ext cx="2618928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16632"/>
            <a:ext cx="63367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924944"/>
            <a:ext cx="5701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Відкриті уроки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5" y="188640"/>
            <a:ext cx="3650103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27" y="2132856"/>
            <a:ext cx="366314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0770"/>
            <a:ext cx="3554365" cy="266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5" y="4077072"/>
            <a:ext cx="3943109" cy="26282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3"/>
          <a:stretch/>
        </p:blipFill>
        <p:spPr bwMode="auto">
          <a:xfrm>
            <a:off x="4974436" y="483268"/>
            <a:ext cx="3944017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310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шкільні фото 1\шкільні фото\Фото школа\паламарчук фото выдр урок\IMG_1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032448" cy="3024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ама\шкільні фото 1\шкільні фото\Фото школа\паламарчук фото выдр урок\IMG_1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36" y="2996952"/>
            <a:ext cx="4392488" cy="329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Мама\шкільні фото 1\шкільні фото\Фото школа\Выдкриті уроки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37" y="13092"/>
            <a:ext cx="4128127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Мама\шкільні фото 1\шкільні фото\Фото школа\Изображение 1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0" t="30354"/>
          <a:stretch/>
        </p:blipFill>
        <p:spPr bwMode="auto">
          <a:xfrm>
            <a:off x="191347" y="3431942"/>
            <a:ext cx="4440825" cy="32374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5688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Позакласна робота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5676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800" dirty="0" smtClean="0">
                <a:latin typeface="+mn-lt"/>
              </a:rPr>
              <a:t>Предметні тижні з математики, інформатики   та фізики</a:t>
            </a:r>
          </a:p>
        </p:txBody>
      </p:sp>
      <p:pic>
        <p:nvPicPr>
          <p:cNvPr id="2050" name="Picture 2" descr="G:\шкільні фото\тиждень міф\IMG_20180206_1032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3901" r="15365"/>
          <a:stretch/>
        </p:blipFill>
        <p:spPr bwMode="auto">
          <a:xfrm>
            <a:off x="5796136" y="116632"/>
            <a:ext cx="2880320" cy="1893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шкільні фото\тиждень міф\IMG_20180206_1045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0" r="22900"/>
          <a:stretch/>
        </p:blipFill>
        <p:spPr bwMode="auto">
          <a:xfrm>
            <a:off x="85925" y="2366883"/>
            <a:ext cx="4226152" cy="28791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t="6604"/>
          <a:stretch/>
        </p:blipFill>
        <p:spPr bwMode="auto">
          <a:xfrm>
            <a:off x="2843808" y="3806478"/>
            <a:ext cx="3816424" cy="2512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7" r="17911"/>
          <a:stretch/>
        </p:blipFill>
        <p:spPr bwMode="auto">
          <a:xfrm>
            <a:off x="5004048" y="2188362"/>
            <a:ext cx="3816424" cy="246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960"/>
            <a:ext cx="3600400" cy="260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r="16584"/>
          <a:stretch/>
        </p:blipFill>
        <p:spPr bwMode="auto">
          <a:xfrm>
            <a:off x="25475" y="3645024"/>
            <a:ext cx="4749303" cy="2872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5" b="5833"/>
          <a:stretch/>
        </p:blipFill>
        <p:spPr bwMode="auto">
          <a:xfrm>
            <a:off x="4896793" y="144138"/>
            <a:ext cx="4072756" cy="28624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5455"/>
            <a:ext cx="4267200" cy="2693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:\шкільні фото\тиждень міф\театр Інтернет  епідемія нашого покоління 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17079"/>
          <a:stretch/>
        </p:blipFill>
        <p:spPr bwMode="auto">
          <a:xfrm>
            <a:off x="4896794" y="3645024"/>
            <a:ext cx="4072756" cy="256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38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632848" cy="36724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/>
          </p:cNvSpPr>
          <p:nvPr>
            <p:ph type="body" idx="1"/>
          </p:nvPr>
        </p:nvSpPr>
        <p:spPr>
          <a:xfrm>
            <a:off x="1619672" y="1700808"/>
            <a:ext cx="5977011" cy="1008509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7200" b="1" dirty="0" smtClean="0">
                <a:solidFill>
                  <a:srgbClr val="800000"/>
                </a:solidFill>
              </a:rPr>
              <a:t>Дякую за увагу!</a:t>
            </a:r>
            <a:endParaRPr lang="ru-RU" sz="72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912" y="476672"/>
            <a:ext cx="76492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Загальні відомості про вчителя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0190" y="1340768"/>
            <a:ext cx="58438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Дата народження: 13 грудня 1974 року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Освіта</a:t>
            </a:r>
            <a:r>
              <a:rPr lang="uk-UA" sz="2000" dirty="0">
                <a:solidFill>
                  <a:srgbClr val="800000"/>
                </a:solidFill>
                <a:latin typeface="+mn-lt"/>
              </a:rPr>
              <a:t>:</a:t>
            </a:r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 вища, ПУ ім. І.Франка , 1996 рік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Спеціальність за дипломом: вчитель математики та фізики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Посада: вчитель математики та фізики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Стаж роботи: 21 рік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Категорія: вища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Предмет, що викладає: математика, фізика, інформатика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Курси підвищення кваліфікації: 2016 рік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solidFill>
                <a:srgbClr val="800000"/>
              </a:solidFill>
            </a:endParaRPr>
          </a:p>
        </p:txBody>
      </p:sp>
      <p:pic>
        <p:nvPicPr>
          <p:cNvPr id="1026" name="Picture 2" descr="G:\Паламарчук Н.Д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25355" r="10054" b="21043"/>
          <a:stretch/>
        </p:blipFill>
        <p:spPr bwMode="auto">
          <a:xfrm>
            <a:off x="-30682" y="1169573"/>
            <a:ext cx="3738586" cy="39435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548680"/>
            <a:ext cx="55446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 портфоліо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9" y="1628800"/>
            <a:ext cx="695047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Проведення</a:t>
            </a:r>
          </a:p>
          <a:p>
            <a:pPr algn="ctr"/>
            <a:r>
              <a:rPr lang="uk-UA" sz="3600" b="1" cap="none" spc="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самоаналізу та самооцінки</a:t>
            </a:r>
          </a:p>
          <a:p>
            <a:pPr algn="ctr"/>
            <a:r>
              <a:rPr lang="uk-UA" sz="3600" b="1" cap="none" spc="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професійної </a:t>
            </a:r>
            <a:r>
              <a:rPr lang="uk-UA" sz="36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діяльності</a:t>
            </a:r>
          </a:p>
          <a:p>
            <a:pPr algn="ctr"/>
            <a:r>
              <a:rPr lang="uk-UA" sz="36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за міжатестаційний період</a:t>
            </a:r>
          </a:p>
          <a:p>
            <a:pPr algn="ctr"/>
            <a:r>
              <a:rPr lang="uk-UA" sz="3600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</a:t>
            </a:r>
            <a:r>
              <a:rPr lang="uk-UA" sz="36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2013 по 2018 роки </a:t>
            </a:r>
            <a:endParaRPr lang="ru-RU" sz="36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7929" y="328300"/>
            <a:ext cx="66772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uk-UA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Курси підвищення кваліфікації</a:t>
            </a: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324890"/>
              </p:ext>
            </p:extLst>
          </p:nvPr>
        </p:nvGraphicFramePr>
        <p:xfrm>
          <a:off x="755576" y="2276872"/>
          <a:ext cx="7488831" cy="201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9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6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800000"/>
                          </a:solidFill>
                          <a:effectLst/>
                        </a:rPr>
                        <a:t>№ 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800000"/>
                          </a:solidFill>
                          <a:effectLst/>
                        </a:rPr>
                        <a:t>Тип документа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800000"/>
                          </a:solidFill>
                          <a:effectLst/>
                        </a:rPr>
                        <a:t>Номер документа,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800000"/>
                          </a:solidFill>
                          <a:effectLst/>
                        </a:rPr>
                        <a:t>дата видачі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800000"/>
                          </a:solidFill>
                          <a:effectLst/>
                        </a:rPr>
                        <a:t>Назва курсів або 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800000"/>
                          </a:solidFill>
                          <a:effectLst/>
                        </a:rPr>
                        <a:t>додаткової освіти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800000"/>
                          </a:solidFill>
                          <a:effectLst/>
                        </a:rPr>
                        <a:t>Термін навчання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800000"/>
                          </a:solidFill>
                          <a:effectLst/>
                        </a:rPr>
                        <a:t>Посвідчення 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800000"/>
                          </a:solidFill>
                          <a:effectLst/>
                        </a:rPr>
                        <a:t>№000294 від 12.02.2016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800000"/>
                          </a:solidFill>
                          <a:effectLst/>
                        </a:rPr>
                        <a:t>Підвищення кваліфікації </a:t>
                      </a:r>
                      <a:r>
                        <a:rPr lang="uk-UA" sz="1400" b="1" dirty="0" smtClean="0">
                          <a:solidFill>
                            <a:srgbClr val="800000"/>
                          </a:solidFill>
                          <a:effectLst/>
                        </a:rPr>
                        <a:t>вчителів математики та фізики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800000"/>
                          </a:solidFill>
                          <a:effectLst/>
                        </a:rPr>
                        <a:t>З 25.01</a:t>
                      </a:r>
                      <a:endParaRPr lang="uk-UA" sz="1400" b="1" dirty="0" smtClean="0">
                        <a:solidFill>
                          <a:srgbClr val="8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smtClean="0">
                          <a:solidFill>
                            <a:srgbClr val="800000"/>
                          </a:solidFill>
                          <a:effectLst/>
                        </a:rPr>
                        <a:t> </a:t>
                      </a:r>
                      <a:r>
                        <a:rPr lang="uk-UA" sz="1400" b="1" smtClean="0">
                          <a:solidFill>
                            <a:srgbClr val="800000"/>
                          </a:solidFill>
                          <a:effectLst/>
                        </a:rPr>
                        <a:t>по 12.02.2016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6764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uk-U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Проблема, </a:t>
            </a:r>
          </a:p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 якою я працюю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780928"/>
            <a:ext cx="78488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800000"/>
                </a:solidFill>
                <a:latin typeface="+mn-lt"/>
              </a:rPr>
              <a:t>«</a:t>
            </a:r>
            <a:r>
              <a:rPr lang="ru-RU" sz="3600" b="1" dirty="0" err="1">
                <a:solidFill>
                  <a:srgbClr val="800000"/>
                </a:solidFill>
                <a:latin typeface="+mn-lt"/>
              </a:rPr>
              <a:t>Розвиток</a:t>
            </a:r>
            <a:r>
              <a:rPr lang="ru-RU" sz="3600" b="1" dirty="0">
                <a:solidFill>
                  <a:srgbClr val="800000"/>
                </a:solidFill>
                <a:latin typeface="+mn-lt"/>
              </a:rPr>
              <a:t> критичного </a:t>
            </a:r>
            <a:r>
              <a:rPr lang="ru-RU" sz="3600" b="1" dirty="0" err="1">
                <a:solidFill>
                  <a:srgbClr val="800000"/>
                </a:solidFill>
                <a:latin typeface="+mn-lt"/>
              </a:rPr>
              <a:t>мислення</a:t>
            </a:r>
            <a:r>
              <a:rPr lang="ru-RU" sz="3600" b="1" dirty="0">
                <a:solidFill>
                  <a:srgbClr val="800000"/>
                </a:solidFill>
                <a:latin typeface="+mn-lt"/>
              </a:rPr>
              <a:t> і </a:t>
            </a:r>
            <a:r>
              <a:rPr lang="ru-RU" sz="3600" b="1" dirty="0" err="1">
                <a:solidFill>
                  <a:srgbClr val="800000"/>
                </a:solidFill>
                <a:latin typeface="+mn-lt"/>
              </a:rPr>
              <a:t>пізнавальної</a:t>
            </a:r>
            <a:r>
              <a:rPr lang="ru-RU" sz="3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3600" b="1" dirty="0" err="1">
                <a:solidFill>
                  <a:srgbClr val="800000"/>
                </a:solidFill>
                <a:latin typeface="+mn-lt"/>
              </a:rPr>
              <a:t>діяльності</a:t>
            </a:r>
            <a:r>
              <a:rPr lang="ru-RU" sz="3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3600" b="1" dirty="0" err="1">
                <a:solidFill>
                  <a:srgbClr val="800000"/>
                </a:solidFill>
                <a:latin typeface="+mn-lt"/>
              </a:rPr>
              <a:t>учнів</a:t>
            </a:r>
            <a:r>
              <a:rPr lang="ru-RU" sz="3600" b="1" dirty="0">
                <a:solidFill>
                  <a:srgbClr val="800000"/>
                </a:solidFill>
                <a:latin typeface="+mn-lt"/>
              </a:rPr>
              <a:t> на уроках </a:t>
            </a:r>
            <a:r>
              <a:rPr lang="ru-RU" sz="3600" b="1" dirty="0" smtClean="0">
                <a:solidFill>
                  <a:srgbClr val="800000"/>
                </a:solidFill>
                <a:latin typeface="+mn-lt"/>
              </a:rPr>
              <a:t>математики та </a:t>
            </a:r>
            <a:r>
              <a:rPr lang="ru-RU" sz="3600" b="1" dirty="0" err="1" smtClean="0">
                <a:solidFill>
                  <a:srgbClr val="800000"/>
                </a:solidFill>
                <a:latin typeface="+mn-lt"/>
              </a:rPr>
              <a:t>фізики</a:t>
            </a:r>
            <a:r>
              <a:rPr lang="ru-RU" sz="3600" b="1" dirty="0" smtClean="0">
                <a:solidFill>
                  <a:srgbClr val="800000"/>
                </a:solidFill>
                <a:latin typeface="+mn-lt"/>
              </a:rPr>
              <a:t>»</a:t>
            </a:r>
            <a:endParaRPr lang="ru-RU" sz="3600" b="1" dirty="0">
              <a:solidFill>
                <a:srgbClr val="800000"/>
              </a:solidFill>
              <a:latin typeface="+mn-lt"/>
            </a:endParaRPr>
          </a:p>
          <a:p>
            <a:pPr algn="ctr"/>
            <a:endParaRPr lang="ru-RU" sz="3200" dirty="0"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5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8553" y="188640"/>
            <a:ext cx="65069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Сучасні технології навчання,</a:t>
            </a:r>
          </a:p>
          <a:p>
            <a:pPr algn="ctr"/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 я використовую в своїй роботі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456449"/>
              </p:ext>
            </p:extLst>
          </p:nvPr>
        </p:nvGraphicFramePr>
        <p:xfrm>
          <a:off x="611560" y="1268759"/>
          <a:ext cx="7920880" cy="449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567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1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  <a:latin typeface="+mn-lt"/>
                        </a:rPr>
                        <a:t>Здоров</a:t>
                      </a:r>
                      <a:r>
                        <a:rPr lang="en-US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  <a:latin typeface="+mn-lt"/>
                        </a:rPr>
                        <a:t>’</a:t>
                      </a:r>
                      <a:r>
                        <a:rPr lang="uk-UA" sz="16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  <a:latin typeface="+mn-lt"/>
                        </a:rPr>
                        <a:t>язберігаючі</a:t>
                      </a:r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  <a:latin typeface="+mn-lt"/>
                        </a:rPr>
                        <a:t> технології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Фізкультхвилики</a:t>
                      </a:r>
                    </a:p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Вправи для очей 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577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2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Особистісно-орієнтований</a:t>
                      </a:r>
                      <a:r>
                        <a:rPr lang="uk-UA" sz="16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800000"/>
                          </a:solidFill>
                        </a:rPr>
                        <a:t> підхід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Використовую</a:t>
                      </a:r>
                      <a:r>
                        <a:rPr lang="uk-UA" sz="1600" b="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дидактчні матеріали, відповідно рівня підготовки та здібностей конкретного учня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591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3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Ігрові технології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Задачі-рисунки, задачі-жарти, задачі з неповними або зайвими даними 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577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4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Інтерактивні технології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Колективно-групове</a:t>
                      </a: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навчання, ситуативне моделювання, опрацювання дискусійних питань.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591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5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Інформаційно-комунікаційні технології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Навчально методичні комплекси, презентації, публікації, тестові системи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7577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6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Технології проектного навчання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Творча робота учнів над вирішенням поставленої задачі, результатом якої є проект</a:t>
                      </a:r>
                      <a:endParaRPr lang="ru-RU" sz="1600" b="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04664"/>
            <a:ext cx="53197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Нестандартні уроки</a:t>
            </a:r>
          </a:p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 я практикую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39552" y="1798286"/>
            <a:ext cx="2016224" cy="1584176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800000"/>
                </a:solidFill>
              </a:rPr>
              <a:t>Уроки-подорожі</a:t>
            </a:r>
          </a:p>
          <a:p>
            <a:pPr algn="ctr"/>
            <a:r>
              <a:rPr lang="uk-UA" sz="2000" dirty="0" smtClean="0">
                <a:solidFill>
                  <a:srgbClr val="800000"/>
                </a:solidFill>
              </a:rPr>
              <a:t>Уроки-ігри</a:t>
            </a:r>
            <a:endParaRPr lang="ru-RU" sz="2000" dirty="0">
              <a:solidFill>
                <a:srgbClr val="8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737"/>
            <a:ext cx="20367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10" y="1772737"/>
            <a:ext cx="20367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45" y="3717032"/>
            <a:ext cx="20367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171" y="3717467"/>
            <a:ext cx="219404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30141" y="22236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Урок захисту проектів</a:t>
            </a:r>
            <a:endParaRPr lang="ru-RU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2178" y="2223656"/>
            <a:ext cx="1493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Урок однієї </a:t>
            </a:r>
          </a:p>
          <a:p>
            <a:pPr algn="ctr"/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задачі</a:t>
            </a:r>
            <a:endParaRPr lang="ru-RU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5644" y="4359415"/>
            <a:ext cx="1350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Урок-залік</a:t>
            </a:r>
            <a:endParaRPr lang="ru-RU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4237" y="4167951"/>
            <a:ext cx="222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Урок-семінар</a:t>
            </a:r>
          </a:p>
          <a:p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Урок-конференція</a:t>
            </a:r>
            <a:endParaRPr lang="ru-RU" sz="2000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1159" y="260648"/>
            <a:ext cx="64536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Навчально-методична робота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845423"/>
            <a:ext cx="698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dirty="0" smtClean="0">
                <a:latin typeface="+mn-lt"/>
              </a:rPr>
              <a:t>Виступи на засіданнях методоб</a:t>
            </a:r>
            <a:r>
              <a:rPr lang="en-US" sz="2000" dirty="0">
                <a:latin typeface="+mn-lt"/>
              </a:rPr>
              <a:t>’</a:t>
            </a:r>
            <a:r>
              <a:rPr lang="uk-UA" sz="2000" dirty="0" smtClean="0">
                <a:latin typeface="+mn-lt"/>
              </a:rPr>
              <a:t>єднань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dirty="0" smtClean="0">
                <a:latin typeface="+mn-lt"/>
              </a:rPr>
              <a:t>Створення презентацій до уроків математики та фізики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dirty="0" smtClean="0">
                <a:latin typeface="+mn-lt"/>
              </a:rPr>
              <a:t>Розробки конспектів нестандартних уроків, сценаріїв виховних заходів, дидактичних матеріалів до уроків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dirty="0" smtClean="0">
                <a:latin typeface="+mn-lt"/>
              </a:rPr>
              <a:t>Використання інноваційних технологій навчання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dirty="0" smtClean="0">
                <a:latin typeface="+mn-lt"/>
              </a:rPr>
              <a:t>Вивчення навчального матеріалу з погляду сучасних форм і методів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dirty="0" smtClean="0">
                <a:latin typeface="+mn-lt"/>
              </a:rPr>
              <a:t>Збереження психологічного здоров'я на уроках математики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dirty="0" smtClean="0">
                <a:latin typeface="+mn-lt"/>
              </a:rPr>
              <a:t>Використання міжпредметних зв'язків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111997"/>
            <a:ext cx="806489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dirty="0" smtClean="0">
                <a:latin typeface="+mn-lt"/>
              </a:rPr>
              <a:t>2013 </a:t>
            </a:r>
            <a:r>
              <a:rPr lang="uk-UA" dirty="0">
                <a:latin typeface="+mn-lt"/>
              </a:rPr>
              <a:t>р. – конкурс «Вчитель року 2013. Фізика» (лауреат)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dirty="0" smtClean="0">
                <a:latin typeface="+mn-lt"/>
              </a:rPr>
              <a:t>2013-2014 </a:t>
            </a:r>
            <a:r>
              <a:rPr lang="uk-UA" dirty="0">
                <a:latin typeface="+mn-lt"/>
              </a:rPr>
              <a:t>– творча група вчителів математики району, електронний посібник  «Алгебра 10 клас» (І м.)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dirty="0" smtClean="0">
                <a:latin typeface="+mn-lt"/>
              </a:rPr>
              <a:t>2014-2015 </a:t>
            </a:r>
            <a:r>
              <a:rPr lang="uk-UA" dirty="0">
                <a:latin typeface="+mn-lt"/>
              </a:rPr>
              <a:t>– «Конспекти уроків + презентації. Фізика 8 клас» (ІІІ м.)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dirty="0" smtClean="0">
                <a:latin typeface="+mn-lt"/>
              </a:rPr>
              <a:t>2015-2016 </a:t>
            </a:r>
            <a:r>
              <a:rPr lang="uk-UA" dirty="0">
                <a:latin typeface="+mn-lt"/>
              </a:rPr>
              <a:t>– творча група вчителів математики району, електронний посібник  «Алгебра 7 клас» (ІІ м.)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dirty="0" smtClean="0">
                <a:latin typeface="+mn-lt"/>
              </a:rPr>
              <a:t>Щороку </a:t>
            </a:r>
            <a:r>
              <a:rPr lang="uk-UA" dirty="0">
                <a:latin typeface="+mn-lt"/>
              </a:rPr>
              <a:t>участь учнів у Міжнародному математичному конкурсі «Кенгуру» (багато призових місць)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dirty="0" smtClean="0">
                <a:latin typeface="+mn-lt"/>
              </a:rPr>
              <a:t>Участь </a:t>
            </a:r>
            <a:r>
              <a:rPr lang="uk-UA" dirty="0">
                <a:latin typeface="+mn-lt"/>
              </a:rPr>
              <a:t>учнів у фізичному конкурсі «Левеня»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dirty="0" smtClean="0">
                <a:latin typeface="+mn-lt"/>
              </a:rPr>
              <a:t>Участь </a:t>
            </a:r>
            <a:r>
              <a:rPr lang="uk-UA" dirty="0">
                <a:latin typeface="+mn-lt"/>
              </a:rPr>
              <a:t>учнів у районних предметних олімпіадах (призових місць в </a:t>
            </a:r>
            <a:r>
              <a:rPr lang="uk-UA" dirty="0" err="1">
                <a:latin typeface="+mn-lt"/>
              </a:rPr>
              <a:t>міжатестаційний</a:t>
            </a:r>
            <a:r>
              <a:rPr lang="uk-UA" dirty="0">
                <a:latin typeface="+mn-lt"/>
              </a:rPr>
              <a:t> період немає)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76672"/>
            <a:ext cx="82089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Досягнення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міжатестаційний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період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467</Words>
  <Application>Microsoft Office PowerPoint</Application>
  <PresentationFormat>Екран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Головний комп'ютер</cp:lastModifiedBy>
  <cp:revision>255</cp:revision>
  <dcterms:created xsi:type="dcterms:W3CDTF">2013-07-29T17:42:42Z</dcterms:created>
  <dcterms:modified xsi:type="dcterms:W3CDTF">2018-03-20T07:15:07Z</dcterms:modified>
</cp:coreProperties>
</file>