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94" r:id="rId4"/>
    <p:sldId id="265" r:id="rId5"/>
    <p:sldId id="295" r:id="rId6"/>
    <p:sldId id="296" r:id="rId7"/>
    <p:sldId id="278" r:id="rId8"/>
    <p:sldId id="282" r:id="rId9"/>
    <p:sldId id="276" r:id="rId10"/>
    <p:sldId id="283" r:id="rId11"/>
    <p:sldId id="293" r:id="rId12"/>
    <p:sldId id="297" r:id="rId13"/>
    <p:sldId id="291" r:id="rId14"/>
    <p:sldId id="263" r:id="rId15"/>
    <p:sldId id="305" r:id="rId16"/>
    <p:sldId id="301" r:id="rId17"/>
    <p:sldId id="298" r:id="rId18"/>
    <p:sldId id="289" r:id="rId19"/>
    <p:sldId id="299" r:id="rId20"/>
    <p:sldId id="300" r:id="rId21"/>
    <p:sldId id="292" r:id="rId22"/>
    <p:sldId id="284" r:id="rId23"/>
    <p:sldId id="302" r:id="rId24"/>
    <p:sldId id="303" r:id="rId25"/>
    <p:sldId id="304" r:id="rId26"/>
    <p:sldId id="306" r:id="rId27"/>
    <p:sldId id="286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17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99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Чим зможу, тим допоможу</c:v>
                </c:pt>
                <c:pt idx="1">
                  <c:v>Боронити</c:v>
                </c:pt>
                <c:pt idx="2">
                  <c:v>Підтримувати. Я ще дитина</c:v>
                </c:pt>
                <c:pt idx="3">
                  <c:v>За нами майбутнє</c:v>
                </c:pt>
                <c:pt idx="4">
                  <c:v>Участь в мирних акціях</c:v>
                </c:pt>
                <c:pt idx="5">
                  <c:v>Бути українцем. Не смітити. Любити.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1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39-4FB2-A489-7BE4A71835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rgbClr val="0000FF"/>
                </a:solidFill>
                <a:latin typeface="Georgia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rgbClr val="0000FF"/>
                </a:solidFill>
                <a:latin typeface="Georgia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rgbClr val="0000FF"/>
                </a:solidFill>
                <a:latin typeface="Georgia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rgbClr val="0000FF"/>
                </a:solidFill>
                <a:latin typeface="Georgia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rgbClr val="0000FF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solidFill>
                  <a:srgbClr val="0000FF"/>
                </a:solidFill>
                <a:latin typeface="Georgia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644530921918445"/>
          <c:y val="4.6691503388219376E-2"/>
          <c:w val="0.42222150676110753"/>
          <c:h val="0.9171989297412735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99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Ні</c:v>
                </c:pt>
                <c:pt idx="1">
                  <c:v>Так</c:v>
                </c:pt>
                <c:pt idx="2">
                  <c:v>Залежиь від кожного з нас</c:v>
                </c:pt>
                <c:pt idx="3">
                  <c:v>Я ще дитина</c:v>
                </c:pt>
                <c:pt idx="4">
                  <c:v>Частково</c:v>
                </c:pt>
                <c:pt idx="5">
                  <c:v>Не знаю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</c:v>
                </c:pt>
                <c:pt idx="1">
                  <c:v>15</c:v>
                </c:pt>
                <c:pt idx="2">
                  <c:v>12</c:v>
                </c:pt>
                <c:pt idx="3">
                  <c:v>8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14-4789-B9B8-0716B46E40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rgbClr val="0000FF"/>
                </a:solidFill>
                <a:latin typeface="Georgia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rgbClr val="0000FF"/>
                </a:solidFill>
                <a:latin typeface="Georgia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rgbClr val="0000FF"/>
                </a:solidFill>
                <a:latin typeface="Georgia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rgbClr val="0000FF"/>
                </a:solidFill>
                <a:latin typeface="Georgia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rgbClr val="0000FF"/>
                </a:solidFill>
                <a:latin typeface="Georgia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solidFill>
                  <a:srgbClr val="0000FF"/>
                </a:solidFill>
                <a:latin typeface="Georgia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633111660030245"/>
          <c:y val="0.14936806119370041"/>
          <c:w val="0.40315620645767081"/>
          <c:h val="0.7012638776126000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55401-6AE9-415D-B4E5-FEA8329916A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B877D-D89F-4355-819E-D7222F65F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14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9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4.jpeg"/><Relationship Id="rId7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3.jpeg"/><Relationship Id="rId7" Type="http://schemas.openxmlformats.org/officeDocument/2006/relationships/image" Target="../media/image9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100.jpeg"/><Relationship Id="rId5" Type="http://schemas.openxmlformats.org/officeDocument/2006/relationships/image" Target="../media/image95.jpeg"/><Relationship Id="rId10" Type="http://schemas.openxmlformats.org/officeDocument/2006/relationships/image" Target="../media/image99.JPG"/><Relationship Id="rId4" Type="http://schemas.openxmlformats.org/officeDocument/2006/relationships/image" Target="../media/image94.jpeg"/><Relationship Id="rId9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8429684" cy="2143140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Реалізація стратегії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0000FF"/>
                </a:solidFill>
                <a:latin typeface="Georgia" pitchFamily="18" charset="0"/>
              </a:rPr>
              <a:t>національно-патріотичного виховання дітей та молоді</a:t>
            </a:r>
            <a:endParaRPr lang="ru-RU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44" y="4572008"/>
            <a:ext cx="4429156" cy="1109658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1800" i="1" dirty="0" smtClean="0">
                <a:solidFill>
                  <a:srgbClr val="0000FF"/>
                </a:solidFill>
                <a:latin typeface="Georgia" pitchFamily="18" charset="0"/>
              </a:rPr>
              <a:t>Паламарчук Н.Д.,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1800" i="1" dirty="0" smtClean="0">
                <a:solidFill>
                  <a:srgbClr val="0000FF"/>
                </a:solidFill>
                <a:latin typeface="Georgia" pitchFamily="18" charset="0"/>
              </a:rPr>
              <a:t>заступник директора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1800" i="1" dirty="0" smtClean="0">
                <a:solidFill>
                  <a:srgbClr val="0000FF"/>
                </a:solidFill>
                <a:latin typeface="Georgia" pitchFamily="18" charset="0"/>
              </a:rPr>
              <a:t>з виховної роботи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1800" i="1" dirty="0" err="1" smtClean="0">
                <a:solidFill>
                  <a:srgbClr val="0000FF"/>
                </a:solidFill>
                <a:latin typeface="Georgia" pitchFamily="18" charset="0"/>
              </a:rPr>
              <a:t>Сахновецької</a:t>
            </a:r>
            <a:r>
              <a:rPr lang="uk-UA" sz="1800" i="1" dirty="0" smtClean="0">
                <a:solidFill>
                  <a:srgbClr val="0000FF"/>
                </a:solidFill>
                <a:latin typeface="Georgia" pitchFamily="18" charset="0"/>
              </a:rPr>
              <a:t> ЗОШ І-ІІІ ступенів </a:t>
            </a:r>
            <a:endParaRPr lang="ru-RU" sz="1800" i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033164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42852"/>
            <a:ext cx="4071966" cy="21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88640"/>
            <a:ext cx="9073008" cy="1440160"/>
          </a:xfrm>
        </p:spPr>
        <p:txBody>
          <a:bodyPr>
            <a:noAutofit/>
          </a:bodyPr>
          <a:lstStyle/>
          <a:p>
            <a:pPr algn="r"/>
            <a:r>
              <a:rPr lang="uk-UA" sz="2400" b="1" dirty="0" smtClean="0">
                <a:solidFill>
                  <a:srgbClr val="000099"/>
                </a:solidFill>
                <a:latin typeface="Georgia" pitchFamily="18" charset="0"/>
              </a:rPr>
              <a:t>Рідна мова </a:t>
            </a:r>
            <a:r>
              <a:rPr lang="uk-UA" sz="2400" b="1" dirty="0" err="1" smtClean="0">
                <a:solidFill>
                  <a:srgbClr val="000099"/>
                </a:solidFill>
                <a:latin typeface="Georgia" pitchFamily="18" charset="0"/>
              </a:rPr>
              <a:t>–ідентифікаційний</a:t>
            </a:r>
            <a:r>
              <a:rPr lang="uk-UA" sz="2400" b="1" dirty="0" smtClean="0">
                <a:solidFill>
                  <a:srgbClr val="000099"/>
                </a:solidFill>
                <a:latin typeface="Georgia" pitchFamily="18" charset="0"/>
              </a:rPr>
              <a:t> код нації</a:t>
            </a:r>
            <a:br>
              <a:rPr lang="uk-UA" sz="2400" b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(проведення виховних заходів до дня української мови</a:t>
            </a:r>
            <a:b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та писемності, організація тематичних виставок,</a:t>
            </a:r>
            <a:b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 участь у конкурсах)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2" name="Рисунок 11" descr="P313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661281"/>
            <a:ext cx="3168352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http://sachnivzi.ucoz.ru/_ph/1/2/88269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861" y="1088571"/>
            <a:ext cx="4190495" cy="24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t="8874"/>
          <a:stretch/>
        </p:blipFill>
        <p:spPr bwMode="auto">
          <a:xfrm>
            <a:off x="4932040" y="1228298"/>
            <a:ext cx="3960440" cy="243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987138"/>
            <a:ext cx="2952328" cy="246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sachnivzi.ucoz.ru/novyny/IMG_04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6731" y="2288722"/>
            <a:ext cx="3859445" cy="23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D:\Мама\шкільні фото 1\шкільні фото\перший урок\IMG_20160901_11432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38" y="4119227"/>
            <a:ext cx="3413742" cy="2305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2142" y="5690415"/>
            <a:ext cx="3471858" cy="116758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8938" y="332656"/>
            <a:ext cx="87250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Українська історія – це боротьба  за волю і незалежність нашої держави </a:t>
            </a:r>
            <a:endParaRPr lang="uk-UA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(проведення уроків, диспутів, круглих столів, козацьких розваг)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Мои рисунки\тиждень козацтва\IMG_0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3025" y="1656095"/>
            <a:ext cx="3600400" cy="232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113" y="1656095"/>
            <a:ext cx="3780304" cy="239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Documents and Settings\All Users\Документы\Мои рисунки\IMG_09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" y="4313743"/>
            <a:ext cx="34563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Documents and Settings\All Users\Документы\Мои рисунки\IMG_093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304097"/>
            <a:ext cx="309634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D:\Мама\шкільні фото 1\шкільні фото\День захисника УКР\IMG_20171013_14054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6"/>
          <a:stretch/>
        </p:blipFill>
        <p:spPr bwMode="auto">
          <a:xfrm>
            <a:off x="2627784" y="3190666"/>
            <a:ext cx="3960047" cy="2478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72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7170" name="Picture 2" descr="D:\Мама\шкільні фото 1\шкільні фото\День захисника УКР\IMG_20171013_140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1515"/>
            <a:ext cx="4464496" cy="26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Мама\шкільні фото 1\шкільні фото\День захисника УКР\IMG_20171013_1339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0438"/>
            <a:ext cx="4480497" cy="2733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:\Documents and Settings\All Users\Документы\Мои рисунки\IMG_09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43" y="3740864"/>
            <a:ext cx="3950436" cy="273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2044" y="850907"/>
            <a:ext cx="3709720" cy="264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47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1196752"/>
          </a:xfrm>
        </p:spPr>
        <p:txBody>
          <a:bodyPr>
            <a:noAutofit/>
          </a:bodyPr>
          <a:lstStyle/>
          <a:p>
            <a:r>
              <a:rPr lang="uk-UA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національній пам'яті українського народу навіки закарбовано сторінку болю, ім'я   якому </a:t>
            </a:r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Голодомор, Афганістан, Чорнобиль, Небесна Сотня. </a:t>
            </a:r>
            <a:b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 віддячиш їм, якщо житимеш гідно!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7884" y="6000768"/>
            <a:ext cx="3286116" cy="857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266" name="Picture 2" descr="http://sachnivzi.ucoz.ru/novyny/IMG_0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36" y="3615592"/>
            <a:ext cx="4267200" cy="298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sachnivzi.ucoz.ru/novyny/IMG_0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3779912" cy="261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D:\Мама\шкільні фото 1\шкільні фото\голодомор\IMG_10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10298" b="11780"/>
          <a:stretch/>
        </p:blipFill>
        <p:spPr bwMode="auto">
          <a:xfrm>
            <a:off x="4716016" y="1241425"/>
            <a:ext cx="4139952" cy="2835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1924"/>
            <a:ext cx="3960440" cy="2351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Documents and Settings\User.HOME-354BEECC59\Мои документы\ФОТО 2014 - 2015\фото ГОЛОДОМОР 2014\SAM_417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492896"/>
            <a:ext cx="34563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Вічна слава солдату-герою і солдатові без нагород, хто загинув хоробро в бою, захищаючи рідний народ.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вшанування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памʼті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жертв  ІІ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5" descr="SAM_2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4264167"/>
            <a:ext cx="3819222" cy="239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sachnivzi.ucoz.ru/novyny/IMG_0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74056"/>
            <a:ext cx="4038045" cy="266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077" y="4002232"/>
            <a:ext cx="3600400" cy="264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" descr="C:\Documents and Settings\User\Мои документы\Мои рисунки\день перемоги\IMG_08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19" y="1326296"/>
            <a:ext cx="3860651" cy="265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3042011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68158"/>
            <a:ext cx="328543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6073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7" name="Picture 7" descr="IMG_16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6164" y="4139470"/>
            <a:ext cx="3748324" cy="2528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J:\Новая папка (2)\фото волонтери роздрукувати\SAM_9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2232" y="609774"/>
            <a:ext cx="2588462" cy="3490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659" y="553669"/>
            <a:ext cx="4083907" cy="275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8" y="3689070"/>
            <a:ext cx="3591466" cy="283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30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кільні фото\зустріч АТО\IMG_20170127_151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43" y="620688"/>
            <a:ext cx="4267200" cy="2721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шкільні фото\зустріч АТО\Изображение 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36" y="476672"/>
            <a:ext cx="2618928" cy="3947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шкільні фото\зустріч АТО\IMG_20170127_1519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8" y="2875737"/>
            <a:ext cx="2572216" cy="3846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шкільні фото\зустріч АТО\IMG_20170127_1515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4267200" cy="2910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2142" y="5690415"/>
            <a:ext cx="3471858" cy="116758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1785918" y="188640"/>
            <a:ext cx="609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Зустріч з воїнами - АТО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332657"/>
            <a:ext cx="72008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«…За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покликом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Хочеш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– починай з себе, 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Хочеш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– прояви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ініціативу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Головне не те,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віддаю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отримую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а ким я стаю,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працюючи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волонтером. 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всидіти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оптиміст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веселий і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товариський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прагнеш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бажаєш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себе, 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хочеш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кмітливий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прагнеш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корисним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і, головне,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маєш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- 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зроби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: 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Стань Волонтером!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encrypted-tbn3.gstatic.com/images?q=tbn:ANd9GcQQzLQplqHdNamNPJnbObnzf3LLigPuGVttWvAznfl9urwZ1Oq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6632"/>
            <a:ext cx="1678413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2142" y="5690415"/>
            <a:ext cx="3471858" cy="116758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133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87424"/>
            <a:ext cx="8892480" cy="160184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Волонтерська діяльність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29322" y="5690415"/>
            <a:ext cx="3214678" cy="116758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5714" y="1124744"/>
            <a:ext cx="403049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46859" y="4204484"/>
            <a:ext cx="2865705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24762" y="4226148"/>
            <a:ext cx="2783059" cy="228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User\Мои документы\Мои рисунки\допомога АТО\IMG_09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230482" y="4169179"/>
            <a:ext cx="2856271" cy="236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-256962" y="1121227"/>
            <a:ext cx="3248307" cy="223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020725" y="1188187"/>
            <a:ext cx="3240494" cy="224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499744" y="240519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(допомога АТО)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шкільні фото\допомога АТО\IMG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44" y="1102851"/>
            <a:ext cx="3995882" cy="2808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шкільні фото\допомога АТО\IMG_1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3364"/>
            <a:ext cx="4104456" cy="2768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ама\шкільні фото 1\шкільні фото\допомога АТО\IMG_20170926_120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14" y="3973364"/>
            <a:ext cx="4167536" cy="2768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кільні фото\книга памяті\IMG_20171020_11053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9" b="12021"/>
          <a:stretch/>
        </p:blipFill>
        <p:spPr bwMode="auto">
          <a:xfrm>
            <a:off x="6487570" y="332656"/>
            <a:ext cx="2500954" cy="3578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Documents and Settings\User.HOME-354BEECC59\Рабочий стол\волон\SAM_5236.JPG"/>
          <p:cNvPicPr/>
          <p:nvPr/>
        </p:nvPicPr>
        <p:blipFill rotWithShape="1">
          <a:blip r:embed="rId6" cstate="print"/>
          <a:srcRect t="11156" b="20281"/>
          <a:stretch/>
        </p:blipFill>
        <p:spPr bwMode="auto">
          <a:xfrm>
            <a:off x="174830" y="332656"/>
            <a:ext cx="2232248" cy="357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99744" y="24051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(допомога АТО)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7072362" cy="636907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У 2017-2018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навчальному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році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робота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педагогічних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колективів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із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питань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національного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виховання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дітей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та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учнівської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молоді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, </a:t>
            </a:r>
            <a: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  <a:t>як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зазначено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в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Концепції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  <a:t>«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Нова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українська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школа</a:t>
            </a:r>
            <a: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  <a:t>»,</a:t>
            </a:r>
            <a:b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має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здійснюватися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  <a:t>шляхом </a:t>
            </a:r>
            <a:r>
              <a:rPr lang="ru-RU" sz="3200" dirty="0" err="1" smtClean="0">
                <a:solidFill>
                  <a:srgbClr val="0000FF"/>
                </a:solidFill>
                <a:latin typeface="Georgia" pitchFamily="18" charset="0"/>
              </a:rPr>
              <a:t>особистісно-орієнтованого</a:t>
            </a:r>
            <a: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підходу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та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відповідно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  <a:t>до </a:t>
            </a:r>
            <a:r>
              <a:rPr lang="ru-RU" sz="3200" dirty="0" err="1" smtClean="0">
                <a:solidFill>
                  <a:srgbClr val="0000FF"/>
                </a:solidFill>
                <a:latin typeface="Georgia" pitchFamily="18" charset="0"/>
              </a:rPr>
              <a:t>основних</a:t>
            </a:r>
            <a:r>
              <a:rPr lang="ru-RU" sz="3200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напрямів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модернізації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Georgia" pitchFamily="18" charset="0"/>
              </a:rPr>
              <a:t>освіти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. </a:t>
            </a: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2" descr="C:\Documents and Settings\Учитель\Рабочий стол\орнаменти\kir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2142" y="5690415"/>
            <a:ext cx="3471858" cy="116758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AM_9136"/>
          <p:cNvPicPr>
            <a:picLocks noChangeAspect="1" noChangeArrowheads="1"/>
          </p:cNvPicPr>
          <p:nvPr/>
        </p:nvPicPr>
        <p:blipFill>
          <a:blip r:embed="rId2" cstate="print"/>
          <a:srcRect l="3999" t="-247" r="3999" b="124"/>
          <a:stretch>
            <a:fillRect/>
          </a:stretch>
        </p:blipFill>
        <p:spPr bwMode="auto">
          <a:xfrm>
            <a:off x="3229972" y="2209617"/>
            <a:ext cx="2880321" cy="409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Всеукраїнській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Благодійній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Назустріч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благодійного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фонду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духом», </a:t>
            </a:r>
          </a:p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Всеукраїнськ</a:t>
            </a:r>
            <a:r>
              <a:rPr lang="uk-UA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ій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акції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від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Всеукраїнського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благодійного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фонду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Серце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до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серця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»,</a:t>
            </a:r>
          </a:p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благодійна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гуманітарна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місія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до 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Самчиківського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будинока-інтерната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пристарілих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D:\Робочий стiл\Мої документи\Фото Волонтери\SAM_91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689649"/>
            <a:ext cx="2448272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User.HOME-354BEECC59\Мои документы\ВСЕ По ОРГАНІЗАЦІЯХ ТА ОБЄДНАННЯХ РОЗОЧКИ\дитячі організації\Волонтери 2014\SAM_37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00" y="1447831"/>
            <a:ext cx="3262975" cy="241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SAM_24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32397"/>
            <a:ext cx="3241228" cy="237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Мама\допомога АТО\IMG_09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974" y="4018791"/>
            <a:ext cx="3068737" cy="2474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000099"/>
                </a:solidFill>
                <a:latin typeface="Monotype Corsiva" pitchFamily="66" charset="0"/>
              </a:rPr>
              <a:t>Сучасна українська молодь успадкувала від своїх пращурів широту і велич душі козацької, щирої, доброї, готової допомогти нужденним у скрутну хвилину.</a:t>
            </a:r>
            <a:endParaRPr lang="ru-RU" sz="2000" b="1" dirty="0" smtClean="0"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150" y="4293096"/>
            <a:ext cx="342980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Documents and Settings\User\Мои документы\Мои рисунки\частинка тепла\IMG_0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79" y="896526"/>
            <a:ext cx="3554046" cy="284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C:\Documents and Settings\User\Мои документы\Мои рисунки\частинка тепла\IMG_0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708920"/>
            <a:ext cx="3600400" cy="261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Documents and Settings\User\Мои документы\Мои рисунки\частинка тепла\IMG_05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135250"/>
            <a:ext cx="3672408" cy="255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C:\Documents and Settings\User\Мои документы\Мои рисунки\частинка тепла\IMG_05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916832"/>
            <a:ext cx="339979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987824" y="896526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Частинка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тепла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сахновецьких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благодійний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концерт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театрального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гуртка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старокостянтинівському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шпиталі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930654" cy="1011222"/>
          </a:xfrm>
        </p:spPr>
        <p:txBody>
          <a:bodyPr>
            <a:normAutofit/>
          </a:bodyPr>
          <a:lstStyle/>
          <a:p>
            <a:r>
              <a:rPr 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Всеукраїнська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акція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«День </a:t>
            </a:r>
            <a:r>
              <a:rPr 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вишиванки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2142" y="5690415"/>
            <a:ext cx="3471858" cy="116758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4" descr="http://sachnivzi.ucoz.ru/novyny/WP_20150521_11_22_43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539" y="3789040"/>
            <a:ext cx="5035286" cy="283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sachnivzi.ucoz.ru/novyny/WP_20150515_11_25_04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764704"/>
            <a:ext cx="4499992" cy="270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sachnivzi.ucoz.ru/novyny/WP_20150515_13_19_05_P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068960"/>
            <a:ext cx="4392488" cy="247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83568" y="3284984"/>
            <a:ext cx="4523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«Ми разом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єдині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75657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2142" y="5690415"/>
            <a:ext cx="3471858" cy="116758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33265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«Голуб миру»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голуб миру флешмоб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980728"/>
            <a:ext cx="82089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3304"/>
            <a:ext cx="1787236" cy="349965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074" name="Picture 2" descr="D:\Мама\шкільні фото 1\шкільні фото\родинне свято\IMG_20170519_161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6" y="879120"/>
            <a:ext cx="426720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ама\шкільні фото 1\шкільні фото\родинне свято\IMG_20170519_1449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60" y="991985"/>
            <a:ext cx="4487228" cy="2797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ама\шкільні фото 1\шкільні фото\родинне свято\IMG_20170519_1729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4392488" cy="28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шкільні фото\андріївські вечорниці\IMG_20161213_1431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0" y="3789040"/>
            <a:ext cx="426720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1663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Участь у конкурсах, фестивалях, виставках, творчих оглядах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3304"/>
            <a:ext cx="1787236" cy="349965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6354"/>
            <a:ext cx="1787236" cy="349965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098" name="Picture 2" descr="F:\шкільні фото\Тв звіт 2017\IMG_20170215_130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" y="100290"/>
            <a:ext cx="4424267" cy="248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шкільні фото\Тв звіт 2017\IMG_16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0" y="3933056"/>
            <a:ext cx="3716635" cy="2689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шкільні фото\Тв звіт 2017\IMG_20170215_1321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267200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шкільні фото\Тв звіт 2017\IMG_20170215_1328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4267200" cy="2545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шкільні фото\конкурс Різдвяна казка Дошка\Изображение 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42" y="2008986"/>
            <a:ext cx="3996882" cy="2688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9774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9" y="3500438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F:\шкільні фото\екскурсії\до бат зборів 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/>
          <a:stretch/>
        </p:blipFill>
        <p:spPr bwMode="auto">
          <a:xfrm>
            <a:off x="3805684" y="2897015"/>
            <a:ext cx="5283041" cy="3866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кільні фото\екскурсії\до бат зборів 0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t="11810"/>
          <a:stretch/>
        </p:blipFill>
        <p:spPr bwMode="auto">
          <a:xfrm>
            <a:off x="8129" y="0"/>
            <a:ext cx="5129664" cy="3740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164" y="0"/>
            <a:ext cx="4367576" cy="3229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6829" y="3568076"/>
            <a:ext cx="4287786" cy="3289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83661" y="105773"/>
            <a:ext cx="408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Екскурсії Україною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21442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Україна </a:t>
            </a:r>
            <a:r>
              <a:rPr lang="uk-UA" sz="3600" b="1" smtClean="0">
                <a:solidFill>
                  <a:srgbClr val="0000FF"/>
                </a:solidFill>
                <a:latin typeface="Georgia" pitchFamily="18" charset="0"/>
              </a:rPr>
              <a:t>починається </a:t>
            </a:r>
            <a:r>
              <a:rPr lang="uk-UA" sz="3600" b="1" smtClean="0">
                <a:solidFill>
                  <a:srgbClr val="0000FF"/>
                </a:solidFill>
                <a:latin typeface="Georgia" pitchFamily="18" charset="0"/>
              </a:rPr>
              <a:t>з нас !</a:t>
            </a:r>
            <a:endParaRPr lang="ru-RU" sz="36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8674" name="Picture 2" descr="https://pp.vk.me/c628626/v628626064/4f40/jqSz35UIKY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435" y="2204864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pp.vk.me/c628626/v628626064/52f5/ii5I0HljILY.jpg"/>
          <p:cNvPicPr>
            <a:picLocks noChangeAspect="1" noChangeArrowheads="1"/>
          </p:cNvPicPr>
          <p:nvPr/>
        </p:nvPicPr>
        <p:blipFill rotWithShape="1">
          <a:blip r:embed="rId4" cstate="print"/>
          <a:srcRect t="36205"/>
          <a:stretch/>
        </p:blipFill>
        <p:spPr bwMode="auto">
          <a:xfrm>
            <a:off x="2739412" y="4805486"/>
            <a:ext cx="3581434" cy="180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0505" y="4653136"/>
            <a:ext cx="2975991" cy="203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D:\Documents and Settings\All Users\Документы\Мои рисунки\IMG_09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" y="4805487"/>
            <a:ext cx="309634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5821" y="2492896"/>
            <a:ext cx="3212403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1" y="908720"/>
            <a:ext cx="279121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0161" y="908720"/>
            <a:ext cx="249743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56" y="819336"/>
            <a:ext cx="2942673" cy="197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341"/>
            <a:ext cx="2908277" cy="216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D:\Ксюшка\Школа\Серпнева конференція 2015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0"/>
            <a:ext cx="73580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8" y="35388"/>
            <a:ext cx="178593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150"/>
            <a:ext cx="178593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5937" y="692696"/>
            <a:ext cx="6962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Спрямовуючою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виховної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чинних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нормативно-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•	Указ Президента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стратегію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національно-патріотичного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2016-2020 роки»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2015 року №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580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Офіц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вісн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Президента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– № 83);</a:t>
            </a:r>
          </a:p>
          <a:p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•	Указ Президента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2015 року № 334 «Про заходи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національно-патріотичного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2142" y="5690415"/>
            <a:ext cx="3471858" cy="116758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884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900882" cy="989034"/>
          </a:xfrm>
        </p:spPr>
        <p:txBody>
          <a:bodyPr/>
          <a:lstStyle/>
          <a:p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14480" y="857232"/>
            <a:ext cx="7429520" cy="6000768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sz="1600" dirty="0" smtClean="0">
              <a:solidFill>
                <a:srgbClr val="0000FF"/>
              </a:solidFill>
              <a:latin typeface="Georgia" pitchFamily="18" charset="0"/>
              <a:cs typeface="Arial" pitchFamily="34" charset="0"/>
            </a:endParaRPr>
          </a:p>
          <a:p>
            <a:endParaRPr lang="ru-RU" sz="2000" dirty="0">
              <a:latin typeface="Georgia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6578" y="6215082"/>
            <a:ext cx="2500298" cy="64291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9143999" cy="68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2142" y="5690415"/>
            <a:ext cx="3471858" cy="116758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616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143" y="0"/>
            <a:ext cx="7358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патріотичного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178593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3284984"/>
            <a:ext cx="178593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D:\ВИКА\ЗАМ\патріотичне картинки\22075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1467183"/>
            <a:ext cx="4172960" cy="290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19672" y="584775"/>
            <a:ext cx="6264696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Анкетування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Створення шкільних музеїв</a:t>
            </a:r>
            <a:endParaRPr lang="uk-UA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Просвітницькі години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34076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Бесіди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Лекції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Розповіді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Екскурсії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Уроки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Волонтерська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Участь у конкурсах,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флешмобах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акціях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конференціях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Організація виставок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Зустрічі тощо</a:t>
            </a:r>
          </a:p>
        </p:txBody>
      </p:sp>
    </p:spTree>
    <p:extLst>
      <p:ext uri="{BB962C8B-B14F-4D97-AF65-F5344CB8AC3E}">
        <p14:creationId xmlns:p14="http://schemas.microsoft.com/office/powerpoint/2010/main" val="15323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2" name="Заголовок 8"/>
          <p:cNvSpPr>
            <a:spLocks noGrp="1"/>
          </p:cNvSpPr>
          <p:nvPr>
            <p:ph idx="1"/>
          </p:nvPr>
        </p:nvSpPr>
        <p:spPr>
          <a:xfrm>
            <a:off x="1643042" y="-243408"/>
            <a:ext cx="3714776" cy="7101408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uk-UA" sz="1800" dirty="0" smtClean="0">
              <a:solidFill>
                <a:srgbClr val="0000FF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0099"/>
                </a:solidFill>
                <a:latin typeface="Georgia" pitchFamily="18" charset="0"/>
                <a:cs typeface="Times New Roman" panose="02020603050405020304" pitchFamily="18" charset="0"/>
              </a:rPr>
              <a:t>Що </a:t>
            </a:r>
            <a:r>
              <a:rPr lang="uk-UA" sz="2000" dirty="0">
                <a:solidFill>
                  <a:srgbClr val="000099"/>
                </a:solidFill>
                <a:latin typeface="Georgia" pitchFamily="18" charset="0"/>
                <a:cs typeface="Times New Roman" panose="02020603050405020304" pitchFamily="18" charset="0"/>
              </a:rPr>
              <a:t>ти можеш зробити для своєї країни</a:t>
            </a:r>
            <a:r>
              <a:rPr lang="uk-UA" sz="2000" dirty="0" smtClean="0">
                <a:solidFill>
                  <a:srgbClr val="000099"/>
                </a:solidFill>
                <a:latin typeface="Georgia" pitchFamily="18" charset="0"/>
                <a:cs typeface="Times New Roman" panose="02020603050405020304" pitchFamily="18" charset="0"/>
              </a:rPr>
              <a:t>?</a:t>
            </a:r>
            <a:r>
              <a:rPr lang="uk-UA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74558964"/>
              </p:ext>
            </p:extLst>
          </p:nvPr>
        </p:nvGraphicFramePr>
        <p:xfrm>
          <a:off x="1714480" y="714356"/>
          <a:ext cx="3571900" cy="552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87565786"/>
              </p:ext>
            </p:extLst>
          </p:nvPr>
        </p:nvGraphicFramePr>
        <p:xfrm>
          <a:off x="5286380" y="928670"/>
          <a:ext cx="3714776" cy="530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148064" y="116632"/>
            <a:ext cx="3995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залежать зміни в Україні від тебе? Якщо так, то в якій мірі?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8726" y="3244334"/>
            <a:ext cx="594973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анкетування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2016 року</a:t>
            </a:r>
          </a:p>
        </p:txBody>
      </p:sp>
      <p:pic>
        <p:nvPicPr>
          <p:cNvPr id="1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112" y="5107781"/>
            <a:ext cx="3471858" cy="116758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algn="ctr">
              <a:buNone/>
            </a:pPr>
            <a:r>
              <a:rPr lang="uk-UA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Відчути себе невід’ємними часточками великої історії </a:t>
            </a:r>
            <a:endParaRPr lang="uk-UA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своєї </a:t>
            </a:r>
            <a:r>
              <a:rPr lang="uk-UA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держави діти можуть тільки тоді, коли вони глибоко й детально вивчають історію рідного краю </a:t>
            </a:r>
            <a:endParaRPr lang="uk-UA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(поповнення експонатів шкільного музею)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2142" y="5690415"/>
            <a:ext cx="3471858" cy="116758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2" name="Picture 2" descr="D:\Мама\шкільні фото 1\шкільні фото\книга памяті\IMG_20171020_1109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r="10354"/>
          <a:stretch/>
        </p:blipFill>
        <p:spPr bwMode="auto">
          <a:xfrm>
            <a:off x="5732538" y="1700808"/>
            <a:ext cx="3159942" cy="2407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ама\шкільні фото 1\шкільні фото\книга памяті\IMG_20171020_1109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r="14072"/>
          <a:stretch/>
        </p:blipFill>
        <p:spPr bwMode="auto">
          <a:xfrm>
            <a:off x="94566" y="1700808"/>
            <a:ext cx="3382704" cy="2407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Мама\шкільні фото 1\шкільні фото\книга памяті\IMG_20171020_1108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2839" r="4943"/>
          <a:stretch/>
        </p:blipFill>
        <p:spPr bwMode="auto">
          <a:xfrm>
            <a:off x="4110733" y="4255690"/>
            <a:ext cx="4658129" cy="2413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Мама\шкільні фото 1\шкільні фото\книга памяті\IMG_20171020_1108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" r="16405"/>
          <a:stretch/>
        </p:blipFill>
        <p:spPr bwMode="auto">
          <a:xfrm>
            <a:off x="251520" y="4221089"/>
            <a:ext cx="3198579" cy="2299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Documents and Settings\User.HOME-354BEECC59\Мои документы\ФОТО 2014 - 2015\стенд АТО\SAM_4184.JPG"/>
          <p:cNvPicPr/>
          <p:nvPr/>
        </p:nvPicPr>
        <p:blipFill rotWithShape="1">
          <a:blip r:embed="rId8" cstate="print"/>
          <a:srcRect l="8721" t="15646" r="8721" b="-15646"/>
          <a:stretch/>
        </p:blipFill>
        <p:spPr bwMode="auto">
          <a:xfrm>
            <a:off x="3477270" y="1700808"/>
            <a:ext cx="2255268" cy="346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0770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2142" y="5690415"/>
            <a:ext cx="3471858" cy="116758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6" name="Picture 2" descr="D:\Мама\шкільні фото 1\шкільні фото\книга памяті\IMG_20171020_110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" b="9266"/>
          <a:stretch/>
        </p:blipFill>
        <p:spPr bwMode="auto">
          <a:xfrm rot="16200000">
            <a:off x="968622" y="-355399"/>
            <a:ext cx="2438971" cy="4376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Мама\шкільні фото 1\шкільні фото\книга звитяги\IMG_20161220_0913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53" y="2299481"/>
            <a:ext cx="426720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9345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(пошукова робота по створенню книги </a:t>
            </a:r>
            <a:r>
              <a:rPr lang="uk-UA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памʼяті</a:t>
            </a:r>
            <a:r>
              <a:rPr lang="uk-UA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звитяги)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Мама\шкільні фото 1\шкільні фото\книга памяті\IMG_20171020_11023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r="15139" b="9204"/>
          <a:stretch/>
        </p:blipFill>
        <p:spPr bwMode="auto">
          <a:xfrm rot="5400000">
            <a:off x="-135805" y="3955621"/>
            <a:ext cx="3098042" cy="217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Мама\шкільні фото 1\шкільні фото\книга памяті\IMG_20171020_11042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r="5398"/>
          <a:stretch/>
        </p:blipFill>
        <p:spPr bwMode="auto">
          <a:xfrm>
            <a:off x="4991141" y="424288"/>
            <a:ext cx="4036875" cy="2413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Мама\шкільні фото 1\шкільні фото\книга памяті\IMG_20171020_11054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b="18416"/>
          <a:stretch/>
        </p:blipFill>
        <p:spPr bwMode="auto">
          <a:xfrm>
            <a:off x="6696822" y="3395689"/>
            <a:ext cx="2331194" cy="329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r="23190"/>
          <a:stretch/>
        </p:blipFill>
        <p:spPr>
          <a:xfrm rot="5400000">
            <a:off x="3659116" y="3953255"/>
            <a:ext cx="18977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1265</TotalTime>
  <Words>322</Words>
  <Application>Microsoft Office PowerPoint</Application>
  <PresentationFormat>Экран (4:3)</PresentationFormat>
  <Paragraphs>66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2</vt:lpstr>
      <vt:lpstr>Реалізація стратегії  національно-патріотичного виховання дітей та молоді</vt:lpstr>
      <vt:lpstr>У 2017-2018 навчальному році робота педагогічних колективів із питань національного виховання дітей та учнівської молоді,  як зазначено в Концепції  «Нова українська школа»,  має здійснюватися шляхом особистісно-орієнтованого підходу та відповідно до основних напрямів модернізації освіти.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Рідна мова –ідентифікаційний код нації (проведення виховних заходів до дня української мови  та писемності, організація тематичних виставок,   участь у конкурсах) </vt:lpstr>
      <vt:lpstr>Презентация PowerPoint</vt:lpstr>
      <vt:lpstr>Презентация PowerPoint</vt:lpstr>
      <vt:lpstr>У національній пам'яті українського народу навіки закарбовано сторінку болю, ім'я   якому   Голодомор, Афганістан, Чорнобиль, Небесна Сотня.  Ти віддячиш їм, якщо житимеш гідно!</vt:lpstr>
      <vt:lpstr>Вічна слава солдату-герою і солдатові без нагород, хто загинув хоробро в бою, захищаючи рідний народ. (вшанування памʼті жертв  ІІ Світової війни)</vt:lpstr>
      <vt:lpstr>Презентация PowerPoint</vt:lpstr>
      <vt:lpstr>Презентация PowerPoint</vt:lpstr>
      <vt:lpstr>Презентация PowerPoint</vt:lpstr>
      <vt:lpstr>Волонтерська діяльність</vt:lpstr>
      <vt:lpstr>Презентация PowerPoint</vt:lpstr>
      <vt:lpstr>Презентация PowerPoint</vt:lpstr>
      <vt:lpstr>Презентация PowerPoint</vt:lpstr>
      <vt:lpstr>Всеукраїнська акція «День української вишиванки»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Україна починається з нас 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Визначення шляхів реалізації Концепції  національно-патріотичного виховання дітей та молоді</dc:title>
  <dc:creator>Пользователь Windows</dc:creator>
  <cp:lastModifiedBy>1</cp:lastModifiedBy>
  <cp:revision>133</cp:revision>
  <dcterms:created xsi:type="dcterms:W3CDTF">2015-08-18T13:48:35Z</dcterms:created>
  <dcterms:modified xsi:type="dcterms:W3CDTF">2017-10-26T15:05:13Z</dcterms:modified>
</cp:coreProperties>
</file>