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0" r:id="rId6"/>
    <p:sldId id="259" r:id="rId7"/>
    <p:sldId id="269" r:id="rId8"/>
    <p:sldId id="271" r:id="rId9"/>
    <p:sldId id="272" r:id="rId10"/>
    <p:sldId id="260" r:id="rId11"/>
    <p:sldId id="275" r:id="rId12"/>
    <p:sldId id="274" r:id="rId13"/>
    <p:sldId id="268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27857-FA3D-44E6-A80A-5E589311CFE9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DA0ED33-ACF4-4261-AA51-59B8F3988463}">
      <dgm:prSet/>
      <dgm:spPr/>
      <dgm:t>
        <a:bodyPr/>
        <a:lstStyle/>
        <a:p>
          <a:pPr rtl="0"/>
          <a:r>
            <a:rPr lang="uk-UA" b="1" dirty="0" err="1" smtClean="0"/>
            <a:t>Бібліоскринька</a:t>
          </a:r>
          <a:r>
            <a:rPr lang="uk-UA" b="1" dirty="0" smtClean="0"/>
            <a:t> інформує:</a:t>
          </a:r>
          <a:endParaRPr lang="ru-RU" b="1" dirty="0"/>
        </a:p>
      </dgm:t>
    </dgm:pt>
    <dgm:pt modelId="{061F9B3E-DD6C-4A46-9DE1-7B71B5399DCE}" type="parTrans" cxnId="{08DE59CA-ADC7-4444-812E-270ECF630E2A}">
      <dgm:prSet/>
      <dgm:spPr/>
      <dgm:t>
        <a:bodyPr/>
        <a:lstStyle/>
        <a:p>
          <a:endParaRPr lang="ru-RU"/>
        </a:p>
      </dgm:t>
    </dgm:pt>
    <dgm:pt modelId="{7A888A30-06A6-4B41-BD04-269ABADC1414}" type="sibTrans" cxnId="{08DE59CA-ADC7-4444-812E-270ECF630E2A}">
      <dgm:prSet/>
      <dgm:spPr/>
      <dgm:t>
        <a:bodyPr/>
        <a:lstStyle/>
        <a:p>
          <a:endParaRPr lang="ru-RU"/>
        </a:p>
      </dgm:t>
    </dgm:pt>
    <dgm:pt modelId="{3FBC5FB8-819C-4F06-BA0D-08D4234E7081}" type="pres">
      <dgm:prSet presAssocID="{70D27857-FA3D-44E6-A80A-5E589311CFE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738036-2D76-43FA-8FAA-9F0002ECD914}" type="pres">
      <dgm:prSet presAssocID="{BDA0ED33-ACF4-4261-AA51-59B8F3988463}" presName="horFlow" presStyleCnt="0"/>
      <dgm:spPr/>
    </dgm:pt>
    <dgm:pt modelId="{BB57B8D9-70D6-441E-9287-5525086DBC3A}" type="pres">
      <dgm:prSet presAssocID="{BDA0ED33-ACF4-4261-AA51-59B8F3988463}" presName="bigChev" presStyleLbl="node1" presStyleIdx="0" presStyleCnt="1" custLinFactY="18548" custLinFactNeighborX="-5703" custLinFactNeighborY="100000"/>
      <dgm:spPr/>
      <dgm:t>
        <a:bodyPr/>
        <a:lstStyle/>
        <a:p>
          <a:endParaRPr lang="ru-RU"/>
        </a:p>
      </dgm:t>
    </dgm:pt>
  </dgm:ptLst>
  <dgm:cxnLst>
    <dgm:cxn modelId="{6BA899D5-B0D4-4F9D-81DC-D9666C769FF1}" type="presOf" srcId="{70D27857-FA3D-44E6-A80A-5E589311CFE9}" destId="{3FBC5FB8-819C-4F06-BA0D-08D4234E7081}" srcOrd="0" destOrd="0" presId="urn:microsoft.com/office/officeart/2005/8/layout/lProcess3"/>
    <dgm:cxn modelId="{08DE59CA-ADC7-4444-812E-270ECF630E2A}" srcId="{70D27857-FA3D-44E6-A80A-5E589311CFE9}" destId="{BDA0ED33-ACF4-4261-AA51-59B8F3988463}" srcOrd="0" destOrd="0" parTransId="{061F9B3E-DD6C-4A46-9DE1-7B71B5399DCE}" sibTransId="{7A888A30-06A6-4B41-BD04-269ABADC1414}"/>
    <dgm:cxn modelId="{C78081CA-28DD-44B2-82B2-055E74140107}" type="presOf" srcId="{BDA0ED33-ACF4-4261-AA51-59B8F3988463}" destId="{BB57B8D9-70D6-441E-9287-5525086DBC3A}" srcOrd="0" destOrd="0" presId="urn:microsoft.com/office/officeart/2005/8/layout/lProcess3"/>
    <dgm:cxn modelId="{2D40A362-56C1-4B2A-8390-4CE829966439}" type="presParOf" srcId="{3FBC5FB8-819C-4F06-BA0D-08D4234E7081}" destId="{8C738036-2D76-43FA-8FAA-9F0002ECD914}" srcOrd="0" destOrd="0" presId="urn:microsoft.com/office/officeart/2005/8/layout/lProcess3"/>
    <dgm:cxn modelId="{600B7A1C-3733-42C9-AC03-FA310511BB36}" type="presParOf" srcId="{8C738036-2D76-43FA-8FAA-9F0002ECD914}" destId="{BB57B8D9-70D6-441E-9287-5525086DBC3A}" srcOrd="0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f97164c29aa964c5484f271c160eb6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39425" cy="589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500042"/>
            <a:ext cx="3357586" cy="592935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відзначаються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три свята -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Покрови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Пречистої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Богородиці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День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захисника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та День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Козацтва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шкільній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бібліотеці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підготовлена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книжкова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виставка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Козацька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слава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!».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козацьку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епоху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багата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подіями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героями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2741038_1157794547749731_2877261839278800896_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1357299"/>
            <a:ext cx="4629906" cy="34290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116197_390360411853248_9050829817456361472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2428860" y="214290"/>
            <a:ext cx="4637100" cy="34778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2910" y="3786190"/>
            <a:ext cx="7429552" cy="238601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Мудра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щирим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серцем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Василя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Олександровича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Сухомлинського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заслуженого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учителя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лауреата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 Г.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"Людина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народжується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лишити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вічний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 В.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Сухомлинський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мислителя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вченого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педагога-практика Василя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Олександровича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Сухомлинського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шанованого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усьому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поза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вимірами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часу.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той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ідуть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йтимуть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rgbClr val="FF0000"/>
                </a:solidFill>
              </a:rPr>
              <a:t>Робочі будні: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1533696_686699705185303_848236979895140352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2039544" cy="3625857"/>
          </a:xfrm>
        </p:spPr>
      </p:pic>
      <p:pic>
        <p:nvPicPr>
          <p:cNvPr id="5" name="Рисунок 4" descr="73032731_1163874537154408_783992635743272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285860"/>
            <a:ext cx="1993127" cy="3543337"/>
          </a:xfrm>
          <a:prstGeom prst="rect">
            <a:avLst/>
          </a:prstGeom>
        </p:spPr>
      </p:pic>
      <p:pic>
        <p:nvPicPr>
          <p:cNvPr id="6" name="Рисунок 5" descr="74267588_460861477868749_827469984090292224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500438"/>
            <a:ext cx="2214578" cy="29859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282" y="214290"/>
          <a:ext cx="3757610" cy="179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73274744_448488752458083_1221576857481117696_n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 rot="16200000">
            <a:off x="3580116" y="1491926"/>
            <a:ext cx="5366723" cy="4525963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r"/>
            <a:r>
              <a:rPr lang="uk-UA" sz="2800" b="1" dirty="0" smtClean="0"/>
              <a:t> Чи потрібно в ХХІ столітті переконувати когось в користі читання? Мабуть, ні! Не дивлячись на впровадження сучасних інформаційних технологій, роль книги в житті підростаючого покоління важко переоцінити.  Завдячуючи книзі, ми маємо можливість вивчати минуле, знати сьогодення і зазирнути в майбутнє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sved_ob_ob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071942"/>
            <a:ext cx="3560209" cy="251370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500" dirty="0" smtClean="0">
                <a:cs typeface="Aharoni" pitchFamily="2" charset="-79"/>
              </a:rPr>
              <a:t>		</a:t>
            </a:r>
            <a:r>
              <a:rPr lang="uk-UA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Всеукраїнський місячник шкільних бібліотек проходив під гаслом</a:t>
            </a:r>
            <a:r>
              <a:rPr lang="uk-UA" sz="3500" b="1" u="sng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uk-UA" sz="3500" b="1" u="sng" dirty="0" err="1" smtClean="0">
                <a:solidFill>
                  <a:srgbClr val="FF0000"/>
                </a:solidFill>
                <a:cs typeface="Aharoni" pitchFamily="2" charset="-79"/>
              </a:rPr>
              <a:t>“Бібліотека</a:t>
            </a:r>
            <a:r>
              <a:rPr lang="uk-UA" sz="3500" b="1" u="sng" dirty="0" smtClean="0">
                <a:solidFill>
                  <a:srgbClr val="FF0000"/>
                </a:solidFill>
                <a:cs typeface="Aharoni" pitchFamily="2" charset="-79"/>
              </a:rPr>
              <a:t> НУШ – простір для освітніх можливостей кожного </a:t>
            </a:r>
            <a:r>
              <a:rPr lang="uk-UA" sz="3500" b="1" u="sng" dirty="0" err="1" smtClean="0">
                <a:solidFill>
                  <a:srgbClr val="FF0000"/>
                </a:solidFill>
                <a:cs typeface="Aharoni" pitchFamily="2" charset="-79"/>
              </a:rPr>
              <a:t>учня”</a:t>
            </a:r>
            <a:r>
              <a:rPr lang="uk-UA" sz="3500" b="1" u="sng" dirty="0" smtClean="0">
                <a:solidFill>
                  <a:srgbClr val="FF0000"/>
                </a:solidFill>
                <a:cs typeface="Aharoni" pitchFamily="2" charset="-79"/>
              </a:rPr>
              <a:t>. </a:t>
            </a:r>
          </a:p>
          <a:p>
            <a:pPr>
              <a:buNone/>
            </a:pPr>
            <a:r>
              <a:rPr lang="uk-UA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		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Шкільні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бібліотеки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є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обов'язковим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структурним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підрозділом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НУШ, а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також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важливим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складником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сучасного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освітнього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середовища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. 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		Тому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всі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заходи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були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спрямовані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на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зростання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престижності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читання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,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використання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потужного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виховного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потенціалу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української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літератури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,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формування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інтересу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до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читання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та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поверненню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</a:t>
            </a:r>
            <a:r>
              <a:rPr lang="ru-RU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дітей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 до книги.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893011_438691123456389_69098513999373271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14290"/>
            <a:ext cx="4135039" cy="650085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кція кни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349083" cy="2857520"/>
          </a:xfrm>
          <a:prstGeom prst="rect">
            <a:avLst/>
          </a:prstGeom>
        </p:spPr>
      </p:pic>
      <p:pic>
        <p:nvPicPr>
          <p:cNvPr id="6" name="Рисунок 5" descr="-27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64" y="2996317"/>
            <a:ext cx="5143536" cy="3861683"/>
          </a:xfrm>
          <a:prstGeom prst="rect">
            <a:avLst/>
          </a:prstGeom>
        </p:spPr>
      </p:pic>
      <p:sp>
        <p:nvSpPr>
          <p:cNvPr id="7" name="Сердце 6"/>
          <p:cNvSpPr/>
          <p:nvPr/>
        </p:nvSpPr>
        <p:spPr>
          <a:xfrm>
            <a:off x="6357950" y="928670"/>
            <a:ext cx="1500198" cy="8572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ердце 7"/>
          <p:cNvSpPr/>
          <p:nvPr/>
        </p:nvSpPr>
        <p:spPr>
          <a:xfrm>
            <a:off x="1285852" y="4714884"/>
            <a:ext cx="1500198" cy="8572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Книги, подаровані випускниками: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3269264_481712802425000_15846255639291494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876"/>
            <a:ext cx="8258204" cy="255428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</a:t>
            </a:r>
            <a:r>
              <a:rPr lang="ru-RU" b="1" dirty="0" err="1" smtClean="0"/>
              <a:t>місяця</a:t>
            </a:r>
            <a:r>
              <a:rPr lang="ru-RU" b="1" dirty="0" smtClean="0"/>
              <a:t> в </a:t>
            </a:r>
            <a:r>
              <a:rPr lang="ru-RU" b="1" dirty="0" err="1" smtClean="0"/>
              <a:t>початкових</a:t>
            </a:r>
            <a:r>
              <a:rPr lang="ru-RU" b="1" dirty="0" smtClean="0"/>
              <a:t> </a:t>
            </a:r>
            <a:r>
              <a:rPr lang="ru-RU" b="1" dirty="0" err="1" smtClean="0"/>
              <a:t>класах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проведено </a:t>
            </a:r>
            <a:r>
              <a:rPr lang="ru-RU" b="1" dirty="0" err="1" smtClean="0"/>
              <a:t>бібліотечні</a:t>
            </a:r>
            <a:r>
              <a:rPr lang="ru-RU" b="1" dirty="0" smtClean="0"/>
              <a:t> уроки, </a:t>
            </a:r>
            <a:r>
              <a:rPr lang="ru-RU" b="1" dirty="0" err="1" smtClean="0"/>
              <a:t>які</a:t>
            </a:r>
            <a:r>
              <a:rPr lang="ru-RU" b="1" dirty="0" smtClean="0"/>
              <a:t>  </a:t>
            </a:r>
            <a:r>
              <a:rPr lang="ru-RU" b="1" dirty="0" err="1" smtClean="0"/>
              <a:t>спрямовувалися</a:t>
            </a:r>
            <a:r>
              <a:rPr lang="ru-RU" b="1" dirty="0" smtClean="0"/>
              <a:t>  на </a:t>
            </a:r>
            <a:r>
              <a:rPr lang="ru-RU" b="1" dirty="0" err="1" smtClean="0"/>
              <a:t>поглиблення</a:t>
            </a:r>
            <a:r>
              <a:rPr lang="ru-RU" b="1" dirty="0" smtClean="0"/>
              <a:t> </a:t>
            </a:r>
            <a:r>
              <a:rPr lang="ru-RU" b="1" dirty="0" err="1" smtClean="0"/>
              <a:t>знань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 про книгу та </a:t>
            </a:r>
            <a:r>
              <a:rPr lang="ru-RU" b="1" dirty="0" err="1" smtClean="0"/>
              <a:t>бібліотеку</a:t>
            </a:r>
            <a:r>
              <a:rPr lang="ru-RU" b="1" dirty="0" smtClean="0"/>
              <a:t>, 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виникнення</a:t>
            </a:r>
            <a:r>
              <a:rPr lang="ru-RU" b="1" dirty="0" smtClean="0"/>
              <a:t> книги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бібліотеки</a:t>
            </a:r>
            <a:r>
              <a:rPr lang="ru-RU" b="1" dirty="0" smtClean="0"/>
              <a:t>, </a:t>
            </a:r>
            <a:r>
              <a:rPr lang="ru-RU" b="1" dirty="0" err="1" smtClean="0"/>
              <a:t>ознайомлення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структурою книги, правилами </a:t>
            </a:r>
            <a:r>
              <a:rPr lang="ru-RU" b="1" dirty="0" err="1" smtClean="0"/>
              <a:t>користування,а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учні</a:t>
            </a:r>
            <a:r>
              <a:rPr lang="ru-RU" b="1" dirty="0" smtClean="0"/>
              <a:t> </a:t>
            </a:r>
            <a:r>
              <a:rPr lang="ru-RU" b="1" dirty="0" err="1" smtClean="0"/>
              <a:t>змогли</a:t>
            </a:r>
            <a:r>
              <a:rPr lang="ru-RU" b="1" dirty="0" smtClean="0"/>
              <a:t> </a:t>
            </a:r>
            <a:r>
              <a:rPr lang="ru-RU" b="1" dirty="0" err="1" smtClean="0"/>
              <a:t>записатися</a:t>
            </a:r>
            <a:r>
              <a:rPr lang="ru-RU" b="1" dirty="0" smtClean="0"/>
              <a:t> до </a:t>
            </a:r>
            <a:r>
              <a:rPr lang="ru-RU" b="1" dirty="0" err="1" smtClean="0"/>
              <a:t>бібліотеки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73295060_2475605222723894_17911190187661066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500042"/>
            <a:ext cx="1907394" cy="2571768"/>
          </a:xfrm>
          <a:prstGeom prst="rect">
            <a:avLst/>
          </a:prstGeom>
        </p:spPr>
      </p:pic>
      <p:pic>
        <p:nvPicPr>
          <p:cNvPr id="5" name="Рисунок 4" descr="73390879_432652707442474_91097428444735078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1928826" cy="2600664"/>
          </a:xfrm>
          <a:prstGeom prst="rect">
            <a:avLst/>
          </a:prstGeom>
        </p:spPr>
      </p:pic>
      <p:pic>
        <p:nvPicPr>
          <p:cNvPr id="6" name="Рисунок 5" descr="74267588_460861477868749_827469984090292224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28604"/>
            <a:ext cx="1928826" cy="26006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Фотоконкурс: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1762122_2495926504015191_529305644935675904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Співпраця з сільською бібліотекою – вікторина </a:t>
            </a:r>
            <a:r>
              <a:rPr lang="uk-UA" b="1" dirty="0" err="1" smtClean="0">
                <a:solidFill>
                  <a:srgbClr val="FF0000"/>
                </a:solidFill>
              </a:rPr>
              <a:t>“Найкращий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читач”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6603161_516053429247981_553714188891979776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197" y="1600200"/>
            <a:ext cx="6825605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6858048" cy="4525963"/>
          </a:xfrm>
        </p:spPr>
        <p:txBody>
          <a:bodyPr/>
          <a:lstStyle/>
          <a:p>
            <a:r>
              <a:rPr lang="uk-UA" dirty="0" smtClean="0"/>
              <a:t>В ході тижня </a:t>
            </a:r>
            <a:r>
              <a:rPr lang="uk-UA" dirty="0" err="1" smtClean="0">
                <a:solidFill>
                  <a:srgbClr val="FF0000"/>
                </a:solidFill>
              </a:rPr>
              <a:t>“Працює</a:t>
            </a:r>
            <a:r>
              <a:rPr lang="uk-UA" dirty="0" smtClean="0">
                <a:solidFill>
                  <a:srgbClr val="FF0000"/>
                </a:solidFill>
              </a:rPr>
              <a:t> актив </a:t>
            </a:r>
            <a:r>
              <a:rPr lang="uk-UA" dirty="0" err="1" smtClean="0">
                <a:solidFill>
                  <a:srgbClr val="FF0000"/>
                </a:solidFill>
              </a:rPr>
              <a:t>бібілотеки”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smtClean="0"/>
              <a:t>здійснено рейди-перевірки стану підручників по класах. А також було проведено ряд бесід про правила користування і зберігання навчальної літератури.</a:t>
            </a:r>
            <a:endParaRPr lang="ru-RU" dirty="0"/>
          </a:p>
        </p:txBody>
      </p:sp>
      <p:pic>
        <p:nvPicPr>
          <p:cNvPr id="4" name="Рисунок 3" descr="72443193_2956480884576460_473262002676118323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3000372"/>
            <a:ext cx="1928813" cy="3429001"/>
          </a:xfrm>
          <a:prstGeom prst="rect">
            <a:avLst/>
          </a:prstGeom>
        </p:spPr>
      </p:pic>
      <p:pic>
        <p:nvPicPr>
          <p:cNvPr id="5" name="Рисунок 4" descr="71296586_408041493241718_372886872352882688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214818"/>
            <a:ext cx="3682994" cy="2071684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130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Книги, подаровані випускниками:</vt:lpstr>
      <vt:lpstr>Слайд 6</vt:lpstr>
      <vt:lpstr>Фотоконкурс:</vt:lpstr>
      <vt:lpstr>Співпраця з сільською бібліотекою – вікторина “Найкращий читач” </vt:lpstr>
      <vt:lpstr>Слайд 9</vt:lpstr>
      <vt:lpstr>Слайд 10</vt:lpstr>
      <vt:lpstr>Слайд 11</vt:lpstr>
      <vt:lpstr>Робочі будні: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10</cp:revision>
  <dcterms:created xsi:type="dcterms:W3CDTF">2019-10-29T17:53:21Z</dcterms:created>
  <dcterms:modified xsi:type="dcterms:W3CDTF">2019-10-29T19:20:06Z</dcterms:modified>
</cp:coreProperties>
</file>