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440" r:id="rId3"/>
    <p:sldId id="442" r:id="rId4"/>
    <p:sldId id="443" r:id="rId5"/>
    <p:sldId id="444" r:id="rId6"/>
    <p:sldId id="457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8" r:id="rId19"/>
    <p:sldId id="456" r:id="rId20"/>
    <p:sldId id="459" r:id="rId21"/>
    <p:sldId id="429" r:id="rId22"/>
    <p:sldId id="396" r:id="rId23"/>
    <p:sldId id="3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33"/>
    <a:srgbClr val="FF0000"/>
    <a:srgbClr val="58749F"/>
    <a:srgbClr val="FF97FF"/>
    <a:srgbClr val="990099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5" autoAdjust="0"/>
    <p:restoredTop sz="94129" autoAdjust="0"/>
  </p:normalViewPr>
  <p:slideViewPr>
    <p:cSldViewPr>
      <p:cViewPr>
        <p:scale>
          <a:sx n="80" d="100"/>
          <a:sy n="80" d="100"/>
        </p:scale>
        <p:origin x="-852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26.04.2018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інформатика 2017 морзе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20828" b="4496"/>
          <a:stretch/>
        </p:blipFill>
        <p:spPr bwMode="auto">
          <a:xfrm>
            <a:off x="0" y="0"/>
            <a:ext cx="4788024" cy="6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58749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0" y="188640"/>
            <a:ext cx="4381500" cy="2520280"/>
          </a:xfrm>
          <a:noFill/>
        </p:spPr>
        <p:txBody>
          <a:bodyPr/>
          <a:lstStyle>
            <a:lvl1pPr algn="ctr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4BBFAD-9901-4853-849C-B4C95AD21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46" y="2204864"/>
            <a:ext cx="4585514" cy="485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7504" y="836712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6061" y="70212"/>
            <a:ext cx="7921098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79808" y="4794323"/>
              <a:ext cx="442279" cy="615553"/>
              <a:chOff x="5442227" y="3282173"/>
              <a:chExt cx="1865656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42227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2" r:id="rId15"/>
    <p:sldLayoutId id="2147483713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160338"/>
            <a:ext cx="4644008" cy="3340670"/>
          </a:xfrm>
        </p:spPr>
        <p:txBody>
          <a:bodyPr/>
          <a:lstStyle/>
          <a:p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Вкладені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алгоритмічні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структури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розгалуження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en-US" sz="3600" b="1" i="1" dirty="0" smtClean="0"/>
              <a:t>2</a:t>
            </a:r>
            <a:r>
              <a:rPr lang="uk-UA" sz="3600" b="1" i="1" dirty="0" smtClean="0"/>
              <a:t>7</a:t>
            </a:r>
            <a:endParaRPr lang="uk-UA" sz="3600" b="1" i="1" dirty="0"/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11AF55-1583-42E4-8685-B403A6B3A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99" y="4244581"/>
            <a:ext cx="2209744" cy="2385570"/>
          </a:xfrm>
          <a:prstGeom prst="rect">
            <a:avLst/>
          </a:prstGeom>
        </p:spPr>
      </p:pic>
      <p:sp>
        <p:nvSpPr>
          <p:cNvPr id="3" name="AutoShape 2" descr="Картинки по запросу объект фото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Документи\Sait\сайт кабінет\icons\розгалуженн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7521"/>
            <a:ext cx="3057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085555-07A4-42A2-B528-725F49374BD8}"/>
              </a:ext>
            </a:extLst>
          </p:cNvPr>
          <p:cNvSpPr txBox="1"/>
          <p:nvPr/>
        </p:nvSpPr>
        <p:spPr>
          <a:xfrm>
            <a:off x="107504" y="1196752"/>
            <a:ext cx="8984109" cy="18158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Вкладені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- це фрагмент алгоритму, у якому одне розгалуження міститься всередині іншого розгалуження.</a:t>
            </a:r>
          </a:p>
        </p:txBody>
      </p:sp>
      <p:pic>
        <p:nvPicPr>
          <p:cNvPr id="2050" name="Picture 2" descr="algorithm, flow diagram, flowchart, usability, workflow icon">
            <a:extLst>
              <a:ext uri="{FF2B5EF4-FFF2-40B4-BE49-F238E27FC236}">
                <a16:creationId xmlns="" xmlns:a16="http://schemas.microsoft.com/office/drawing/2014/main" id="{DD9FBE0A-8758-4B2B-8CDB-172DDCE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0" y="3429000"/>
            <a:ext cx="2773345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, flowchart, scheme, structure icon">
            <a:extLst>
              <a:ext uri="{FF2B5EF4-FFF2-40B4-BE49-F238E27FC236}">
                <a16:creationId xmlns="" xmlns:a16="http://schemas.microsoft.com/office/drawing/2014/main" id="{FFF7CDF3-F40A-47C5-80C9-9ABBA43E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33" y="3429000"/>
            <a:ext cx="33310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Розглянемо виконання наведеного на </a:t>
            </a:r>
            <a:r>
              <a:rPr lang="uk-UA" sz="2400" b="1" i="1" kern="0" dirty="0" err="1">
                <a:solidFill>
                  <a:srgbClr val="FFFFFF"/>
                </a:solidFill>
              </a:rPr>
              <a:t>попредньому</a:t>
            </a:r>
            <a:r>
              <a:rPr lang="uk-UA" sz="2400" b="1" i="1" kern="0" dirty="0">
                <a:solidFill>
                  <a:srgbClr val="FFFFFF"/>
                </a:solidFill>
              </a:rPr>
              <a:t>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9C8E9F-25E2-4785-B758-3A5233010411}"/>
              </a:ext>
            </a:extLst>
          </p:cNvPr>
          <p:cNvSpPr txBox="1"/>
          <p:nvPr/>
        </p:nvSpPr>
        <p:spPr>
          <a:xfrm>
            <a:off x="54006" y="2237872"/>
            <a:ext cx="9037607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Спочатку перевіряється умова </a:t>
            </a:r>
            <a:r>
              <a:rPr lang="uk-UA" sz="2000" b="1" i="1" kern="0" dirty="0">
                <a:solidFill>
                  <a:srgbClr val="FFFF00"/>
                </a:solidFill>
              </a:rPr>
              <a:t>Завтра робочий день?</a:t>
            </a:r>
            <a:r>
              <a:rPr lang="uk-UA" sz="20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AF6089B9-E55C-4D49-865C-D2F52897E512}"/>
              </a:ext>
            </a:extLst>
          </p:cNvPr>
          <p:cNvSpPr/>
          <p:nvPr/>
        </p:nvSpPr>
        <p:spPr>
          <a:xfrm>
            <a:off x="54004" y="2848095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12BEF5AE-D10B-42D4-9940-EAA1CB031DA6}"/>
              </a:ext>
            </a:extLst>
          </p:cNvPr>
          <p:cNvSpPr/>
          <p:nvPr/>
        </p:nvSpPr>
        <p:spPr>
          <a:xfrm>
            <a:off x="4612364" y="2848095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-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85528F6C-5F44-415F-BCD3-C3EB4F2B19D1}"/>
              </a:ext>
            </a:extLst>
          </p:cNvPr>
          <p:cNvSpPr/>
          <p:nvPr/>
        </p:nvSpPr>
        <p:spPr>
          <a:xfrm>
            <a:off x="54004" y="4170074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uk-UA" sz="2000" b="1" i="1" kern="0" dirty="0">
                <a:solidFill>
                  <a:srgbClr val="FFFF00"/>
                </a:solidFill>
              </a:rPr>
              <a:t>Установити будильник на 7-му годину ранку</a:t>
            </a:r>
            <a:r>
              <a:rPr lang="uk-UA" sz="2000" b="1" i="1" kern="0" dirty="0">
                <a:solidFill>
                  <a:srgbClr val="FFFFFF"/>
                </a:solidFill>
              </a:rPr>
              <a:t> і на цьому виконання всього цього фрагмента алгоритму закінчується.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1633009A-6D06-4BC9-BC06-4EAF8E8FE5B6}"/>
              </a:ext>
            </a:extLst>
          </p:cNvPr>
          <p:cNvSpPr/>
          <p:nvPr/>
        </p:nvSpPr>
        <p:spPr>
          <a:xfrm>
            <a:off x="4612364" y="4170074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то перевіряється умова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Завтра субота?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33AB7290-AA67-4481-819F-3D16ABD788DD}"/>
              </a:ext>
            </a:extLst>
          </p:cNvPr>
          <p:cNvSpPr/>
          <p:nvPr/>
        </p:nvSpPr>
        <p:spPr>
          <a:xfrm>
            <a:off x="5400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DE203A17-19B6-4989-89D2-FE7AC7BCBAAE}"/>
              </a:ext>
            </a:extLst>
          </p:cNvPr>
          <p:cNvSpPr/>
          <p:nvPr/>
        </p:nvSpPr>
        <p:spPr>
          <a:xfrm>
            <a:off x="461236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E336141-43B5-4947-A295-C62AE3C325D2}"/>
              </a:ext>
            </a:extLst>
          </p:cNvPr>
          <p:cNvSpPr/>
          <p:nvPr/>
        </p:nvSpPr>
        <p:spPr>
          <a:xfrm>
            <a:off x="54004" y="3178931"/>
            <a:ext cx="4479249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ru-RU" sz="2400" b="1" i="1" kern="0" dirty="0" err="1">
                <a:solidFill>
                  <a:srgbClr val="FFFF00"/>
                </a:solidFill>
              </a:rPr>
              <a:t>Установити</a:t>
            </a:r>
            <a:r>
              <a:rPr lang="ru-RU" sz="2400" b="1" i="1" kern="0" dirty="0">
                <a:solidFill>
                  <a:srgbClr val="FFFF00"/>
                </a:solidFill>
              </a:rPr>
              <a:t> будильник на 8-му годину ранку </a:t>
            </a:r>
            <a:r>
              <a:rPr lang="ru-RU" sz="2400" b="1" i="1" kern="0" dirty="0">
                <a:solidFill>
                  <a:srgbClr val="FFFFFF"/>
                </a:solidFill>
              </a:rPr>
              <a:t>і на </a:t>
            </a:r>
            <a:r>
              <a:rPr lang="uk-UA" sz="2400" b="1" i="1" kern="0" dirty="0">
                <a:solidFill>
                  <a:srgbClr val="FFFFFF"/>
                </a:solidFill>
              </a:rPr>
              <a:t>цьому виконання всього цього фрагмента алгоритму закінчується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8D0550A-DE81-4CB2-842D-61FEDCEA0BE9}"/>
              </a:ext>
            </a:extLst>
          </p:cNvPr>
          <p:cNvSpPr/>
          <p:nvPr/>
        </p:nvSpPr>
        <p:spPr>
          <a:xfrm>
            <a:off x="4612364" y="3178931"/>
            <a:ext cx="4479249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виконується команда </a:t>
            </a:r>
            <a:r>
              <a:rPr lang="uk-UA" sz="2400" b="1" i="1" kern="0" dirty="0">
                <a:solidFill>
                  <a:srgbClr val="FFFF00"/>
                </a:solidFill>
              </a:rPr>
              <a:t>Установити будильник на 9-ту годину ранку </a:t>
            </a: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3FCF90-A2E1-4EB6-B53F-D3E4434BB837}"/>
              </a:ext>
            </a:extLst>
          </p:cNvPr>
          <p:cNvSpPr txBox="1"/>
          <p:nvPr/>
        </p:nvSpPr>
        <p:spPr>
          <a:xfrm>
            <a:off x="54006" y="5738628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5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7" y="1196764"/>
            <a:ext cx="3548328" cy="48320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Аналогічно можливі такі вкладені розгалуження, у яких </a:t>
            </a:r>
            <a:r>
              <a:rPr lang="uk-UA" sz="22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2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200" b="1" i="1" kern="0" dirty="0">
                <a:solidFill>
                  <a:srgbClr val="FFFF00"/>
                </a:solidFill>
              </a:rPr>
              <a:t>Так</a:t>
            </a:r>
            <a:r>
              <a:rPr lang="uk-UA" sz="2200" b="1" i="1" kern="0" dirty="0">
                <a:solidFill>
                  <a:srgbClr val="FFFFFF"/>
                </a:solidFill>
              </a:rPr>
              <a:t>. Приклад такого фрагмента алгоритму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5D1DAC8-210F-410D-888E-D089E491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97" y="1196764"/>
            <a:ext cx="5413916" cy="54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Розглянемо виконання наведеного на попередньому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830FAB-CDB9-4619-8ABF-985E1F64DE9C}"/>
              </a:ext>
            </a:extLst>
          </p:cNvPr>
          <p:cNvSpPr txBox="1"/>
          <p:nvPr/>
        </p:nvSpPr>
        <p:spPr>
          <a:xfrm>
            <a:off x="54006" y="2237872"/>
            <a:ext cx="9037607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Спочатку перевіряється </a:t>
            </a:r>
            <a:r>
              <a:rPr lang="uk-UA" sz="2400" b="1" i="1" kern="0" dirty="0">
                <a:solidFill>
                  <a:srgbClr val="FFFF00"/>
                </a:solidFill>
              </a:rPr>
              <a:t>умова 1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FCFCC5E-C26C-49E5-843E-5CB5B4D7AB6B}"/>
              </a:ext>
            </a:extLst>
          </p:cNvPr>
          <p:cNvSpPr/>
          <p:nvPr/>
        </p:nvSpPr>
        <p:spPr>
          <a:xfrm>
            <a:off x="54004" y="2878243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3040754-D70B-4E2F-8359-C17FDC40C40C}"/>
              </a:ext>
            </a:extLst>
          </p:cNvPr>
          <p:cNvSpPr/>
          <p:nvPr/>
        </p:nvSpPr>
        <p:spPr>
          <a:xfrm>
            <a:off x="4612364" y="2878243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1 -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9E4BF4D8-C062-4EAD-9824-13A5D8A2AFBE}"/>
              </a:ext>
            </a:extLst>
          </p:cNvPr>
          <p:cNvSpPr/>
          <p:nvPr/>
        </p:nvSpPr>
        <p:spPr>
          <a:xfrm>
            <a:off x="54004" y="4200222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2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EFD33A2B-821A-476F-A661-5160846F9E08}"/>
              </a:ext>
            </a:extLst>
          </p:cNvPr>
          <p:cNvSpPr/>
          <p:nvPr/>
        </p:nvSpPr>
        <p:spPr>
          <a:xfrm>
            <a:off x="4612364" y="4200222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1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потім перевіряється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умова 2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9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29A016-0EDB-42E0-BF35-56E57EA27CCF}"/>
              </a:ext>
            </a:extLst>
          </p:cNvPr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</a:t>
            </a:r>
            <a:r>
              <a:rPr lang="uk-UA" sz="2800" b="1" i="1" kern="0" dirty="0">
                <a:solidFill>
                  <a:srgbClr val="FFFF00"/>
                </a:solidFill>
              </a:rPr>
              <a:t>умови 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0DC78F6-05E5-432B-A815-3BFAE46508F9}"/>
              </a:ext>
            </a:extLst>
          </p:cNvPr>
          <p:cNvSpPr/>
          <p:nvPr/>
        </p:nvSpPr>
        <p:spPr>
          <a:xfrm>
            <a:off x="5400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2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D3C522A-DCA1-4847-BD8F-009968920F7C}"/>
              </a:ext>
            </a:extLst>
          </p:cNvPr>
          <p:cNvSpPr/>
          <p:nvPr/>
        </p:nvSpPr>
        <p:spPr>
          <a:xfrm>
            <a:off x="461236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3BE98D8-AB20-441C-BB3A-977264BF88B1}"/>
              </a:ext>
            </a:extLst>
          </p:cNvPr>
          <p:cNvSpPr/>
          <p:nvPr/>
        </p:nvSpPr>
        <p:spPr>
          <a:xfrm>
            <a:off x="54004" y="3178931"/>
            <a:ext cx="4479249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7BA9EF34-178D-4130-8922-0529AA51B90C}"/>
              </a:ext>
            </a:extLst>
          </p:cNvPr>
          <p:cNvSpPr/>
          <p:nvPr/>
        </p:nvSpPr>
        <p:spPr>
          <a:xfrm>
            <a:off x="4612364" y="3178931"/>
            <a:ext cx="4479249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</p:spTree>
    <p:extLst>
      <p:ext uri="{BB962C8B-B14F-4D97-AF65-F5344CB8AC3E}">
        <p14:creationId xmlns:p14="http://schemas.microsoft.com/office/powerpoint/2010/main" val="33709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5376" y="5445224"/>
            <a:ext cx="5618624" cy="78319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0682"/>
          <a:stretch/>
        </p:blipFill>
        <p:spPr bwMode="auto">
          <a:xfrm>
            <a:off x="6794488" y="1324316"/>
            <a:ext cx="1829081" cy="29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54586" y="4337399"/>
            <a:ext cx="19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4878"/>
          <a:stretch/>
        </p:blipFill>
        <p:spPr bwMode="auto">
          <a:xfrm>
            <a:off x="3323050" y="1366730"/>
            <a:ext cx="2564687" cy="28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6633" y="4347993"/>
            <a:ext cx="19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43" y="1307272"/>
            <a:ext cx="324036" cy="63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07" y="1296140"/>
            <a:ext cx="324036" cy="636325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33375"/>
          <a:stretch/>
        </p:blipFill>
        <p:spPr bwMode="auto">
          <a:xfrm>
            <a:off x="541269" y="1366730"/>
            <a:ext cx="2048552" cy="37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4" y="1366730"/>
            <a:ext cx="324036" cy="63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206" y="1372935"/>
            <a:ext cx="324036" cy="6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54006" y="1196763"/>
            <a:ext cx="8910482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розгалуження називають вкладеними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?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Поясніть, як виконується таке вкладене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розгалуження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E83457-6129-4D80-922E-7630FE1A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212976"/>
            <a:ext cx="2789207" cy="32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3"/>
                </a:solidFill>
              </a:rPr>
              <a:t>Розглянемо</a:t>
            </a:r>
            <a:r>
              <a:rPr lang="ru-RU" sz="2000" dirty="0">
                <a:solidFill>
                  <a:schemeClr val="accent3"/>
                </a:solidFill>
              </a:rPr>
              <a:t> приклад. Нехай </a:t>
            </a:r>
            <a:r>
              <a:rPr lang="ru-RU" sz="2000" dirty="0" err="1">
                <a:solidFill>
                  <a:schemeClr val="accent3"/>
                </a:solidFill>
              </a:rPr>
              <a:t>напрямок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руху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виконавця</a:t>
            </a:r>
            <a:r>
              <a:rPr lang="ru-RU" sz="2000" dirty="0">
                <a:solidFill>
                  <a:schemeClr val="accent3"/>
                </a:solidFill>
              </a:rPr>
              <a:t> </a:t>
            </a:r>
            <a:r>
              <a:rPr lang="ru-RU" sz="2000" b="1" dirty="0" err="1">
                <a:solidFill>
                  <a:schemeClr val="accent3"/>
                </a:solidFill>
              </a:rPr>
              <a:t>Кіт</a:t>
            </a:r>
            <a:r>
              <a:rPr lang="ru-RU" sz="2000" dirty="0">
                <a:solidFill>
                  <a:schemeClr val="accent3"/>
                </a:solidFill>
              </a:rPr>
              <a:t>, </a:t>
            </a:r>
            <a:r>
              <a:rPr lang="ru-RU" sz="2000" dirty="0" err="1">
                <a:solidFill>
                  <a:schemeClr val="accent3"/>
                </a:solidFill>
              </a:rPr>
              <a:t>який</a:t>
            </a:r>
            <a:r>
              <a:rPr lang="ru-RU" sz="2000" dirty="0">
                <a:solidFill>
                  <a:schemeClr val="accent3"/>
                </a:solidFill>
              </a:rPr>
              <a:t> за </a:t>
            </a:r>
            <a:r>
              <a:rPr lang="ru-RU" sz="2000" dirty="0" err="1">
                <a:solidFill>
                  <a:schemeClr val="accent3"/>
                </a:solidFill>
              </a:rPr>
              <a:t>замовчуванням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переміщується</a:t>
            </a:r>
            <a:r>
              <a:rPr lang="ru-RU" sz="2000" dirty="0">
                <a:solidFill>
                  <a:schemeClr val="accent3"/>
                </a:solidFill>
              </a:rPr>
              <a:t> вперед, </a:t>
            </a:r>
            <a:r>
              <a:rPr lang="ru-RU" sz="2000" dirty="0" err="1">
                <a:solidFill>
                  <a:schemeClr val="accent3"/>
                </a:solidFill>
              </a:rPr>
              <a:t>можна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змінити</a:t>
            </a:r>
            <a:r>
              <a:rPr lang="ru-RU" sz="2000" dirty="0">
                <a:solidFill>
                  <a:schemeClr val="accent3"/>
                </a:solidFill>
              </a:rPr>
              <a:t> за </a:t>
            </a:r>
            <a:r>
              <a:rPr lang="ru-RU" sz="2000" dirty="0" err="1">
                <a:solidFill>
                  <a:schemeClr val="accent3"/>
                </a:solidFill>
              </a:rPr>
              <a:t>допомогою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відповідних</a:t>
            </a:r>
            <a:r>
              <a:rPr lang="ru-RU" sz="2000" dirty="0">
                <a:solidFill>
                  <a:schemeClr val="accent3"/>
                </a:solidFill>
              </a:rPr>
              <a:t> </a:t>
            </a:r>
            <a:r>
              <a:rPr lang="ru-RU" sz="2000" b="1" dirty="0" err="1">
                <a:solidFill>
                  <a:schemeClr val="accent3"/>
                </a:solidFill>
              </a:rPr>
              <a:t>клавіш</a:t>
            </a:r>
            <a:r>
              <a:rPr lang="ru-RU" sz="2000" b="1" dirty="0">
                <a:solidFill>
                  <a:schemeClr val="accent3"/>
                </a:solidFill>
              </a:rPr>
              <a:t> </a:t>
            </a:r>
            <a:r>
              <a:rPr lang="ru-RU" sz="2000" b="1" dirty="0" err="1">
                <a:solidFill>
                  <a:schemeClr val="accent3"/>
                </a:solidFill>
              </a:rPr>
              <a:t>клавіатури</a:t>
            </a:r>
            <a:r>
              <a:rPr lang="ru-RU" sz="2000" dirty="0">
                <a:solidFill>
                  <a:schemeClr val="accent3"/>
                </a:solidFill>
              </a:rPr>
              <a:t>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5975"/>
            <a:ext cx="3810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1" y="2085975"/>
            <a:ext cx="4347570" cy="38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0851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50167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Який фрагмент алгоритму називають  повним  розгалуженням?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Який фрагмент алгоритму називають неповним розгалуженням?</a:t>
            </a:r>
          </a:p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 час розв'язування яких завдань ви використовували розгалуження</a:t>
            </a:r>
            <a:r>
              <a:rPr lang="uk-UA" sz="3200" b="1" i="1" kern="0" dirty="0" smtClean="0">
                <a:solidFill>
                  <a:srgbClr val="FFFFFF"/>
                </a:solidFill>
              </a:rPr>
              <a:t>?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9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Проекті</a:t>
            </a:r>
            <a:r>
              <a:rPr lang="ru-RU" sz="2400" b="1" dirty="0" smtClean="0"/>
              <a:t> </a:t>
            </a:r>
            <a:r>
              <a:rPr lang="ru-RU" sz="2400" b="1" dirty="0" err="1"/>
              <a:t>Вітраж</a:t>
            </a:r>
            <a:r>
              <a:rPr lang="ru-RU" sz="2400" b="1" dirty="0"/>
              <a:t>, </a:t>
            </a:r>
            <a:r>
              <a:rPr lang="ru-RU" sz="2400" b="1" dirty="0" err="1"/>
              <a:t>реалізованому</a:t>
            </a:r>
            <a:r>
              <a:rPr lang="ru-RU" sz="2400" b="1" dirty="0"/>
              <a:t> в </a:t>
            </a:r>
            <a:r>
              <a:rPr lang="ru-RU" sz="2400" b="1" dirty="0" err="1"/>
              <a:t>середовищі</a:t>
            </a:r>
            <a:r>
              <a:rPr lang="ru-RU" sz="2400" b="1" dirty="0"/>
              <a:t> </a:t>
            </a:r>
            <a:r>
              <a:rPr lang="ru-RU" sz="2400" b="1" dirty="0" err="1"/>
              <a:t>Скретч</a:t>
            </a:r>
            <a:r>
              <a:rPr lang="ru-RU" sz="2400" b="1" dirty="0"/>
              <a:t>, </a:t>
            </a:r>
            <a:r>
              <a:rPr lang="ru-RU" sz="2400" b="1" dirty="0" err="1"/>
              <a:t>отримати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 з 15 </a:t>
            </a:r>
            <a:r>
              <a:rPr lang="ru-RU" sz="2400" b="1" dirty="0" err="1"/>
              <a:t>різнокольорових</a:t>
            </a:r>
            <a:r>
              <a:rPr lang="ru-RU" sz="2400" b="1" dirty="0"/>
              <a:t> </a:t>
            </a:r>
            <a:r>
              <a:rPr lang="ru-RU" sz="2400" b="1" dirty="0" err="1"/>
              <a:t>квадратів</a:t>
            </a:r>
            <a:r>
              <a:rPr lang="ru-RU" sz="2400" b="1" dirty="0"/>
              <a:t>,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два цикли.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3731"/>
            <a:ext cx="6912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0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62512"/>
            <a:ext cx="768739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2162"/>
            <a:ext cx="4536504" cy="495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390" y="2133942"/>
            <a:ext cx="4340089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3.2, ст. 107-108</a:t>
            </a:r>
          </a:p>
        </p:txBody>
      </p:sp>
    </p:spTree>
    <p:extLst>
      <p:ext uri="{BB962C8B-B14F-4D97-AF65-F5344CB8AC3E}">
        <p14:creationId xmlns:p14="http://schemas.microsoft.com/office/powerpoint/2010/main" val="1979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116632"/>
            <a:ext cx="4860032" cy="2592288"/>
          </a:xfrm>
        </p:spPr>
        <p:txBody>
          <a:bodyPr/>
          <a:lstStyle/>
          <a:p>
            <a:r>
              <a:rPr lang="uk-UA" dirty="0"/>
              <a:t>Дякую </a:t>
            </a:r>
            <a:br>
              <a:rPr lang="uk-UA" dirty="0"/>
            </a:br>
            <a:r>
              <a:rPr lang="uk-UA" dirty="0"/>
              <a:t>за увагу!!!</a:t>
            </a:r>
            <a:endParaRPr lang="en-US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en-US" sz="3600" b="1" i="1" dirty="0" smtClean="0"/>
              <a:t>2</a:t>
            </a:r>
            <a:r>
              <a:rPr lang="uk-UA" sz="3600" b="1" i="1" dirty="0" smtClean="0"/>
              <a:t>7</a:t>
            </a:r>
            <a:endParaRPr lang="uk-UA" sz="36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11AF55-1583-42E4-8685-B403A6B3A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9" y="4221088"/>
            <a:ext cx="2209744" cy="2385570"/>
          </a:xfrm>
          <a:prstGeom prst="rect">
            <a:avLst/>
          </a:prstGeom>
        </p:spPr>
      </p:pic>
      <p:pic>
        <p:nvPicPr>
          <p:cNvPr id="8" name="Picture 2" descr="D:\Документи\Sait\сайт кабінет\icons\розгалуженн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7521"/>
            <a:ext cx="3057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попередніх класах ви вже ознайомилися з розгалуженнями та використовували їх. Нагадаємо, що </a:t>
            </a:r>
            <a:r>
              <a:rPr lang="uk-UA" sz="24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400" b="1" i="1" kern="0" dirty="0">
                <a:solidFill>
                  <a:srgbClr val="FFFFFF"/>
                </a:solidFill>
              </a:rPr>
              <a:t> може бути: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501F8D2F-16AC-4975-90A5-2A3811FAD713}"/>
              </a:ext>
            </a:extLst>
          </p:cNvPr>
          <p:cNvSpPr/>
          <p:nvPr/>
        </p:nvSpPr>
        <p:spPr>
          <a:xfrm>
            <a:off x="54006" y="2705091"/>
            <a:ext cx="4479249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Неповним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65479B89-09B4-4D28-AFA7-469A5BDA4ABD}"/>
              </a:ext>
            </a:extLst>
          </p:cNvPr>
          <p:cNvSpPr/>
          <p:nvPr/>
        </p:nvSpPr>
        <p:spPr>
          <a:xfrm>
            <a:off x="4612365" y="2705091"/>
            <a:ext cx="4479249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Повним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07DB5A-37E7-46B0-B44F-297BA7FD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05" y="3419191"/>
            <a:ext cx="3636169" cy="3276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1F6F99-86A8-49D0-AFC1-B6BD3714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3419191"/>
            <a:ext cx="319325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659E93-2258-402B-B18A-D8DF1A00B22E}"/>
              </a:ext>
            </a:extLst>
          </p:cNvPr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4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10EB41-7EB9-42DD-BDE1-CEF244B7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54" y="3169047"/>
            <a:ext cx="2757553" cy="2077356"/>
          </a:xfrm>
          <a:prstGeom prst="rect">
            <a:avLst/>
          </a:prstGeom>
        </p:spPr>
      </p:pic>
      <p:sp>
        <p:nvSpPr>
          <p:cNvPr id="10" name="Округлений прямокутник 6">
            <a:extLst>
              <a:ext uri="{FF2B5EF4-FFF2-40B4-BE49-F238E27FC236}">
                <a16:creationId xmlns="" xmlns:a16="http://schemas.microsoft.com/office/drawing/2014/main" id="{425173F8-023E-45F0-8772-AB15C179A721}"/>
              </a:ext>
            </a:extLst>
          </p:cNvPr>
          <p:cNvSpPr/>
          <p:nvPr/>
        </p:nvSpPr>
        <p:spPr>
          <a:xfrm>
            <a:off x="2477687" y="3210053"/>
            <a:ext cx="813429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7">
            <a:extLst>
              <a:ext uri="{FF2B5EF4-FFF2-40B4-BE49-F238E27FC236}">
                <a16:creationId xmlns="" xmlns:a16="http://schemas.microsoft.com/office/drawing/2014/main" id="{8F0429C8-E04A-4154-8BAC-053C7C82C29A}"/>
              </a:ext>
            </a:extLst>
          </p:cNvPr>
          <p:cNvSpPr/>
          <p:nvPr/>
        </p:nvSpPr>
        <p:spPr>
          <a:xfrm>
            <a:off x="1689511" y="3867692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4518D8-67B1-4A43-AAE2-B93937FA2DF6}"/>
              </a:ext>
            </a:extLst>
          </p:cNvPr>
          <p:cNvSpPr txBox="1"/>
          <p:nvPr/>
        </p:nvSpPr>
        <p:spPr>
          <a:xfrm>
            <a:off x="4209218" y="2804576"/>
            <a:ext cx="1512168" cy="510778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3AA35B-5E37-48C6-84A7-039D8BB7069C}"/>
              </a:ext>
            </a:extLst>
          </p:cNvPr>
          <p:cNvSpPr txBox="1"/>
          <p:nvPr/>
        </p:nvSpPr>
        <p:spPr>
          <a:xfrm>
            <a:off x="4209218" y="3455466"/>
            <a:ext cx="3726414" cy="1736646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13110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A2E35E-0DB3-4A26-B3DA-C6F7AF83B770}"/>
              </a:ext>
            </a:extLst>
          </p:cNvPr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4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7A4137F-2520-4ADB-9B4F-6C9C7FB8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73" y="2766945"/>
            <a:ext cx="2970330" cy="3254619"/>
          </a:xfrm>
          <a:prstGeom prst="rect">
            <a:avLst/>
          </a:prstGeom>
        </p:spPr>
      </p:pic>
      <p:sp>
        <p:nvSpPr>
          <p:cNvPr id="10" name="Округлений прямокутник 11">
            <a:extLst>
              <a:ext uri="{FF2B5EF4-FFF2-40B4-BE49-F238E27FC236}">
                <a16:creationId xmlns="" xmlns:a16="http://schemas.microsoft.com/office/drawing/2014/main" id="{4D62D387-A407-4B45-A5F4-46F35B1F705A}"/>
              </a:ext>
            </a:extLst>
          </p:cNvPr>
          <p:cNvSpPr/>
          <p:nvPr/>
        </p:nvSpPr>
        <p:spPr>
          <a:xfrm>
            <a:off x="2617172" y="2881571"/>
            <a:ext cx="813429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>
            <a:extLst>
              <a:ext uri="{FF2B5EF4-FFF2-40B4-BE49-F238E27FC236}">
                <a16:creationId xmlns="" xmlns:a16="http://schemas.microsoft.com/office/drawing/2014/main" id="{54F6E49D-3902-4BFC-A664-80DD1628105B}"/>
              </a:ext>
            </a:extLst>
          </p:cNvPr>
          <p:cNvSpPr/>
          <p:nvPr/>
        </p:nvSpPr>
        <p:spPr>
          <a:xfrm>
            <a:off x="1828996" y="3539209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>
            <a:extLst>
              <a:ext uri="{FF2B5EF4-FFF2-40B4-BE49-F238E27FC236}">
                <a16:creationId xmlns="" xmlns:a16="http://schemas.microsoft.com/office/drawing/2014/main" id="{4AF5B1AE-9545-4B31-AC21-BB30E89882DD}"/>
              </a:ext>
            </a:extLst>
          </p:cNvPr>
          <p:cNvSpPr/>
          <p:nvPr/>
        </p:nvSpPr>
        <p:spPr>
          <a:xfrm>
            <a:off x="1832496" y="4578197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A77F8D-008E-4998-9E35-D681EADFE14D}"/>
              </a:ext>
            </a:extLst>
          </p:cNvPr>
          <p:cNvSpPr txBox="1"/>
          <p:nvPr/>
        </p:nvSpPr>
        <p:spPr>
          <a:xfrm>
            <a:off x="4348703" y="2476094"/>
            <a:ext cx="1512168" cy="1055608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24916C-5209-4925-9E41-3BD01638F289}"/>
              </a:ext>
            </a:extLst>
          </p:cNvPr>
          <p:cNvSpPr txBox="1"/>
          <p:nvPr/>
        </p:nvSpPr>
        <p:spPr>
          <a:xfrm>
            <a:off x="4348703" y="3126984"/>
            <a:ext cx="3726414" cy="2009061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A2EF6B-3103-486E-BAE8-88B8E7A101E3}"/>
              </a:ext>
            </a:extLst>
          </p:cNvPr>
          <p:cNvSpPr txBox="1"/>
          <p:nvPr/>
        </p:nvSpPr>
        <p:spPr>
          <a:xfrm>
            <a:off x="4348703" y="4736081"/>
            <a:ext cx="3726414" cy="2009061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30139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700808"/>
            <a:ext cx="78606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570370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 розглядали алгоритми, у яких було кілька розгалужень, що виконувалися по черзі, одне за одним.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5C136B-C2C3-4B41-BAC2-3B268469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07" y="1196762"/>
            <a:ext cx="3254774" cy="5495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25605A-542D-4C52-A7C3-9E908CC193D5}"/>
              </a:ext>
            </a:extLst>
          </p:cNvPr>
          <p:cNvSpPr txBox="1"/>
          <p:nvPr/>
        </p:nvSpPr>
        <p:spPr>
          <a:xfrm>
            <a:off x="54005" y="3176288"/>
            <a:ext cx="5703701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них кожне наступне розгалуження виконувалося тоді, коли виконання попереднього розгалуження вже закінчилося.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9EE70D-4E9B-47D9-9084-C57719739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0" b="36525"/>
          <a:stretch/>
        </p:blipFill>
        <p:spPr>
          <a:xfrm>
            <a:off x="844786" y="5229200"/>
            <a:ext cx="4122140" cy="13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Але бувають й інші випадки, інші життєві ситуації. У них наступне розгалуження виконується, коли виконання попереднього розгалуження ще не закінчено.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035B44-7D79-42BD-BE41-04A77A0509BB}"/>
              </a:ext>
            </a:extLst>
          </p:cNvPr>
          <p:cNvSpPr txBox="1"/>
          <p:nvPr/>
        </p:nvSpPr>
        <p:spPr>
          <a:xfrm>
            <a:off x="54006" y="3095903"/>
            <a:ext cx="9037607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вам потрібно встановити будильник на завтра.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64E6842-FBFB-46CE-A669-9BF036ED5E0A}"/>
              </a:ext>
            </a:extLst>
          </p:cNvPr>
          <p:cNvSpPr/>
          <p:nvPr/>
        </p:nvSpPr>
        <p:spPr>
          <a:xfrm>
            <a:off x="54006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робочий день,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повинні встати о 7-й годині ранку, щоб іти до школи.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2D99A5FB-324F-4EC4-A683-2ED3D19677BF}"/>
              </a:ext>
            </a:extLst>
          </p:cNvPr>
          <p:cNvSpPr/>
          <p:nvPr/>
        </p:nvSpPr>
        <p:spPr>
          <a:xfrm>
            <a:off x="3082915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субота,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повинні встати о 8-й годині ранку, щоб їхати на заняття гуртка.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FC79E3A-6B49-4700-B724-8E7E6A491DF3}"/>
              </a:ext>
            </a:extLst>
          </p:cNvPr>
          <p:cNvSpPr/>
          <p:nvPr/>
        </p:nvSpPr>
        <p:spPr>
          <a:xfrm>
            <a:off x="6111826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неділя,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встаєте о 9-й годині ранку.</a:t>
            </a:r>
          </a:p>
        </p:txBody>
      </p:sp>
    </p:spTree>
    <p:extLst>
      <p:ext uri="{BB962C8B-B14F-4D97-AF65-F5344CB8AC3E}">
        <p14:creationId xmlns:p14="http://schemas.microsoft.com/office/powerpoint/2010/main" val="41664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встановлення будильника має такий вигляд: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2AC3F3-07D6-482D-BAED-56275D4F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91" y="2244029"/>
            <a:ext cx="5712032" cy="436943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0CBD85E-6FAE-4A72-9940-9D219CBC7A5F}"/>
              </a:ext>
            </a:extLst>
          </p:cNvPr>
          <p:cNvSpPr/>
          <p:nvPr/>
        </p:nvSpPr>
        <p:spPr>
          <a:xfrm>
            <a:off x="3337090" y="3528422"/>
            <a:ext cx="3927868" cy="27317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91515D-D5FF-4EA9-BC13-5057D9D477A1}"/>
              </a:ext>
            </a:extLst>
          </p:cNvPr>
          <p:cNvSpPr txBox="1"/>
          <p:nvPr/>
        </p:nvSpPr>
        <p:spPr>
          <a:xfrm>
            <a:off x="54006" y="2242968"/>
            <a:ext cx="4995291" cy="1200329"/>
          </a:xfrm>
          <a:prstGeom prst="wedgeRectCallout">
            <a:avLst>
              <a:gd name="adj1" fmla="val 64594"/>
              <a:gd name="adj2" fmla="val 74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Міститься всередині першого 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робочий день?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0BF63B6-9F54-42D4-A1E4-CEF41CAC893D}"/>
              </a:ext>
            </a:extLst>
          </p:cNvPr>
          <p:cNvSpPr txBox="1"/>
          <p:nvPr/>
        </p:nvSpPr>
        <p:spPr>
          <a:xfrm>
            <a:off x="54006" y="4883148"/>
            <a:ext cx="3201660" cy="163121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Такий фрагмент алгоритму називають </a:t>
            </a:r>
            <a:r>
              <a:rPr lang="uk-UA" sz="2000" b="1" i="1" kern="0" dirty="0">
                <a:solidFill>
                  <a:srgbClr val="FFFF00"/>
                </a:solidFill>
              </a:rPr>
              <a:t>вкладеним розгалуженням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169CD5-3DDF-4F30-B95E-8D2FFDE60B85}"/>
              </a:ext>
            </a:extLst>
          </p:cNvPr>
          <p:cNvSpPr txBox="1"/>
          <p:nvPr/>
        </p:nvSpPr>
        <p:spPr>
          <a:xfrm>
            <a:off x="54007" y="3568187"/>
            <a:ext cx="3201659" cy="1200329"/>
          </a:xfrm>
          <a:prstGeom prst="wedgeRectCallout">
            <a:avLst>
              <a:gd name="adj1" fmla="val 63902"/>
              <a:gd name="adj2" fmla="val -95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</p:spTree>
    <p:extLst>
      <p:ext uri="{BB962C8B-B14F-4D97-AF65-F5344CB8AC3E}">
        <p14:creationId xmlns:p14="http://schemas.microsoft.com/office/powerpoint/2010/main" val="39647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5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1820</TotalTime>
  <Words>580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5</vt:lpstr>
      <vt:lpstr>Вкладені алгоритмічні структури розгалуження</vt:lpstr>
      <vt:lpstr>Дайте відповіді на запитання</vt:lpstr>
      <vt:lpstr>Вкладені розгалуження</vt:lpstr>
      <vt:lpstr>Вкладені розгалуження</vt:lpstr>
      <vt:lpstr>Вкладені розгалуження</vt:lpstr>
      <vt:lpstr>Презентация PowerPoint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Розгадайте ребус</vt:lpstr>
      <vt:lpstr>Дайте відповіді на запитання</vt:lpstr>
      <vt:lpstr>Презентация PowerPoint</vt:lpstr>
      <vt:lpstr>Презентация PowerPoint</vt:lpstr>
      <vt:lpstr>Презентация PowerPoint</vt:lpstr>
      <vt:lpstr>Домашнє завдання</vt:lpstr>
      <vt:lpstr>Працюємо за комп’ютером</vt:lpstr>
      <vt:lpstr>Дякую 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дом</cp:lastModifiedBy>
  <cp:revision>136</cp:revision>
  <dcterms:created xsi:type="dcterms:W3CDTF">2013-09-01T18:00:33Z</dcterms:created>
  <dcterms:modified xsi:type="dcterms:W3CDTF">2018-04-26T02:45:40Z</dcterms:modified>
</cp:coreProperties>
</file>