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499" r:id="rId3"/>
    <p:sldId id="768" r:id="rId4"/>
    <p:sldId id="771" r:id="rId5"/>
    <p:sldId id="793" r:id="rId6"/>
    <p:sldId id="795" r:id="rId7"/>
    <p:sldId id="796" r:id="rId8"/>
    <p:sldId id="797" r:id="rId9"/>
    <p:sldId id="798" r:id="rId10"/>
    <p:sldId id="799" r:id="rId11"/>
    <p:sldId id="801" r:id="rId12"/>
    <p:sldId id="802" r:id="rId13"/>
    <p:sldId id="803" r:id="rId14"/>
    <p:sldId id="804" r:id="rId15"/>
    <p:sldId id="806" r:id="rId16"/>
    <p:sldId id="807" r:id="rId17"/>
    <p:sldId id="814" r:id="rId18"/>
    <p:sldId id="815" r:id="rId19"/>
    <p:sldId id="791" r:id="rId20"/>
    <p:sldId id="809" r:id="rId21"/>
    <p:sldId id="811" r:id="rId22"/>
    <p:sldId id="472" r:id="rId23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2F5597"/>
    <a:srgbClr val="0070C0"/>
    <a:srgbClr val="DB4437"/>
    <a:srgbClr val="548235"/>
    <a:srgbClr val="404040"/>
    <a:srgbClr val="FF0000"/>
    <a:srgbClr val="B45F06"/>
    <a:srgbClr val="09629F"/>
    <a:srgbClr val="505050"/>
    <a:srgbClr val="4FC3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140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17.03.2020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06568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26381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67626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41804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2210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70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67766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81823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80451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98095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5219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52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30916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75937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39220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97505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28265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17-3-2020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3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34.gif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39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69.png"/><Relationship Id="rId10" Type="http://schemas.openxmlformats.org/officeDocument/2006/relationships/image" Target="../media/image68.png"/><Relationship Id="rId4" Type="http://schemas.openxmlformats.org/officeDocument/2006/relationships/image" Target="../media/image45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gi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5" y="2341737"/>
            <a:ext cx="6259148" cy="4947015"/>
          </a:xfrm>
        </p:spPr>
        <p:txBody>
          <a:bodyPr anchor="ctr">
            <a:noAutofit/>
          </a:bodyPr>
          <a:lstStyle/>
          <a:p>
            <a:r>
              <a:rPr lang="ru-RU" sz="5400" b="1" i="1" dirty="0" err="1" smtClean="0">
                <a:solidFill>
                  <a:schemeClr val="bg1"/>
                </a:solidFill>
              </a:rPr>
              <a:t>Основні</a:t>
            </a:r>
            <a:r>
              <a:rPr lang="ru-RU" sz="5400" b="1" i="1" dirty="0" smtClean="0">
                <a:solidFill>
                  <a:schemeClr val="bg1"/>
                </a:solidFill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</a:rPr>
              <a:t>поняття</a:t>
            </a:r>
            <a:r>
              <a:rPr lang="ru-RU" sz="5400" b="1" i="1" dirty="0" smtClean="0">
                <a:solidFill>
                  <a:schemeClr val="bg1"/>
                </a:solidFill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</a:rPr>
              <a:t>термодинаміки</a:t>
            </a:r>
            <a:r>
              <a:rPr lang="ru-RU" sz="5400" b="1" i="1" dirty="0" smtClean="0">
                <a:solidFill>
                  <a:schemeClr val="bg1"/>
                </a:solidFill>
              </a:rPr>
              <a:t>. </a:t>
            </a:r>
            <a:r>
              <a:rPr lang="ru-RU" sz="5400" b="1" i="1" dirty="0" err="1" smtClean="0">
                <a:solidFill>
                  <a:schemeClr val="bg1"/>
                </a:solidFill>
              </a:rPr>
              <a:t>Внутрішня</a:t>
            </a:r>
            <a:r>
              <a:rPr lang="ru-RU" sz="5400" b="1" i="1" dirty="0" smtClean="0">
                <a:solidFill>
                  <a:schemeClr val="bg1"/>
                </a:solidFill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</a:rPr>
              <a:t>енергія</a:t>
            </a:r>
            <a:r>
              <a:rPr lang="ru-RU" sz="5400" b="1" i="1" dirty="0" smtClean="0">
                <a:solidFill>
                  <a:schemeClr val="bg1"/>
                </a:solidFill>
              </a:rPr>
              <a:t>. </a:t>
            </a:r>
            <a:r>
              <a:rPr lang="ru-RU" sz="5400" b="1" i="1" dirty="0" err="1" smtClean="0">
                <a:solidFill>
                  <a:schemeClr val="bg1"/>
                </a:solidFill>
              </a:rPr>
              <a:t>Способи</a:t>
            </a:r>
            <a:r>
              <a:rPr lang="ru-RU" sz="5400" b="1" i="1" dirty="0" smtClean="0">
                <a:solidFill>
                  <a:schemeClr val="bg1"/>
                </a:solidFill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</a:rPr>
              <a:t>зміни</a:t>
            </a:r>
            <a:r>
              <a:rPr lang="ru-RU" sz="5400" b="1" i="1" dirty="0" smtClean="0">
                <a:solidFill>
                  <a:schemeClr val="bg1"/>
                </a:solidFill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</a:rPr>
              <a:t>внутрішньої</a:t>
            </a:r>
            <a:r>
              <a:rPr lang="ru-RU" sz="5400" b="1" i="1" dirty="0" smtClean="0">
                <a:solidFill>
                  <a:schemeClr val="bg1"/>
                </a:solidFill>
              </a:rPr>
              <a:t> </a:t>
            </a:r>
            <a:r>
              <a:rPr lang="ru-RU" sz="5400" b="1" i="1" dirty="0" err="1" smtClean="0">
                <a:solidFill>
                  <a:schemeClr val="bg1"/>
                </a:solidFill>
              </a:rPr>
              <a:t>енергії</a:t>
            </a:r>
            <a:r>
              <a:rPr lang="ru-RU" sz="5400" b="1" i="1" dirty="0" smtClean="0">
                <a:solidFill>
                  <a:schemeClr val="bg1"/>
                </a:solidFill>
              </a:rPr>
              <a:t>.</a:t>
            </a:r>
            <a:r>
              <a:rPr lang="ru-RU" sz="6000" b="1" i="1" dirty="0" smtClean="0">
                <a:solidFill>
                  <a:schemeClr val="bg1"/>
                </a:solidFill>
              </a:rPr>
              <a:t/>
            </a:r>
            <a:br>
              <a:rPr lang="ru-RU" sz="6000" b="1" i="1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/>
            </a:r>
            <a:br>
              <a:rPr lang="ru-RU" sz="6000" dirty="0" smtClean="0">
                <a:solidFill>
                  <a:schemeClr val="bg1"/>
                </a:solidFill>
              </a:rPr>
            </a:b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225002-3A0D-45AA-9897-4C6CFEBC01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2012" y="1835332"/>
            <a:ext cx="5900355" cy="45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1280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7">
            <a:extLst>
              <a:ext uri="{FF2B5EF4-FFF2-40B4-BE49-F238E27FC236}">
                <a16:creationId xmlns:a16="http://schemas.microsoft.com/office/drawing/2014/main" xmlns="" id="{B963FDE5-32F6-4717-8E4B-B4A32AC8B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194" y="988405"/>
            <a:ext cx="7111019" cy="711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EB47C664-FABA-400C-8A1F-44304108CCC0}"/>
              </a:ext>
            </a:extLst>
          </p:cNvPr>
          <p:cNvSpPr/>
          <p:nvPr/>
        </p:nvSpPr>
        <p:spPr>
          <a:xfrm>
            <a:off x="1001349" y="1647543"/>
            <a:ext cx="5344587" cy="3729129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Конвекція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вид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тепло переноситься потоками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рідини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>
            <a:extLst>
              <a:ext uri="{FF2B5EF4-FFF2-40B4-BE49-F238E27FC236}">
                <a16:creationId xmlns:a16="http://schemas.microsoft.com/office/drawing/2014/main" xmlns="" id="{072641EA-A025-4B89-AF9B-62FCDC51B310}"/>
              </a:ext>
            </a:extLst>
          </p:cNvPr>
          <p:cNvSpPr/>
          <p:nvPr/>
        </p:nvSpPr>
        <p:spPr>
          <a:xfrm>
            <a:off x="1001349" y="5608209"/>
            <a:ext cx="5344587" cy="124979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твердих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тілах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конвекція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неможлива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1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0AA231B2-9315-48F6-B57C-3E9DAC71072B}"/>
              </a:ext>
            </a:extLst>
          </p:cNvPr>
          <p:cNvGrpSpPr/>
          <p:nvPr/>
        </p:nvGrpSpPr>
        <p:grpSpPr>
          <a:xfrm>
            <a:off x="7302036" y="964977"/>
            <a:ext cx="7520071" cy="7134447"/>
            <a:chOff x="4751388" y="735013"/>
            <a:chExt cx="4250196" cy="403224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E51D15E5-39EC-48E8-9591-E2DF7D300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51388" y="735013"/>
              <a:ext cx="4032249" cy="403224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21F2EC4D-4B16-45B0-B44D-9CC4B206B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38976" y="1577094"/>
              <a:ext cx="1962608" cy="2832981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4352D00F-898E-4781-81ED-BC3AC4A19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896"/>
            <a:stretch/>
          </p:blipFill>
          <p:spPr>
            <a:xfrm>
              <a:off x="5174659" y="1995157"/>
              <a:ext cx="583872" cy="215774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EB47C664-FABA-400C-8A1F-44304108CCC0}"/>
              </a:ext>
            </a:extLst>
          </p:cNvPr>
          <p:cNvSpPr/>
          <p:nvPr/>
        </p:nvSpPr>
        <p:spPr>
          <a:xfrm>
            <a:off x="1001349" y="1501239"/>
            <a:ext cx="5344587" cy="4332633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Випромінювання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вид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якого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допомогою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електромагнітних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хвиль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>
            <a:extLst>
              <a:ext uri="{FF2B5EF4-FFF2-40B4-BE49-F238E27FC236}">
                <a16:creationId xmlns:a16="http://schemas.microsoft.com/office/drawing/2014/main" xmlns="" id="{072641EA-A025-4B89-AF9B-62FCDC51B310}"/>
              </a:ext>
            </a:extLst>
          </p:cNvPr>
          <p:cNvSpPr/>
          <p:nvPr/>
        </p:nvSpPr>
        <p:spPr>
          <a:xfrm>
            <a:off x="1001349" y="6035806"/>
            <a:ext cx="5344587" cy="164515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Єдиний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вид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теплообміну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можливий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вакуумі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708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xmlns="" id="{F537532B-C5D7-40D8-85D8-8A0D05CBFE85}"/>
              </a:ext>
            </a:extLst>
          </p:cNvPr>
          <p:cNvGrpSpPr/>
          <p:nvPr/>
        </p:nvGrpSpPr>
        <p:grpSpPr>
          <a:xfrm>
            <a:off x="7346651" y="891823"/>
            <a:ext cx="7132585" cy="7241469"/>
            <a:chOff x="6910898" y="1427112"/>
            <a:chExt cx="4053083" cy="4114956"/>
          </a:xfrm>
        </p:grpSpPr>
        <p:sp>
          <p:nvSpPr>
            <p:cNvPr id="26" name="Прямоугольник 17">
              <a:extLst>
                <a:ext uri="{FF2B5EF4-FFF2-40B4-BE49-F238E27FC236}">
                  <a16:creationId xmlns:a16="http://schemas.microsoft.com/office/drawing/2014/main" xmlns="" id="{85286F72-07D4-48EE-AA79-B9435A5BD7FC}"/>
                </a:ext>
              </a:extLst>
            </p:cNvPr>
            <p:cNvSpPr/>
            <p:nvPr/>
          </p:nvSpPr>
          <p:spPr>
            <a:xfrm>
              <a:off x="6910898" y="1427112"/>
              <a:ext cx="4033210" cy="411495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59791B-BFC4-4333-9467-3605CEA16ABD}"/>
                    </a:ext>
                  </a:extLst>
                </p:cNvPr>
                <p:cNvSpPr txBox="1"/>
                <p:nvPr/>
              </p:nvSpPr>
              <p:spPr>
                <a:xfrm>
                  <a:off x="6930143" y="1510220"/>
                  <a:ext cx="4033838" cy="394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36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наг</m:t>
                            </m:r>
                            <m:r>
                              <a:rPr lang="uk-UA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рівника</m:t>
                            </m:r>
                          </m:sub>
                        </m:sSub>
                        <m:r>
                          <a:rPr lang="ru-RU" sz="3600" i="1" smtClean="0">
                            <a:solidFill>
                              <a:srgbClr val="2F5597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→∆</m:t>
                        </m:r>
                        <m:sSub>
                          <m:sSubPr>
                            <m:ctrlPr>
                              <a:rPr lang="ru-RU" sz="360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вод</m:t>
                            </m:r>
                            <m:r>
                              <a:rPr lang="uk-UA" sz="3600" b="0" i="1" smtClean="0">
                                <a:solidFill>
                                  <a:srgbClr val="2F5597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и</m:t>
                            </m:r>
                          </m:sub>
                        </m:sSub>
                      </m:oMath>
                    </m:oMathPara>
                  </a14:m>
                  <a:endParaRPr lang="ru-RU" sz="3600" dirty="0">
                    <a:solidFill>
                      <a:srgbClr val="2F5597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6759791B-BFC4-4333-9467-3605CEA16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143" y="1510220"/>
                  <a:ext cx="4033838" cy="394210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5E924303-16C2-40DF-8FF9-4F499D7D6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85080" y="4535475"/>
              <a:ext cx="3196982" cy="1006592"/>
            </a:xfrm>
            <a:prstGeom prst="rect">
              <a:avLst/>
            </a:prstGeom>
          </p:spPr>
        </p:pic>
        <p:sp>
          <p:nvSpPr>
            <p:cNvPr id="29" name="Цилиндр 10">
              <a:extLst>
                <a:ext uri="{FF2B5EF4-FFF2-40B4-BE49-F238E27FC236}">
                  <a16:creationId xmlns:a16="http://schemas.microsoft.com/office/drawing/2014/main" xmlns="" id="{E8A83A25-2D7D-493F-8A38-15BFB7196A6B}"/>
                </a:ext>
              </a:extLst>
            </p:cNvPr>
            <p:cNvSpPr/>
            <p:nvPr/>
          </p:nvSpPr>
          <p:spPr>
            <a:xfrm>
              <a:off x="8162500" y="4534955"/>
              <a:ext cx="1643183" cy="204452"/>
            </a:xfrm>
            <a:prstGeom prst="can">
              <a:avLst>
                <a:gd name="adj" fmla="val 27469"/>
              </a:avLst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11">
              <a:extLst>
                <a:ext uri="{FF2B5EF4-FFF2-40B4-BE49-F238E27FC236}">
                  <a16:creationId xmlns:a16="http://schemas.microsoft.com/office/drawing/2014/main" xmlns="" id="{6CE00101-15A7-4CD2-B2D3-7AE4C916E50F}"/>
                </a:ext>
              </a:extLst>
            </p:cNvPr>
            <p:cNvGrpSpPr/>
            <p:nvPr/>
          </p:nvGrpSpPr>
          <p:grpSpPr>
            <a:xfrm>
              <a:off x="8660204" y="2027771"/>
              <a:ext cx="176614" cy="2513585"/>
              <a:chOff x="5867793" y="878408"/>
              <a:chExt cx="176614" cy="2513585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xmlns="" id="{21E68E18-F5C1-4655-A243-9E6BC7DF4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867793" y="878408"/>
                <a:ext cx="176614" cy="2513585"/>
              </a:xfrm>
              <a:prstGeom prst="rect">
                <a:avLst/>
              </a:prstGeom>
            </p:spPr>
          </p:pic>
          <p:sp>
            <p:nvSpPr>
              <p:cNvPr id="35" name="Прямоугольник 13">
                <a:extLst>
                  <a:ext uri="{FF2B5EF4-FFF2-40B4-BE49-F238E27FC236}">
                    <a16:creationId xmlns:a16="http://schemas.microsoft.com/office/drawing/2014/main" xmlns="" id="{E85EE9E2-116A-4F34-9907-D79265628326}"/>
                  </a:ext>
                </a:extLst>
              </p:cNvPr>
              <p:cNvSpPr/>
              <p:nvPr/>
            </p:nvSpPr>
            <p:spPr>
              <a:xfrm>
                <a:off x="5983744" y="1266825"/>
                <a:ext cx="45719" cy="1609725"/>
              </a:xfrm>
              <a:prstGeom prst="rect">
                <a:avLst/>
              </a:prstGeom>
              <a:solidFill>
                <a:srgbClr val="D3DB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6" name="Прямая соединительная линия 14">
              <a:extLst>
                <a:ext uri="{FF2B5EF4-FFF2-40B4-BE49-F238E27FC236}">
                  <a16:creationId xmlns:a16="http://schemas.microsoft.com/office/drawing/2014/main" xmlns="" id="{5A0F57AE-638C-432B-9B7C-C9B9C0FBDE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8511" y="3004357"/>
              <a:ext cx="0" cy="134513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15">
              <a:extLst>
                <a:ext uri="{FF2B5EF4-FFF2-40B4-BE49-F238E27FC236}">
                  <a16:creationId xmlns:a16="http://schemas.microsoft.com/office/drawing/2014/main" xmlns="" id="{ABA24B1A-24B1-4921-8EF3-70C9BB44E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8511" y="2516872"/>
              <a:ext cx="0" cy="49224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89CE69C4-E4BC-45A0-9A49-791437F87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02540" y="3223016"/>
              <a:ext cx="1287458" cy="1351832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EB47C664-FABA-400C-8A1F-44304108CCC0}"/>
              </a:ext>
            </a:extLst>
          </p:cNvPr>
          <p:cNvSpPr/>
          <p:nvPr/>
        </p:nvSpPr>
        <p:spPr>
          <a:xfrm>
            <a:off x="1001349" y="1501239"/>
            <a:ext cx="5344587" cy="4332633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теплоти </a:t>
            </a:r>
          </a:p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– це фізична величина, що дорівнює енергії, яку тіло одержує (або віддає) в ході теплопередачі</a:t>
            </a:r>
            <a:endParaRPr lang="uk-U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A1344619-134E-4CC8-90F4-6DA6B3DC57BF}"/>
                  </a:ext>
                </a:extLst>
              </p:cNvPr>
              <p:cNvSpPr/>
              <p:nvPr/>
            </p:nvSpPr>
            <p:spPr>
              <a:xfrm>
                <a:off x="1540204" y="6103983"/>
                <a:ext cx="426687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uk-UA" sz="6000" i="1">
                          <a:latin typeface="Cambria Math" panose="02040503050406030204" pitchFamily="18" charset="0"/>
                        </a:rPr>
                        <m:t>=1 Дж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1344619-134E-4CC8-90F4-6DA6B3DC5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204" y="6103983"/>
                <a:ext cx="4266875" cy="988406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9541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6DBF244C-6607-401E-9CE9-5C2D46F9ADE6}"/>
              </a:ext>
            </a:extLst>
          </p:cNvPr>
          <p:cNvGrpSpPr/>
          <p:nvPr/>
        </p:nvGrpSpPr>
        <p:grpSpPr>
          <a:xfrm>
            <a:off x="7205472" y="441061"/>
            <a:ext cx="7231318" cy="7658364"/>
            <a:chOff x="8054278" y="1501239"/>
            <a:chExt cx="4032251" cy="4270376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ECFBCF5D-0BB6-4218-82D6-620580C1BB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53"/>
            <a:stretch/>
          </p:blipFill>
          <p:spPr>
            <a:xfrm>
              <a:off x="8358851" y="1739364"/>
              <a:ext cx="3727677" cy="403225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51743407-78AB-4FBD-AEB4-4B7D58E7E1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1962" t="14289" r="3941" b="7315"/>
            <a:stretch/>
          </p:blipFill>
          <p:spPr>
            <a:xfrm>
              <a:off x="8054278" y="1501239"/>
              <a:ext cx="4032251" cy="4032251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39" name="Button Color - Down">
            <a:extLst>
              <a:ext uri="{FF2B5EF4-FFF2-40B4-BE49-F238E27FC236}">
                <a16:creationId xmlns:a16="http://schemas.microsoft.com/office/drawing/2014/main" xmlns="" id="{1049C94D-5EC7-4F5D-9DE6-91D5CCE4B2C3}"/>
              </a:ext>
            </a:extLst>
          </p:cNvPr>
          <p:cNvSpPr/>
          <p:nvPr/>
        </p:nvSpPr>
        <p:spPr>
          <a:xfrm>
            <a:off x="1520803" y="1201654"/>
            <a:ext cx="11552217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нагрівання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охолодження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1906009" y="1991011"/>
                <a:ext cx="3947893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09" y="1991011"/>
                <a:ext cx="3947893" cy="988406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B1C664A3-F6FF-443A-B970-3D632053E735}"/>
                  </a:ext>
                </a:extLst>
              </p:cNvPr>
              <p:cNvSpPr/>
              <p:nvPr/>
            </p:nvSpPr>
            <p:spPr>
              <a:xfrm>
                <a:off x="186353" y="3170815"/>
                <a:ext cx="7387205" cy="5979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uk-UA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питома теплоємність речовини</a:t>
                </a:r>
              </a:p>
            </p:txBody>
          </p:sp>
        </mc:Choice>
        <mc:Fallback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1C664A3-F6FF-443A-B970-3D632053E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" y="3170815"/>
                <a:ext cx="7387205" cy="597960"/>
              </a:xfrm>
              <a:prstGeom prst="rect">
                <a:avLst/>
              </a:prstGeom>
              <a:blipFill>
                <a:blip r:embed="rId7" cstate="print"/>
                <a:stretch>
                  <a:fillRect t="-2885" r="-822" b="-32692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id="{F47761F2-EF07-426C-82EA-571EAC2F69A5}"/>
                  </a:ext>
                </a:extLst>
              </p:cNvPr>
              <p:cNvSpPr/>
              <p:nvPr/>
            </p:nvSpPr>
            <p:spPr>
              <a:xfrm>
                <a:off x="186353" y="3960172"/>
                <a:ext cx="3312511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речовини</a:t>
                </a:r>
              </a:p>
            </p:txBody>
          </p:sp>
        </mc:Choice>
        <mc:Fallback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7761F2-EF07-426C-82EA-571EAC2F69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" y="3960172"/>
                <a:ext cx="3312511" cy="1139247"/>
              </a:xfrm>
              <a:prstGeom prst="rect">
                <a:avLst/>
              </a:prstGeom>
              <a:blipFill>
                <a:blip r:embed="rId8" cstate="print"/>
                <a:stretch>
                  <a:fillRect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15491B5D-4DD8-4B9C-90FE-FE197A8A3A29}"/>
                  </a:ext>
                </a:extLst>
              </p:cNvPr>
              <p:cNvSpPr/>
              <p:nvPr/>
            </p:nvSpPr>
            <p:spPr>
              <a:xfrm>
                <a:off x="4261047" y="3960173"/>
                <a:ext cx="3312511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ru-RU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4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uk-UA" sz="4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зміна температури</a:t>
                </a:r>
              </a:p>
            </p:txBody>
          </p:sp>
        </mc:Choice>
        <mc:Fallback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491B5D-4DD8-4B9C-90FE-FE197A8A3A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047" y="3960173"/>
                <a:ext cx="3312511" cy="1139247"/>
              </a:xfrm>
              <a:prstGeom prst="rect">
                <a:avLst/>
              </a:prstGeom>
              <a:blipFill>
                <a:blip r:embed="rId9" cstate="print"/>
                <a:stretch>
                  <a:fillRect b="-17617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id="{9592F16B-9386-4389-876C-2C8312FEE0DC}"/>
                  </a:ext>
                </a:extLst>
              </p:cNvPr>
              <p:cNvSpPr/>
              <p:nvPr/>
            </p:nvSpPr>
            <p:spPr>
              <a:xfrm>
                <a:off x="186353" y="5541292"/>
                <a:ext cx="2886444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592F16B-9386-4389-876C-2C8312FEE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53" y="5541292"/>
                <a:ext cx="2886444" cy="988406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3864937" y="5465871"/>
                <a:ext cx="3708621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теплоємність тіла</a:t>
                </a:r>
              </a:p>
            </p:txBody>
          </p:sp>
        </mc:Choice>
        <mc:Fallback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937" y="5465871"/>
                <a:ext cx="3708621" cy="1139247"/>
              </a:xfrm>
              <a:prstGeom prst="rect">
                <a:avLst/>
              </a:prstGeom>
              <a:blipFill>
                <a:blip r:embed="rId11" cstate="print"/>
                <a:stretch>
                  <a:fillRect r="-6515"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id="{BA5BDA58-B168-41A6-8783-7E8F4E811666}"/>
                  </a:ext>
                </a:extLst>
              </p:cNvPr>
              <p:cNvSpPr/>
              <p:nvPr/>
            </p:nvSpPr>
            <p:spPr>
              <a:xfrm>
                <a:off x="2436733" y="6796515"/>
                <a:ext cx="2886444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>
          <p:sp>
            <p:nvSpPr>
              <p:cNvPr id="4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5BDA58-B168-41A6-8783-7E8F4E811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33" y="6796515"/>
                <a:ext cx="2886444" cy="988406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20429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utton Color - Down">
            <a:extLst>
              <a:ext uri="{FF2B5EF4-FFF2-40B4-BE49-F238E27FC236}">
                <a16:creationId xmlns:a16="http://schemas.microsoft.com/office/drawing/2014/main" xmlns="" id="{0753FDE5-3839-47CE-A491-11AE6640C18B}"/>
              </a:ext>
            </a:extLst>
          </p:cNvPr>
          <p:cNvSpPr/>
          <p:nvPr/>
        </p:nvSpPr>
        <p:spPr>
          <a:xfrm>
            <a:off x="763699" y="6372526"/>
            <a:ext cx="5847556" cy="15135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плавлення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кристалізації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) температура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змінюється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xmlns="" id="{C34C3D4E-CFC6-4470-B9D6-8BDF83C860AD}"/>
              </a:ext>
            </a:extLst>
          </p:cNvPr>
          <p:cNvGrpSpPr/>
          <p:nvPr/>
        </p:nvGrpSpPr>
        <p:grpSpPr>
          <a:xfrm>
            <a:off x="7285775" y="988405"/>
            <a:ext cx="7113820" cy="7111020"/>
            <a:chOff x="7285775" y="988405"/>
            <a:chExt cx="7113820" cy="7111020"/>
          </a:xfrm>
        </p:grpSpPr>
        <p:grpSp>
          <p:nvGrpSpPr>
            <p:cNvPr id="26" name="Групувати 25">
              <a:extLst>
                <a:ext uri="{FF2B5EF4-FFF2-40B4-BE49-F238E27FC236}">
                  <a16:creationId xmlns:a16="http://schemas.microsoft.com/office/drawing/2014/main" xmlns="" id="{4EF211EF-1D31-4851-BBF0-D23BF957589D}"/>
                </a:ext>
              </a:extLst>
            </p:cNvPr>
            <p:cNvGrpSpPr/>
            <p:nvPr/>
          </p:nvGrpSpPr>
          <p:grpSpPr>
            <a:xfrm rot="10800000">
              <a:off x="13681182" y="7366139"/>
              <a:ext cx="597960" cy="597960"/>
              <a:chOff x="250056" y="6952092"/>
              <a:chExt cx="863849" cy="863849"/>
            </a:xfrm>
          </p:grpSpPr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xmlns="" id="{B59B8E4C-E372-4DE2-A99A-7F1F22535913}"/>
                  </a:ext>
                </a:extLst>
              </p:cNvPr>
              <p:cNvSpPr/>
              <p:nvPr/>
            </p:nvSpPr>
            <p:spPr>
              <a:xfrm>
                <a:off x="250056" y="6952092"/>
                <a:ext cx="863849" cy="86384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pic>
            <p:nvPicPr>
              <p:cNvPr id="59" name="Picture 14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xmlns="" id="{3FE7CF80-DF93-44E3-B385-5BA2CF419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14586" y="7027419"/>
                <a:ext cx="724562" cy="713194"/>
              </a:xfrm>
              <a:prstGeom prst="rect">
                <a:avLst/>
              </a:prstGeom>
            </p:spPr>
          </p:pic>
        </p:grpSp>
        <p:sp>
          <p:nvSpPr>
            <p:cNvPr id="27" name="Прямоугольник 23">
              <a:extLst>
                <a:ext uri="{FF2B5EF4-FFF2-40B4-BE49-F238E27FC236}">
                  <a16:creationId xmlns:a16="http://schemas.microsoft.com/office/drawing/2014/main" xmlns="" id="{83A5F556-E5AC-444C-97C4-0332C5F00CF3}"/>
                </a:ext>
              </a:extLst>
            </p:cNvPr>
            <p:cNvSpPr/>
            <p:nvPr/>
          </p:nvSpPr>
          <p:spPr>
            <a:xfrm>
              <a:off x="7285775" y="988405"/>
              <a:ext cx="7113820" cy="7111020"/>
            </a:xfrm>
            <a:prstGeom prst="rect">
              <a:avLst/>
            </a:prstGeom>
            <a:gradFill flip="none" rotWithShape="1">
              <a:gsLst>
                <a:gs pos="0">
                  <a:srgbClr val="A5C4E0"/>
                </a:gs>
                <a:gs pos="100000">
                  <a:srgbClr val="19537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91747C42-09D0-4ED9-85FB-935E08D2C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01130" y="6777711"/>
              <a:ext cx="1305549" cy="1160169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B663D108-2B40-4500-BFF6-1A4715499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66633" y="5321070"/>
              <a:ext cx="1307011" cy="1960044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38F3ABB3-46D4-46F1-AB7D-18C80E58C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33790" y="6777711"/>
              <a:ext cx="1305549" cy="116016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C9515CBD-F3D9-4CD4-9AFF-20476812C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99293" y="5321070"/>
              <a:ext cx="1307011" cy="1960044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65BD9DE4-AAFC-4D8D-9D12-C74D1F4C7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084631" y="3367530"/>
              <a:ext cx="2331672" cy="309171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FF2653A6-FD33-46DB-B57E-36E69C82E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966693" y="1469138"/>
              <a:ext cx="522381" cy="4627858"/>
            </a:xfrm>
            <a:prstGeom prst="rect">
              <a:avLst/>
            </a:prstGeom>
          </p:spPr>
        </p:pic>
        <p:cxnSp>
          <p:nvCxnSpPr>
            <p:cNvPr id="37" name="Прямая соединительная линия 13">
              <a:extLst>
                <a:ext uri="{FF2B5EF4-FFF2-40B4-BE49-F238E27FC236}">
                  <a16:creationId xmlns:a16="http://schemas.microsoft.com/office/drawing/2014/main" xmlns="" id="{D6303ECE-041A-41B3-B5D4-972C7ED8C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27765" y="4524317"/>
              <a:ext cx="0" cy="11673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6" descr="http://pngimg.com/upload/ice_PNG9326.png">
              <a:extLst>
                <a:ext uri="{FF2B5EF4-FFF2-40B4-BE49-F238E27FC236}">
                  <a16:creationId xmlns:a16="http://schemas.microsoft.com/office/drawing/2014/main" xmlns="" id="{CA6D3A91-2732-4494-961D-2EC80FBAF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475" y="5289817"/>
              <a:ext cx="1661701" cy="1007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6" descr="http://pngimg.com/upload/ice_PNG9326.png">
              <a:extLst>
                <a:ext uri="{FF2B5EF4-FFF2-40B4-BE49-F238E27FC236}">
                  <a16:creationId xmlns:a16="http://schemas.microsoft.com/office/drawing/2014/main" xmlns="" id="{04E028E9-F267-4A6E-82CD-08EEC07D0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24699" y="5216300"/>
              <a:ext cx="1678619" cy="1017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19C904EE-A8B1-4217-B0F7-2B5745713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8989547" y="3679572"/>
              <a:ext cx="473021" cy="73836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1446C699-C210-4143-BB0D-EEF38B3DB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93400" y="3367530"/>
              <a:ext cx="2331672" cy="309171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AC82F269-BC73-49FB-8971-F6362924F0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2280688" y="1469138"/>
              <a:ext cx="511930" cy="4627858"/>
            </a:xfrm>
            <a:prstGeom prst="rect">
              <a:avLst/>
            </a:prstGeom>
          </p:spPr>
        </p:pic>
        <p:cxnSp>
          <p:nvCxnSpPr>
            <p:cNvPr id="51" name="Прямая соединительная линия 25">
              <a:extLst>
                <a:ext uri="{FF2B5EF4-FFF2-40B4-BE49-F238E27FC236}">
                  <a16:creationId xmlns:a16="http://schemas.microsoft.com/office/drawing/2014/main" xmlns="" id="{ED903DFC-8397-435E-9FAE-A96E504F07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36535" y="4524317"/>
              <a:ext cx="0" cy="11673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6" descr="http://pngimg.com/upload/ice_PNG9326.png">
              <a:extLst>
                <a:ext uri="{FF2B5EF4-FFF2-40B4-BE49-F238E27FC236}">
                  <a16:creationId xmlns:a16="http://schemas.microsoft.com/office/drawing/2014/main" xmlns="" id="{E33BC149-BB71-4DF6-A329-9F718E966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1564" y="5134975"/>
              <a:ext cx="1709167" cy="1165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4A171A11-E611-4E93-A4A5-0E5C0A95D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2298317" y="3679572"/>
              <a:ext cx="473021" cy="73836"/>
            </a:xfrm>
            <a:prstGeom prst="rect">
              <a:avLst/>
            </a:prstGeom>
          </p:spPr>
        </p:pic>
        <p:sp>
          <p:nvSpPr>
            <p:cNvPr id="54" name="Полилиния 30">
              <a:extLst>
                <a:ext uri="{FF2B5EF4-FFF2-40B4-BE49-F238E27FC236}">
                  <a16:creationId xmlns:a16="http://schemas.microsoft.com/office/drawing/2014/main" xmlns="" id="{0012308F-90CD-4235-84CC-96DB756765F6}"/>
                </a:ext>
              </a:extLst>
            </p:cNvPr>
            <p:cNvSpPr/>
            <p:nvPr/>
          </p:nvSpPr>
          <p:spPr>
            <a:xfrm>
              <a:off x="11467000" y="5151429"/>
              <a:ext cx="2192097" cy="1226231"/>
            </a:xfrm>
            <a:custGeom>
              <a:avLst/>
              <a:gdLst>
                <a:gd name="connsiteX0" fmla="*/ 0 w 1252016"/>
                <a:gd name="connsiteY0" fmla="*/ 0 h 452702"/>
                <a:gd name="connsiteX1" fmla="*/ 33337 w 1252016"/>
                <a:gd name="connsiteY1" fmla="*/ 178594 h 452702"/>
                <a:gd name="connsiteX2" fmla="*/ 97631 w 1252016"/>
                <a:gd name="connsiteY2" fmla="*/ 335756 h 452702"/>
                <a:gd name="connsiteX3" fmla="*/ 190500 w 1252016"/>
                <a:gd name="connsiteY3" fmla="*/ 397669 h 452702"/>
                <a:gd name="connsiteX4" fmla="*/ 352425 w 1252016"/>
                <a:gd name="connsiteY4" fmla="*/ 435769 h 452702"/>
                <a:gd name="connsiteX5" fmla="*/ 600075 w 1252016"/>
                <a:gd name="connsiteY5" fmla="*/ 445294 h 452702"/>
                <a:gd name="connsiteX6" fmla="*/ 809625 w 1252016"/>
                <a:gd name="connsiteY6" fmla="*/ 452438 h 452702"/>
                <a:gd name="connsiteX7" fmla="*/ 988219 w 1252016"/>
                <a:gd name="connsiteY7" fmla="*/ 435769 h 452702"/>
                <a:gd name="connsiteX8" fmla="*/ 1083469 w 1252016"/>
                <a:gd name="connsiteY8" fmla="*/ 388144 h 452702"/>
                <a:gd name="connsiteX9" fmla="*/ 1185862 w 1252016"/>
                <a:gd name="connsiteY9" fmla="*/ 283369 h 452702"/>
                <a:gd name="connsiteX10" fmla="*/ 1233487 w 1252016"/>
                <a:gd name="connsiteY10" fmla="*/ 171450 h 452702"/>
                <a:gd name="connsiteX11" fmla="*/ 1247775 w 1252016"/>
                <a:gd name="connsiteY11" fmla="*/ 97631 h 452702"/>
                <a:gd name="connsiteX12" fmla="*/ 1162050 w 1252016"/>
                <a:gd name="connsiteY12" fmla="*/ 92869 h 452702"/>
                <a:gd name="connsiteX13" fmla="*/ 0 w 1252016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162050 w 1264963"/>
                <a:gd name="connsiteY12" fmla="*/ 92869 h 452702"/>
                <a:gd name="connsiteX13" fmla="*/ 0 w 1264963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040606 w 1264963"/>
                <a:gd name="connsiteY12" fmla="*/ 28575 h 452702"/>
                <a:gd name="connsiteX13" fmla="*/ 0 w 1264963"/>
                <a:gd name="connsiteY13" fmla="*/ 0 h 45270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57301"/>
                <a:gd name="connsiteY0" fmla="*/ 0 h 433652"/>
                <a:gd name="connsiteX1" fmla="*/ 28575 w 1257301"/>
                <a:gd name="connsiteY1" fmla="*/ 159544 h 433652"/>
                <a:gd name="connsiteX2" fmla="*/ 92869 w 1257301"/>
                <a:gd name="connsiteY2" fmla="*/ 316706 h 433652"/>
                <a:gd name="connsiteX3" fmla="*/ 185738 w 1257301"/>
                <a:gd name="connsiteY3" fmla="*/ 378619 h 433652"/>
                <a:gd name="connsiteX4" fmla="*/ 347663 w 1257301"/>
                <a:gd name="connsiteY4" fmla="*/ 416719 h 433652"/>
                <a:gd name="connsiteX5" fmla="*/ 595313 w 1257301"/>
                <a:gd name="connsiteY5" fmla="*/ 426244 h 433652"/>
                <a:gd name="connsiteX6" fmla="*/ 804863 w 1257301"/>
                <a:gd name="connsiteY6" fmla="*/ 433388 h 433652"/>
                <a:gd name="connsiteX7" fmla="*/ 983457 w 1257301"/>
                <a:gd name="connsiteY7" fmla="*/ 416719 h 433652"/>
                <a:gd name="connsiteX8" fmla="*/ 1078707 w 1257301"/>
                <a:gd name="connsiteY8" fmla="*/ 369094 h 433652"/>
                <a:gd name="connsiteX9" fmla="*/ 1181100 w 1257301"/>
                <a:gd name="connsiteY9" fmla="*/ 264319 h 433652"/>
                <a:gd name="connsiteX10" fmla="*/ 1228725 w 1257301"/>
                <a:gd name="connsiteY10" fmla="*/ 152400 h 433652"/>
                <a:gd name="connsiteX11" fmla="*/ 1257301 w 1257301"/>
                <a:gd name="connsiteY11" fmla="*/ 21431 h 433652"/>
                <a:gd name="connsiteX12" fmla="*/ 1035844 w 1257301"/>
                <a:gd name="connsiteY12" fmla="*/ 9525 h 433652"/>
                <a:gd name="connsiteX13" fmla="*/ 0 w 1257301"/>
                <a:gd name="connsiteY13" fmla="*/ 0 h 433652"/>
                <a:gd name="connsiteX0" fmla="*/ 0 w 1257301"/>
                <a:gd name="connsiteY0" fmla="*/ 0 h 435769"/>
                <a:gd name="connsiteX1" fmla="*/ 28575 w 1257301"/>
                <a:gd name="connsiteY1" fmla="*/ 159544 h 435769"/>
                <a:gd name="connsiteX2" fmla="*/ 92869 w 1257301"/>
                <a:gd name="connsiteY2" fmla="*/ 316706 h 435769"/>
                <a:gd name="connsiteX3" fmla="*/ 185738 w 1257301"/>
                <a:gd name="connsiteY3" fmla="*/ 378619 h 435769"/>
                <a:gd name="connsiteX4" fmla="*/ 347663 w 1257301"/>
                <a:gd name="connsiteY4" fmla="*/ 416719 h 435769"/>
                <a:gd name="connsiteX5" fmla="*/ 595313 w 1257301"/>
                <a:gd name="connsiteY5" fmla="*/ 426244 h 435769"/>
                <a:gd name="connsiteX6" fmla="*/ 804863 w 1257301"/>
                <a:gd name="connsiteY6" fmla="*/ 433388 h 435769"/>
                <a:gd name="connsiteX7" fmla="*/ 976313 w 1257301"/>
                <a:gd name="connsiteY7" fmla="*/ 382240 h 435769"/>
                <a:gd name="connsiteX8" fmla="*/ 1078707 w 1257301"/>
                <a:gd name="connsiteY8" fmla="*/ 369094 h 435769"/>
                <a:gd name="connsiteX9" fmla="*/ 1181100 w 1257301"/>
                <a:gd name="connsiteY9" fmla="*/ 264319 h 435769"/>
                <a:gd name="connsiteX10" fmla="*/ 1228725 w 1257301"/>
                <a:gd name="connsiteY10" fmla="*/ 152400 h 435769"/>
                <a:gd name="connsiteX11" fmla="*/ 1257301 w 1257301"/>
                <a:gd name="connsiteY11" fmla="*/ 21431 h 435769"/>
                <a:gd name="connsiteX12" fmla="*/ 1035844 w 1257301"/>
                <a:gd name="connsiteY12" fmla="*/ 9525 h 435769"/>
                <a:gd name="connsiteX13" fmla="*/ 0 w 1257301"/>
                <a:gd name="connsiteY13" fmla="*/ 0 h 435769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78707 w 1257301"/>
                <a:gd name="connsiteY8" fmla="*/ 369094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173956 w 1257301"/>
                <a:gd name="connsiteY10" fmla="*/ 83438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02532"/>
                <a:gd name="connsiteY0" fmla="*/ 0 h 426243"/>
                <a:gd name="connsiteX1" fmla="*/ 28575 w 1202532"/>
                <a:gd name="connsiteY1" fmla="*/ 159544 h 426243"/>
                <a:gd name="connsiteX2" fmla="*/ 92869 w 1202532"/>
                <a:gd name="connsiteY2" fmla="*/ 316706 h 426243"/>
                <a:gd name="connsiteX3" fmla="*/ 185738 w 1202532"/>
                <a:gd name="connsiteY3" fmla="*/ 378619 h 426243"/>
                <a:gd name="connsiteX4" fmla="*/ 347663 w 1202532"/>
                <a:gd name="connsiteY4" fmla="*/ 416719 h 426243"/>
                <a:gd name="connsiteX5" fmla="*/ 595313 w 1202532"/>
                <a:gd name="connsiteY5" fmla="*/ 426244 h 426243"/>
                <a:gd name="connsiteX6" fmla="*/ 800101 w 1202532"/>
                <a:gd name="connsiteY6" fmla="*/ 421894 h 426243"/>
                <a:gd name="connsiteX7" fmla="*/ 976313 w 1202532"/>
                <a:gd name="connsiteY7" fmla="*/ 382240 h 426243"/>
                <a:gd name="connsiteX8" fmla="*/ 1066801 w 1202532"/>
                <a:gd name="connsiteY8" fmla="*/ 300131 h 426243"/>
                <a:gd name="connsiteX9" fmla="*/ 1145382 w 1202532"/>
                <a:gd name="connsiteY9" fmla="*/ 160874 h 426243"/>
                <a:gd name="connsiteX10" fmla="*/ 1173956 w 1202532"/>
                <a:gd name="connsiteY10" fmla="*/ 83438 h 426243"/>
                <a:gd name="connsiteX11" fmla="*/ 1202532 w 1202532"/>
                <a:gd name="connsiteY11" fmla="*/ 15682 h 426243"/>
                <a:gd name="connsiteX12" fmla="*/ 1035844 w 1202532"/>
                <a:gd name="connsiteY12" fmla="*/ 9525 h 426243"/>
                <a:gd name="connsiteX13" fmla="*/ 0 w 1202532"/>
                <a:gd name="connsiteY13" fmla="*/ 0 h 426243"/>
                <a:gd name="connsiteX0" fmla="*/ 0 w 1185864"/>
                <a:gd name="connsiteY0" fmla="*/ 0 h 426243"/>
                <a:gd name="connsiteX1" fmla="*/ 28575 w 1185864"/>
                <a:gd name="connsiteY1" fmla="*/ 159544 h 426243"/>
                <a:gd name="connsiteX2" fmla="*/ 92869 w 1185864"/>
                <a:gd name="connsiteY2" fmla="*/ 316706 h 426243"/>
                <a:gd name="connsiteX3" fmla="*/ 185738 w 1185864"/>
                <a:gd name="connsiteY3" fmla="*/ 378619 h 426243"/>
                <a:gd name="connsiteX4" fmla="*/ 347663 w 1185864"/>
                <a:gd name="connsiteY4" fmla="*/ 416719 h 426243"/>
                <a:gd name="connsiteX5" fmla="*/ 595313 w 1185864"/>
                <a:gd name="connsiteY5" fmla="*/ 426244 h 426243"/>
                <a:gd name="connsiteX6" fmla="*/ 800101 w 1185864"/>
                <a:gd name="connsiteY6" fmla="*/ 421894 h 426243"/>
                <a:gd name="connsiteX7" fmla="*/ 976313 w 1185864"/>
                <a:gd name="connsiteY7" fmla="*/ 382240 h 426243"/>
                <a:gd name="connsiteX8" fmla="*/ 1066801 w 1185864"/>
                <a:gd name="connsiteY8" fmla="*/ 300131 h 426243"/>
                <a:gd name="connsiteX9" fmla="*/ 1145382 w 1185864"/>
                <a:gd name="connsiteY9" fmla="*/ 160874 h 426243"/>
                <a:gd name="connsiteX10" fmla="*/ 1173956 w 1185864"/>
                <a:gd name="connsiteY10" fmla="*/ 83438 h 426243"/>
                <a:gd name="connsiteX11" fmla="*/ 1185864 w 1185864"/>
                <a:gd name="connsiteY11" fmla="*/ 15682 h 426243"/>
                <a:gd name="connsiteX12" fmla="*/ 1035844 w 1185864"/>
                <a:gd name="connsiteY12" fmla="*/ 9525 h 426243"/>
                <a:gd name="connsiteX13" fmla="*/ 0 w 1185864"/>
                <a:gd name="connsiteY13" fmla="*/ 0 h 426243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92869 w 1185864"/>
                <a:gd name="connsiteY2" fmla="*/ 316706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88106 w 1185864"/>
                <a:gd name="connsiteY1" fmla="*/ 96328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21570"/>
                <a:gd name="connsiteY0" fmla="*/ 0 h 445328"/>
                <a:gd name="connsiteX1" fmla="*/ 23812 w 1121570"/>
                <a:gd name="connsiteY1" fmla="*/ 113569 h 445328"/>
                <a:gd name="connsiteX2" fmla="*/ 78582 w 1121570"/>
                <a:gd name="connsiteY2" fmla="*/ 230503 h 445328"/>
                <a:gd name="connsiteX3" fmla="*/ 152400 w 1121570"/>
                <a:gd name="connsiteY3" fmla="*/ 332644 h 445328"/>
                <a:gd name="connsiteX4" fmla="*/ 283369 w 1121570"/>
                <a:gd name="connsiteY4" fmla="*/ 433960 h 445328"/>
                <a:gd name="connsiteX5" fmla="*/ 531019 w 1121570"/>
                <a:gd name="connsiteY5" fmla="*/ 443485 h 445328"/>
                <a:gd name="connsiteX6" fmla="*/ 735807 w 1121570"/>
                <a:gd name="connsiteY6" fmla="*/ 439135 h 445328"/>
                <a:gd name="connsiteX7" fmla="*/ 912019 w 1121570"/>
                <a:gd name="connsiteY7" fmla="*/ 399481 h 445328"/>
                <a:gd name="connsiteX8" fmla="*/ 1002507 w 1121570"/>
                <a:gd name="connsiteY8" fmla="*/ 317372 h 445328"/>
                <a:gd name="connsiteX9" fmla="*/ 1081088 w 1121570"/>
                <a:gd name="connsiteY9" fmla="*/ 178115 h 445328"/>
                <a:gd name="connsiteX10" fmla="*/ 1109662 w 1121570"/>
                <a:gd name="connsiteY10" fmla="*/ 100679 h 445328"/>
                <a:gd name="connsiteX11" fmla="*/ 1121570 w 1121570"/>
                <a:gd name="connsiteY11" fmla="*/ 32923 h 445328"/>
                <a:gd name="connsiteX12" fmla="*/ 971550 w 1121570"/>
                <a:gd name="connsiteY12" fmla="*/ 26766 h 445328"/>
                <a:gd name="connsiteX13" fmla="*/ 0 w 1121570"/>
                <a:gd name="connsiteY13" fmla="*/ 0 h 445328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8582 w 1121570"/>
                <a:gd name="connsiteY2" fmla="*/ 230503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16616 w 1121570"/>
                <a:gd name="connsiteY10" fmla="*/ 94933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33855 w 1121570"/>
                <a:gd name="connsiteY3" fmla="*/ 349886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099228 w 1121570"/>
                <a:gd name="connsiteY10" fmla="*/ 76104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14096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0061"/>
                <a:gd name="connsiteY0" fmla="*/ 0 h 443485"/>
                <a:gd name="connsiteX1" fmla="*/ 15118 w 1100061"/>
                <a:gd name="connsiteY1" fmla="*/ 111477 h 443485"/>
                <a:gd name="connsiteX2" fmla="*/ 45544 w 1100061"/>
                <a:gd name="connsiteY2" fmla="*/ 246178 h 443485"/>
                <a:gd name="connsiteX3" fmla="*/ 122987 w 1100061"/>
                <a:gd name="connsiteY3" fmla="*/ 383358 h 443485"/>
                <a:gd name="connsiteX4" fmla="*/ 272500 w 1100061"/>
                <a:gd name="connsiteY4" fmla="*/ 427684 h 443485"/>
                <a:gd name="connsiteX5" fmla="*/ 531019 w 1100061"/>
                <a:gd name="connsiteY5" fmla="*/ 443485 h 443485"/>
                <a:gd name="connsiteX6" fmla="*/ 735807 w 1100061"/>
                <a:gd name="connsiteY6" fmla="*/ 443319 h 443485"/>
                <a:gd name="connsiteX7" fmla="*/ 922887 w 1100061"/>
                <a:gd name="connsiteY7" fmla="*/ 414125 h 443485"/>
                <a:gd name="connsiteX8" fmla="*/ 1014097 w 1100061"/>
                <a:gd name="connsiteY8" fmla="*/ 328865 h 443485"/>
                <a:gd name="connsiteX9" fmla="*/ 1072971 w 1100061"/>
                <a:gd name="connsiteY9" fmla="*/ 176024 h 443485"/>
                <a:gd name="connsiteX10" fmla="*/ 1099228 w 1100061"/>
                <a:gd name="connsiteY10" fmla="*/ 76104 h 443485"/>
                <a:gd name="connsiteX11" fmla="*/ 1097660 w 1100061"/>
                <a:gd name="connsiteY11" fmla="*/ 9912 h 443485"/>
                <a:gd name="connsiteX12" fmla="*/ 967204 w 1100061"/>
                <a:gd name="connsiteY12" fmla="*/ 18398 h 443485"/>
                <a:gd name="connsiteX13" fmla="*/ 0 w 1100061"/>
                <a:gd name="connsiteY13" fmla="*/ 0 h 443485"/>
                <a:gd name="connsiteX0" fmla="*/ 0 w 1097660"/>
                <a:gd name="connsiteY0" fmla="*/ 0 h 443485"/>
                <a:gd name="connsiteX1" fmla="*/ 15118 w 1097660"/>
                <a:gd name="connsiteY1" fmla="*/ 111477 h 443485"/>
                <a:gd name="connsiteX2" fmla="*/ 45544 w 1097660"/>
                <a:gd name="connsiteY2" fmla="*/ 246178 h 443485"/>
                <a:gd name="connsiteX3" fmla="*/ 122987 w 1097660"/>
                <a:gd name="connsiteY3" fmla="*/ 383358 h 443485"/>
                <a:gd name="connsiteX4" fmla="*/ 272500 w 1097660"/>
                <a:gd name="connsiteY4" fmla="*/ 427684 h 443485"/>
                <a:gd name="connsiteX5" fmla="*/ 531019 w 1097660"/>
                <a:gd name="connsiteY5" fmla="*/ 443485 h 443485"/>
                <a:gd name="connsiteX6" fmla="*/ 735807 w 1097660"/>
                <a:gd name="connsiteY6" fmla="*/ 443319 h 443485"/>
                <a:gd name="connsiteX7" fmla="*/ 922887 w 1097660"/>
                <a:gd name="connsiteY7" fmla="*/ 414125 h 443485"/>
                <a:gd name="connsiteX8" fmla="*/ 1014097 w 1097660"/>
                <a:gd name="connsiteY8" fmla="*/ 328865 h 443485"/>
                <a:gd name="connsiteX9" fmla="*/ 1072971 w 1097660"/>
                <a:gd name="connsiteY9" fmla="*/ 176024 h 443485"/>
                <a:gd name="connsiteX10" fmla="*/ 1086187 w 1097660"/>
                <a:gd name="connsiteY10" fmla="*/ 82380 h 443485"/>
                <a:gd name="connsiteX11" fmla="*/ 1097660 w 1097660"/>
                <a:gd name="connsiteY11" fmla="*/ 9912 h 443485"/>
                <a:gd name="connsiteX12" fmla="*/ 967204 w 1097660"/>
                <a:gd name="connsiteY12" fmla="*/ 18398 h 443485"/>
                <a:gd name="connsiteX13" fmla="*/ 0 w 1097660"/>
                <a:gd name="connsiteY13" fmla="*/ 0 h 4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7660" h="443485">
                  <a:moveTo>
                    <a:pt x="0" y="0"/>
                  </a:moveTo>
                  <a:cubicBezTo>
                    <a:pt x="8532" y="61317"/>
                    <a:pt x="7527" y="70447"/>
                    <a:pt x="15118" y="111477"/>
                  </a:cubicBezTo>
                  <a:cubicBezTo>
                    <a:pt x="22709" y="152507"/>
                    <a:pt x="27566" y="200865"/>
                    <a:pt x="45544" y="246178"/>
                  </a:cubicBezTo>
                  <a:cubicBezTo>
                    <a:pt x="63522" y="291491"/>
                    <a:pt x="85161" y="353107"/>
                    <a:pt x="122987" y="383358"/>
                  </a:cubicBezTo>
                  <a:cubicBezTo>
                    <a:pt x="160813" y="413609"/>
                    <a:pt x="204495" y="417663"/>
                    <a:pt x="272500" y="427684"/>
                  </a:cubicBezTo>
                  <a:cubicBezTo>
                    <a:pt x="340505" y="437705"/>
                    <a:pt x="455613" y="442623"/>
                    <a:pt x="531019" y="443485"/>
                  </a:cubicBezTo>
                  <a:lnTo>
                    <a:pt x="735807" y="443319"/>
                  </a:lnTo>
                  <a:cubicBezTo>
                    <a:pt x="799307" y="435985"/>
                    <a:pt x="876505" y="433201"/>
                    <a:pt x="922887" y="414125"/>
                  </a:cubicBezTo>
                  <a:cubicBezTo>
                    <a:pt x="969269" y="395049"/>
                    <a:pt x="989083" y="368548"/>
                    <a:pt x="1014097" y="328865"/>
                  </a:cubicBezTo>
                  <a:cubicBezTo>
                    <a:pt x="1039111" y="289182"/>
                    <a:pt x="1060956" y="217105"/>
                    <a:pt x="1072971" y="176024"/>
                  </a:cubicBezTo>
                  <a:cubicBezTo>
                    <a:pt x="1084986" y="134943"/>
                    <a:pt x="1082072" y="110065"/>
                    <a:pt x="1086187" y="82380"/>
                  </a:cubicBezTo>
                  <a:cubicBezTo>
                    <a:pt x="1090302" y="54695"/>
                    <a:pt x="1090516" y="84922"/>
                    <a:pt x="1097660" y="9912"/>
                  </a:cubicBezTo>
                  <a:cubicBezTo>
                    <a:pt x="1094449" y="13551"/>
                    <a:pt x="967204" y="18398"/>
                    <a:pt x="967204" y="18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Picture 6" descr="http://pngimg.com/upload/ice_PNG9326.png">
              <a:extLst>
                <a:ext uri="{FF2B5EF4-FFF2-40B4-BE49-F238E27FC236}">
                  <a16:creationId xmlns:a16="http://schemas.microsoft.com/office/drawing/2014/main" xmlns="" id="{A885F3A4-7F6B-4984-96BC-03D4B89C7E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49791" y="4838088"/>
              <a:ext cx="1548549" cy="1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http://pngimg.com/upload/ice_PNG9326.png">
              <a:extLst>
                <a:ext uri="{FF2B5EF4-FFF2-40B4-BE49-F238E27FC236}">
                  <a16:creationId xmlns:a16="http://schemas.microsoft.com/office/drawing/2014/main" xmlns="" id="{9413417A-AE1F-48D2-AEC7-2F54B64B1B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098" y="4838088"/>
              <a:ext cx="1548549" cy="133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Полилиния 18">
              <a:extLst>
                <a:ext uri="{FF2B5EF4-FFF2-40B4-BE49-F238E27FC236}">
                  <a16:creationId xmlns:a16="http://schemas.microsoft.com/office/drawing/2014/main" xmlns="" id="{8D45FAEF-0CA1-4156-A579-40563E462275}"/>
                </a:ext>
              </a:extLst>
            </p:cNvPr>
            <p:cNvSpPr/>
            <p:nvPr/>
          </p:nvSpPr>
          <p:spPr>
            <a:xfrm>
              <a:off x="8190614" y="5459390"/>
              <a:ext cx="2120705" cy="890251"/>
            </a:xfrm>
            <a:custGeom>
              <a:avLst/>
              <a:gdLst>
                <a:gd name="connsiteX0" fmla="*/ 0 w 1252016"/>
                <a:gd name="connsiteY0" fmla="*/ 0 h 452702"/>
                <a:gd name="connsiteX1" fmla="*/ 33337 w 1252016"/>
                <a:gd name="connsiteY1" fmla="*/ 178594 h 452702"/>
                <a:gd name="connsiteX2" fmla="*/ 97631 w 1252016"/>
                <a:gd name="connsiteY2" fmla="*/ 335756 h 452702"/>
                <a:gd name="connsiteX3" fmla="*/ 190500 w 1252016"/>
                <a:gd name="connsiteY3" fmla="*/ 397669 h 452702"/>
                <a:gd name="connsiteX4" fmla="*/ 352425 w 1252016"/>
                <a:gd name="connsiteY4" fmla="*/ 435769 h 452702"/>
                <a:gd name="connsiteX5" fmla="*/ 600075 w 1252016"/>
                <a:gd name="connsiteY5" fmla="*/ 445294 h 452702"/>
                <a:gd name="connsiteX6" fmla="*/ 809625 w 1252016"/>
                <a:gd name="connsiteY6" fmla="*/ 452438 h 452702"/>
                <a:gd name="connsiteX7" fmla="*/ 988219 w 1252016"/>
                <a:gd name="connsiteY7" fmla="*/ 435769 h 452702"/>
                <a:gd name="connsiteX8" fmla="*/ 1083469 w 1252016"/>
                <a:gd name="connsiteY8" fmla="*/ 388144 h 452702"/>
                <a:gd name="connsiteX9" fmla="*/ 1185862 w 1252016"/>
                <a:gd name="connsiteY9" fmla="*/ 283369 h 452702"/>
                <a:gd name="connsiteX10" fmla="*/ 1233487 w 1252016"/>
                <a:gd name="connsiteY10" fmla="*/ 171450 h 452702"/>
                <a:gd name="connsiteX11" fmla="*/ 1247775 w 1252016"/>
                <a:gd name="connsiteY11" fmla="*/ 97631 h 452702"/>
                <a:gd name="connsiteX12" fmla="*/ 1162050 w 1252016"/>
                <a:gd name="connsiteY12" fmla="*/ 92869 h 452702"/>
                <a:gd name="connsiteX13" fmla="*/ 0 w 1252016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162050 w 1264963"/>
                <a:gd name="connsiteY12" fmla="*/ 92869 h 452702"/>
                <a:gd name="connsiteX13" fmla="*/ 0 w 1264963"/>
                <a:gd name="connsiteY13" fmla="*/ 0 h 452702"/>
                <a:gd name="connsiteX0" fmla="*/ 0 w 1264963"/>
                <a:gd name="connsiteY0" fmla="*/ 0 h 452702"/>
                <a:gd name="connsiteX1" fmla="*/ 33337 w 1264963"/>
                <a:gd name="connsiteY1" fmla="*/ 178594 h 452702"/>
                <a:gd name="connsiteX2" fmla="*/ 97631 w 1264963"/>
                <a:gd name="connsiteY2" fmla="*/ 335756 h 452702"/>
                <a:gd name="connsiteX3" fmla="*/ 190500 w 1264963"/>
                <a:gd name="connsiteY3" fmla="*/ 397669 h 452702"/>
                <a:gd name="connsiteX4" fmla="*/ 352425 w 1264963"/>
                <a:gd name="connsiteY4" fmla="*/ 435769 h 452702"/>
                <a:gd name="connsiteX5" fmla="*/ 600075 w 1264963"/>
                <a:gd name="connsiteY5" fmla="*/ 445294 h 452702"/>
                <a:gd name="connsiteX6" fmla="*/ 809625 w 1264963"/>
                <a:gd name="connsiteY6" fmla="*/ 452438 h 452702"/>
                <a:gd name="connsiteX7" fmla="*/ 988219 w 1264963"/>
                <a:gd name="connsiteY7" fmla="*/ 435769 h 452702"/>
                <a:gd name="connsiteX8" fmla="*/ 1083469 w 1264963"/>
                <a:gd name="connsiteY8" fmla="*/ 388144 h 452702"/>
                <a:gd name="connsiteX9" fmla="*/ 1185862 w 1264963"/>
                <a:gd name="connsiteY9" fmla="*/ 283369 h 452702"/>
                <a:gd name="connsiteX10" fmla="*/ 1233487 w 1264963"/>
                <a:gd name="connsiteY10" fmla="*/ 171450 h 452702"/>
                <a:gd name="connsiteX11" fmla="*/ 1262063 w 1264963"/>
                <a:gd name="connsiteY11" fmla="*/ 40481 h 452702"/>
                <a:gd name="connsiteX12" fmla="*/ 1040606 w 1264963"/>
                <a:gd name="connsiteY12" fmla="*/ 28575 h 452702"/>
                <a:gd name="connsiteX13" fmla="*/ 0 w 1264963"/>
                <a:gd name="connsiteY13" fmla="*/ 0 h 45270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60201"/>
                <a:gd name="connsiteY0" fmla="*/ 0 h 433652"/>
                <a:gd name="connsiteX1" fmla="*/ 28575 w 1260201"/>
                <a:gd name="connsiteY1" fmla="*/ 159544 h 433652"/>
                <a:gd name="connsiteX2" fmla="*/ 92869 w 1260201"/>
                <a:gd name="connsiteY2" fmla="*/ 316706 h 433652"/>
                <a:gd name="connsiteX3" fmla="*/ 185738 w 1260201"/>
                <a:gd name="connsiteY3" fmla="*/ 378619 h 433652"/>
                <a:gd name="connsiteX4" fmla="*/ 347663 w 1260201"/>
                <a:gd name="connsiteY4" fmla="*/ 416719 h 433652"/>
                <a:gd name="connsiteX5" fmla="*/ 595313 w 1260201"/>
                <a:gd name="connsiteY5" fmla="*/ 426244 h 433652"/>
                <a:gd name="connsiteX6" fmla="*/ 804863 w 1260201"/>
                <a:gd name="connsiteY6" fmla="*/ 433388 h 433652"/>
                <a:gd name="connsiteX7" fmla="*/ 983457 w 1260201"/>
                <a:gd name="connsiteY7" fmla="*/ 416719 h 433652"/>
                <a:gd name="connsiteX8" fmla="*/ 1078707 w 1260201"/>
                <a:gd name="connsiteY8" fmla="*/ 369094 h 433652"/>
                <a:gd name="connsiteX9" fmla="*/ 1181100 w 1260201"/>
                <a:gd name="connsiteY9" fmla="*/ 264319 h 433652"/>
                <a:gd name="connsiteX10" fmla="*/ 1228725 w 1260201"/>
                <a:gd name="connsiteY10" fmla="*/ 152400 h 433652"/>
                <a:gd name="connsiteX11" fmla="*/ 1257301 w 1260201"/>
                <a:gd name="connsiteY11" fmla="*/ 21431 h 433652"/>
                <a:gd name="connsiteX12" fmla="*/ 1035844 w 1260201"/>
                <a:gd name="connsiteY12" fmla="*/ 9525 h 433652"/>
                <a:gd name="connsiteX13" fmla="*/ 0 w 1260201"/>
                <a:gd name="connsiteY13" fmla="*/ 0 h 433652"/>
                <a:gd name="connsiteX0" fmla="*/ 0 w 1257301"/>
                <a:gd name="connsiteY0" fmla="*/ 0 h 433652"/>
                <a:gd name="connsiteX1" fmla="*/ 28575 w 1257301"/>
                <a:gd name="connsiteY1" fmla="*/ 159544 h 433652"/>
                <a:gd name="connsiteX2" fmla="*/ 92869 w 1257301"/>
                <a:gd name="connsiteY2" fmla="*/ 316706 h 433652"/>
                <a:gd name="connsiteX3" fmla="*/ 185738 w 1257301"/>
                <a:gd name="connsiteY3" fmla="*/ 378619 h 433652"/>
                <a:gd name="connsiteX4" fmla="*/ 347663 w 1257301"/>
                <a:gd name="connsiteY4" fmla="*/ 416719 h 433652"/>
                <a:gd name="connsiteX5" fmla="*/ 595313 w 1257301"/>
                <a:gd name="connsiteY5" fmla="*/ 426244 h 433652"/>
                <a:gd name="connsiteX6" fmla="*/ 804863 w 1257301"/>
                <a:gd name="connsiteY6" fmla="*/ 433388 h 433652"/>
                <a:gd name="connsiteX7" fmla="*/ 983457 w 1257301"/>
                <a:gd name="connsiteY7" fmla="*/ 416719 h 433652"/>
                <a:gd name="connsiteX8" fmla="*/ 1078707 w 1257301"/>
                <a:gd name="connsiteY8" fmla="*/ 369094 h 433652"/>
                <a:gd name="connsiteX9" fmla="*/ 1181100 w 1257301"/>
                <a:gd name="connsiteY9" fmla="*/ 264319 h 433652"/>
                <a:gd name="connsiteX10" fmla="*/ 1228725 w 1257301"/>
                <a:gd name="connsiteY10" fmla="*/ 152400 h 433652"/>
                <a:gd name="connsiteX11" fmla="*/ 1257301 w 1257301"/>
                <a:gd name="connsiteY11" fmla="*/ 21431 h 433652"/>
                <a:gd name="connsiteX12" fmla="*/ 1035844 w 1257301"/>
                <a:gd name="connsiteY12" fmla="*/ 9525 h 433652"/>
                <a:gd name="connsiteX13" fmla="*/ 0 w 1257301"/>
                <a:gd name="connsiteY13" fmla="*/ 0 h 433652"/>
                <a:gd name="connsiteX0" fmla="*/ 0 w 1257301"/>
                <a:gd name="connsiteY0" fmla="*/ 0 h 435769"/>
                <a:gd name="connsiteX1" fmla="*/ 28575 w 1257301"/>
                <a:gd name="connsiteY1" fmla="*/ 159544 h 435769"/>
                <a:gd name="connsiteX2" fmla="*/ 92869 w 1257301"/>
                <a:gd name="connsiteY2" fmla="*/ 316706 h 435769"/>
                <a:gd name="connsiteX3" fmla="*/ 185738 w 1257301"/>
                <a:gd name="connsiteY3" fmla="*/ 378619 h 435769"/>
                <a:gd name="connsiteX4" fmla="*/ 347663 w 1257301"/>
                <a:gd name="connsiteY4" fmla="*/ 416719 h 435769"/>
                <a:gd name="connsiteX5" fmla="*/ 595313 w 1257301"/>
                <a:gd name="connsiteY5" fmla="*/ 426244 h 435769"/>
                <a:gd name="connsiteX6" fmla="*/ 804863 w 1257301"/>
                <a:gd name="connsiteY6" fmla="*/ 433388 h 435769"/>
                <a:gd name="connsiteX7" fmla="*/ 976313 w 1257301"/>
                <a:gd name="connsiteY7" fmla="*/ 382240 h 435769"/>
                <a:gd name="connsiteX8" fmla="*/ 1078707 w 1257301"/>
                <a:gd name="connsiteY8" fmla="*/ 369094 h 435769"/>
                <a:gd name="connsiteX9" fmla="*/ 1181100 w 1257301"/>
                <a:gd name="connsiteY9" fmla="*/ 264319 h 435769"/>
                <a:gd name="connsiteX10" fmla="*/ 1228725 w 1257301"/>
                <a:gd name="connsiteY10" fmla="*/ 152400 h 435769"/>
                <a:gd name="connsiteX11" fmla="*/ 1257301 w 1257301"/>
                <a:gd name="connsiteY11" fmla="*/ 21431 h 435769"/>
                <a:gd name="connsiteX12" fmla="*/ 1035844 w 1257301"/>
                <a:gd name="connsiteY12" fmla="*/ 9525 h 435769"/>
                <a:gd name="connsiteX13" fmla="*/ 0 w 1257301"/>
                <a:gd name="connsiteY13" fmla="*/ 0 h 435769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78707 w 1257301"/>
                <a:gd name="connsiteY8" fmla="*/ 369094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81100 w 1257301"/>
                <a:gd name="connsiteY9" fmla="*/ 264319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228725 w 1257301"/>
                <a:gd name="connsiteY10" fmla="*/ 152400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57301"/>
                <a:gd name="connsiteY0" fmla="*/ 0 h 426243"/>
                <a:gd name="connsiteX1" fmla="*/ 28575 w 1257301"/>
                <a:gd name="connsiteY1" fmla="*/ 159544 h 426243"/>
                <a:gd name="connsiteX2" fmla="*/ 92869 w 1257301"/>
                <a:gd name="connsiteY2" fmla="*/ 316706 h 426243"/>
                <a:gd name="connsiteX3" fmla="*/ 185738 w 1257301"/>
                <a:gd name="connsiteY3" fmla="*/ 378619 h 426243"/>
                <a:gd name="connsiteX4" fmla="*/ 347663 w 1257301"/>
                <a:gd name="connsiteY4" fmla="*/ 416719 h 426243"/>
                <a:gd name="connsiteX5" fmla="*/ 595313 w 1257301"/>
                <a:gd name="connsiteY5" fmla="*/ 426244 h 426243"/>
                <a:gd name="connsiteX6" fmla="*/ 800101 w 1257301"/>
                <a:gd name="connsiteY6" fmla="*/ 421894 h 426243"/>
                <a:gd name="connsiteX7" fmla="*/ 976313 w 1257301"/>
                <a:gd name="connsiteY7" fmla="*/ 382240 h 426243"/>
                <a:gd name="connsiteX8" fmla="*/ 1066801 w 1257301"/>
                <a:gd name="connsiteY8" fmla="*/ 300131 h 426243"/>
                <a:gd name="connsiteX9" fmla="*/ 1145382 w 1257301"/>
                <a:gd name="connsiteY9" fmla="*/ 160874 h 426243"/>
                <a:gd name="connsiteX10" fmla="*/ 1173956 w 1257301"/>
                <a:gd name="connsiteY10" fmla="*/ 83438 h 426243"/>
                <a:gd name="connsiteX11" fmla="*/ 1257301 w 1257301"/>
                <a:gd name="connsiteY11" fmla="*/ 21431 h 426243"/>
                <a:gd name="connsiteX12" fmla="*/ 1035844 w 1257301"/>
                <a:gd name="connsiteY12" fmla="*/ 9525 h 426243"/>
                <a:gd name="connsiteX13" fmla="*/ 0 w 1257301"/>
                <a:gd name="connsiteY13" fmla="*/ 0 h 426243"/>
                <a:gd name="connsiteX0" fmla="*/ 0 w 1202532"/>
                <a:gd name="connsiteY0" fmla="*/ 0 h 426243"/>
                <a:gd name="connsiteX1" fmla="*/ 28575 w 1202532"/>
                <a:gd name="connsiteY1" fmla="*/ 159544 h 426243"/>
                <a:gd name="connsiteX2" fmla="*/ 92869 w 1202532"/>
                <a:gd name="connsiteY2" fmla="*/ 316706 h 426243"/>
                <a:gd name="connsiteX3" fmla="*/ 185738 w 1202532"/>
                <a:gd name="connsiteY3" fmla="*/ 378619 h 426243"/>
                <a:gd name="connsiteX4" fmla="*/ 347663 w 1202532"/>
                <a:gd name="connsiteY4" fmla="*/ 416719 h 426243"/>
                <a:gd name="connsiteX5" fmla="*/ 595313 w 1202532"/>
                <a:gd name="connsiteY5" fmla="*/ 426244 h 426243"/>
                <a:gd name="connsiteX6" fmla="*/ 800101 w 1202532"/>
                <a:gd name="connsiteY6" fmla="*/ 421894 h 426243"/>
                <a:gd name="connsiteX7" fmla="*/ 976313 w 1202532"/>
                <a:gd name="connsiteY7" fmla="*/ 382240 h 426243"/>
                <a:gd name="connsiteX8" fmla="*/ 1066801 w 1202532"/>
                <a:gd name="connsiteY8" fmla="*/ 300131 h 426243"/>
                <a:gd name="connsiteX9" fmla="*/ 1145382 w 1202532"/>
                <a:gd name="connsiteY9" fmla="*/ 160874 h 426243"/>
                <a:gd name="connsiteX10" fmla="*/ 1173956 w 1202532"/>
                <a:gd name="connsiteY10" fmla="*/ 83438 h 426243"/>
                <a:gd name="connsiteX11" fmla="*/ 1202532 w 1202532"/>
                <a:gd name="connsiteY11" fmla="*/ 15682 h 426243"/>
                <a:gd name="connsiteX12" fmla="*/ 1035844 w 1202532"/>
                <a:gd name="connsiteY12" fmla="*/ 9525 h 426243"/>
                <a:gd name="connsiteX13" fmla="*/ 0 w 1202532"/>
                <a:gd name="connsiteY13" fmla="*/ 0 h 426243"/>
                <a:gd name="connsiteX0" fmla="*/ 0 w 1185864"/>
                <a:gd name="connsiteY0" fmla="*/ 0 h 426243"/>
                <a:gd name="connsiteX1" fmla="*/ 28575 w 1185864"/>
                <a:gd name="connsiteY1" fmla="*/ 159544 h 426243"/>
                <a:gd name="connsiteX2" fmla="*/ 92869 w 1185864"/>
                <a:gd name="connsiteY2" fmla="*/ 316706 h 426243"/>
                <a:gd name="connsiteX3" fmla="*/ 185738 w 1185864"/>
                <a:gd name="connsiteY3" fmla="*/ 378619 h 426243"/>
                <a:gd name="connsiteX4" fmla="*/ 347663 w 1185864"/>
                <a:gd name="connsiteY4" fmla="*/ 416719 h 426243"/>
                <a:gd name="connsiteX5" fmla="*/ 595313 w 1185864"/>
                <a:gd name="connsiteY5" fmla="*/ 426244 h 426243"/>
                <a:gd name="connsiteX6" fmla="*/ 800101 w 1185864"/>
                <a:gd name="connsiteY6" fmla="*/ 421894 h 426243"/>
                <a:gd name="connsiteX7" fmla="*/ 976313 w 1185864"/>
                <a:gd name="connsiteY7" fmla="*/ 382240 h 426243"/>
                <a:gd name="connsiteX8" fmla="*/ 1066801 w 1185864"/>
                <a:gd name="connsiteY8" fmla="*/ 300131 h 426243"/>
                <a:gd name="connsiteX9" fmla="*/ 1145382 w 1185864"/>
                <a:gd name="connsiteY9" fmla="*/ 160874 h 426243"/>
                <a:gd name="connsiteX10" fmla="*/ 1173956 w 1185864"/>
                <a:gd name="connsiteY10" fmla="*/ 83438 h 426243"/>
                <a:gd name="connsiteX11" fmla="*/ 1185864 w 1185864"/>
                <a:gd name="connsiteY11" fmla="*/ 15682 h 426243"/>
                <a:gd name="connsiteX12" fmla="*/ 1035844 w 1185864"/>
                <a:gd name="connsiteY12" fmla="*/ 9525 h 426243"/>
                <a:gd name="connsiteX13" fmla="*/ 0 w 1185864"/>
                <a:gd name="connsiteY13" fmla="*/ 0 h 426243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92869 w 1185864"/>
                <a:gd name="connsiteY2" fmla="*/ 316706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28575 w 1185864"/>
                <a:gd name="connsiteY1" fmla="*/ 159544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85864"/>
                <a:gd name="connsiteY0" fmla="*/ 0 h 428087"/>
                <a:gd name="connsiteX1" fmla="*/ 88106 w 1185864"/>
                <a:gd name="connsiteY1" fmla="*/ 96328 h 428087"/>
                <a:gd name="connsiteX2" fmla="*/ 142876 w 1185864"/>
                <a:gd name="connsiteY2" fmla="*/ 213262 h 428087"/>
                <a:gd name="connsiteX3" fmla="*/ 216694 w 1185864"/>
                <a:gd name="connsiteY3" fmla="*/ 315403 h 428087"/>
                <a:gd name="connsiteX4" fmla="*/ 347663 w 1185864"/>
                <a:gd name="connsiteY4" fmla="*/ 416719 h 428087"/>
                <a:gd name="connsiteX5" fmla="*/ 595313 w 1185864"/>
                <a:gd name="connsiteY5" fmla="*/ 426244 h 428087"/>
                <a:gd name="connsiteX6" fmla="*/ 800101 w 1185864"/>
                <a:gd name="connsiteY6" fmla="*/ 421894 h 428087"/>
                <a:gd name="connsiteX7" fmla="*/ 976313 w 1185864"/>
                <a:gd name="connsiteY7" fmla="*/ 382240 h 428087"/>
                <a:gd name="connsiteX8" fmla="*/ 1066801 w 1185864"/>
                <a:gd name="connsiteY8" fmla="*/ 300131 h 428087"/>
                <a:gd name="connsiteX9" fmla="*/ 1145382 w 1185864"/>
                <a:gd name="connsiteY9" fmla="*/ 160874 h 428087"/>
                <a:gd name="connsiteX10" fmla="*/ 1173956 w 1185864"/>
                <a:gd name="connsiteY10" fmla="*/ 83438 h 428087"/>
                <a:gd name="connsiteX11" fmla="*/ 1185864 w 1185864"/>
                <a:gd name="connsiteY11" fmla="*/ 15682 h 428087"/>
                <a:gd name="connsiteX12" fmla="*/ 1035844 w 1185864"/>
                <a:gd name="connsiteY12" fmla="*/ 9525 h 428087"/>
                <a:gd name="connsiteX13" fmla="*/ 0 w 1185864"/>
                <a:gd name="connsiteY13" fmla="*/ 0 h 428087"/>
                <a:gd name="connsiteX0" fmla="*/ 0 w 1121570"/>
                <a:gd name="connsiteY0" fmla="*/ 0 h 445328"/>
                <a:gd name="connsiteX1" fmla="*/ 23812 w 1121570"/>
                <a:gd name="connsiteY1" fmla="*/ 113569 h 445328"/>
                <a:gd name="connsiteX2" fmla="*/ 78582 w 1121570"/>
                <a:gd name="connsiteY2" fmla="*/ 230503 h 445328"/>
                <a:gd name="connsiteX3" fmla="*/ 152400 w 1121570"/>
                <a:gd name="connsiteY3" fmla="*/ 332644 h 445328"/>
                <a:gd name="connsiteX4" fmla="*/ 283369 w 1121570"/>
                <a:gd name="connsiteY4" fmla="*/ 433960 h 445328"/>
                <a:gd name="connsiteX5" fmla="*/ 531019 w 1121570"/>
                <a:gd name="connsiteY5" fmla="*/ 443485 h 445328"/>
                <a:gd name="connsiteX6" fmla="*/ 735807 w 1121570"/>
                <a:gd name="connsiteY6" fmla="*/ 439135 h 445328"/>
                <a:gd name="connsiteX7" fmla="*/ 912019 w 1121570"/>
                <a:gd name="connsiteY7" fmla="*/ 399481 h 445328"/>
                <a:gd name="connsiteX8" fmla="*/ 1002507 w 1121570"/>
                <a:gd name="connsiteY8" fmla="*/ 317372 h 445328"/>
                <a:gd name="connsiteX9" fmla="*/ 1081088 w 1121570"/>
                <a:gd name="connsiteY9" fmla="*/ 178115 h 445328"/>
                <a:gd name="connsiteX10" fmla="*/ 1109662 w 1121570"/>
                <a:gd name="connsiteY10" fmla="*/ 100679 h 445328"/>
                <a:gd name="connsiteX11" fmla="*/ 1121570 w 1121570"/>
                <a:gd name="connsiteY11" fmla="*/ 32923 h 445328"/>
                <a:gd name="connsiteX12" fmla="*/ 971550 w 1121570"/>
                <a:gd name="connsiteY12" fmla="*/ 26766 h 445328"/>
                <a:gd name="connsiteX13" fmla="*/ 0 w 1121570"/>
                <a:gd name="connsiteY13" fmla="*/ 0 h 445328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8582 w 1121570"/>
                <a:gd name="connsiteY2" fmla="*/ 230503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02507 w 1121570"/>
                <a:gd name="connsiteY8" fmla="*/ 317372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81088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09662 w 1121570"/>
                <a:gd name="connsiteY10" fmla="*/ 100679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4295"/>
                <a:gd name="connsiteX1" fmla="*/ 23812 w 1121570"/>
                <a:gd name="connsiteY1" fmla="*/ 113569 h 444295"/>
                <a:gd name="connsiteX2" fmla="*/ 71627 w 1121570"/>
                <a:gd name="connsiteY2" fmla="*/ 241995 h 444295"/>
                <a:gd name="connsiteX3" fmla="*/ 133855 w 1121570"/>
                <a:gd name="connsiteY3" fmla="*/ 349886 h 444295"/>
                <a:gd name="connsiteX4" fmla="*/ 283369 w 1121570"/>
                <a:gd name="connsiteY4" fmla="*/ 433960 h 444295"/>
                <a:gd name="connsiteX5" fmla="*/ 531019 w 1121570"/>
                <a:gd name="connsiteY5" fmla="*/ 443485 h 444295"/>
                <a:gd name="connsiteX6" fmla="*/ 735807 w 1121570"/>
                <a:gd name="connsiteY6" fmla="*/ 439135 h 444295"/>
                <a:gd name="connsiteX7" fmla="*/ 912019 w 1121570"/>
                <a:gd name="connsiteY7" fmla="*/ 399481 h 444295"/>
                <a:gd name="connsiteX8" fmla="*/ 1014097 w 1121570"/>
                <a:gd name="connsiteY8" fmla="*/ 328865 h 444295"/>
                <a:gd name="connsiteX9" fmla="*/ 1090360 w 1121570"/>
                <a:gd name="connsiteY9" fmla="*/ 178115 h 444295"/>
                <a:gd name="connsiteX10" fmla="*/ 1116616 w 1121570"/>
                <a:gd name="connsiteY10" fmla="*/ 94933 h 444295"/>
                <a:gd name="connsiteX11" fmla="*/ 1121570 w 1121570"/>
                <a:gd name="connsiteY11" fmla="*/ 32923 h 444295"/>
                <a:gd name="connsiteX12" fmla="*/ 971550 w 1121570"/>
                <a:gd name="connsiteY12" fmla="*/ 26766 h 444295"/>
                <a:gd name="connsiteX13" fmla="*/ 0 w 1121570"/>
                <a:gd name="connsiteY13" fmla="*/ 0 h 44429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33855 w 1121570"/>
                <a:gd name="connsiteY3" fmla="*/ 349886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71627 w 1121570"/>
                <a:gd name="connsiteY2" fmla="*/ 241995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23812 w 1121570"/>
                <a:gd name="connsiteY1" fmla="*/ 113569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9891 w 1121570"/>
                <a:gd name="connsiteY2" fmla="*/ 239902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18639 w 1121570"/>
                <a:gd name="connsiteY3" fmla="*/ 374990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3500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12019 w 1121570"/>
                <a:gd name="connsiteY7" fmla="*/ 399481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39135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90360 w 1121570"/>
                <a:gd name="connsiteY9" fmla="*/ 178115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116616 w 1121570"/>
                <a:gd name="connsiteY10" fmla="*/ 94933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21570"/>
                <a:gd name="connsiteY0" fmla="*/ 0 h 443485"/>
                <a:gd name="connsiteX1" fmla="*/ 15118 w 1121570"/>
                <a:gd name="connsiteY1" fmla="*/ 111477 h 443485"/>
                <a:gd name="connsiteX2" fmla="*/ 45544 w 1121570"/>
                <a:gd name="connsiteY2" fmla="*/ 246178 h 443485"/>
                <a:gd name="connsiteX3" fmla="*/ 122987 w 1121570"/>
                <a:gd name="connsiteY3" fmla="*/ 383358 h 443485"/>
                <a:gd name="connsiteX4" fmla="*/ 272500 w 1121570"/>
                <a:gd name="connsiteY4" fmla="*/ 427684 h 443485"/>
                <a:gd name="connsiteX5" fmla="*/ 531019 w 1121570"/>
                <a:gd name="connsiteY5" fmla="*/ 443485 h 443485"/>
                <a:gd name="connsiteX6" fmla="*/ 735807 w 1121570"/>
                <a:gd name="connsiteY6" fmla="*/ 443319 h 443485"/>
                <a:gd name="connsiteX7" fmla="*/ 922887 w 1121570"/>
                <a:gd name="connsiteY7" fmla="*/ 414125 h 443485"/>
                <a:gd name="connsiteX8" fmla="*/ 1014097 w 1121570"/>
                <a:gd name="connsiteY8" fmla="*/ 328865 h 443485"/>
                <a:gd name="connsiteX9" fmla="*/ 1072971 w 1121570"/>
                <a:gd name="connsiteY9" fmla="*/ 176024 h 443485"/>
                <a:gd name="connsiteX10" fmla="*/ 1099228 w 1121570"/>
                <a:gd name="connsiteY10" fmla="*/ 76104 h 443485"/>
                <a:gd name="connsiteX11" fmla="*/ 1121570 w 1121570"/>
                <a:gd name="connsiteY11" fmla="*/ 32923 h 443485"/>
                <a:gd name="connsiteX12" fmla="*/ 971550 w 1121570"/>
                <a:gd name="connsiteY12" fmla="*/ 26766 h 443485"/>
                <a:gd name="connsiteX13" fmla="*/ 0 w 1121570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71550 w 1104181"/>
                <a:gd name="connsiteY12" fmla="*/ 26766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22464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4181"/>
                <a:gd name="connsiteY0" fmla="*/ 0 h 443485"/>
                <a:gd name="connsiteX1" fmla="*/ 15118 w 1104181"/>
                <a:gd name="connsiteY1" fmla="*/ 111477 h 443485"/>
                <a:gd name="connsiteX2" fmla="*/ 45544 w 1104181"/>
                <a:gd name="connsiteY2" fmla="*/ 246178 h 443485"/>
                <a:gd name="connsiteX3" fmla="*/ 122987 w 1104181"/>
                <a:gd name="connsiteY3" fmla="*/ 383358 h 443485"/>
                <a:gd name="connsiteX4" fmla="*/ 272500 w 1104181"/>
                <a:gd name="connsiteY4" fmla="*/ 427684 h 443485"/>
                <a:gd name="connsiteX5" fmla="*/ 531019 w 1104181"/>
                <a:gd name="connsiteY5" fmla="*/ 443485 h 443485"/>
                <a:gd name="connsiteX6" fmla="*/ 735807 w 1104181"/>
                <a:gd name="connsiteY6" fmla="*/ 443319 h 443485"/>
                <a:gd name="connsiteX7" fmla="*/ 922887 w 1104181"/>
                <a:gd name="connsiteY7" fmla="*/ 414125 h 443485"/>
                <a:gd name="connsiteX8" fmla="*/ 1014097 w 1104181"/>
                <a:gd name="connsiteY8" fmla="*/ 328865 h 443485"/>
                <a:gd name="connsiteX9" fmla="*/ 1072971 w 1104181"/>
                <a:gd name="connsiteY9" fmla="*/ 176024 h 443485"/>
                <a:gd name="connsiteX10" fmla="*/ 1099228 w 1104181"/>
                <a:gd name="connsiteY10" fmla="*/ 76104 h 443485"/>
                <a:gd name="connsiteX11" fmla="*/ 1104181 w 1104181"/>
                <a:gd name="connsiteY11" fmla="*/ 14096 h 443485"/>
                <a:gd name="connsiteX12" fmla="*/ 967204 w 1104181"/>
                <a:gd name="connsiteY12" fmla="*/ 18398 h 443485"/>
                <a:gd name="connsiteX13" fmla="*/ 0 w 1104181"/>
                <a:gd name="connsiteY13" fmla="*/ 0 h 443485"/>
                <a:gd name="connsiteX0" fmla="*/ 0 w 1100061"/>
                <a:gd name="connsiteY0" fmla="*/ 0 h 443485"/>
                <a:gd name="connsiteX1" fmla="*/ 15118 w 1100061"/>
                <a:gd name="connsiteY1" fmla="*/ 111477 h 443485"/>
                <a:gd name="connsiteX2" fmla="*/ 45544 w 1100061"/>
                <a:gd name="connsiteY2" fmla="*/ 246178 h 443485"/>
                <a:gd name="connsiteX3" fmla="*/ 122987 w 1100061"/>
                <a:gd name="connsiteY3" fmla="*/ 383358 h 443485"/>
                <a:gd name="connsiteX4" fmla="*/ 272500 w 1100061"/>
                <a:gd name="connsiteY4" fmla="*/ 427684 h 443485"/>
                <a:gd name="connsiteX5" fmla="*/ 531019 w 1100061"/>
                <a:gd name="connsiteY5" fmla="*/ 443485 h 443485"/>
                <a:gd name="connsiteX6" fmla="*/ 735807 w 1100061"/>
                <a:gd name="connsiteY6" fmla="*/ 443319 h 443485"/>
                <a:gd name="connsiteX7" fmla="*/ 922887 w 1100061"/>
                <a:gd name="connsiteY7" fmla="*/ 414125 h 443485"/>
                <a:gd name="connsiteX8" fmla="*/ 1014097 w 1100061"/>
                <a:gd name="connsiteY8" fmla="*/ 328865 h 443485"/>
                <a:gd name="connsiteX9" fmla="*/ 1072971 w 1100061"/>
                <a:gd name="connsiteY9" fmla="*/ 176024 h 443485"/>
                <a:gd name="connsiteX10" fmla="*/ 1099228 w 1100061"/>
                <a:gd name="connsiteY10" fmla="*/ 76104 h 443485"/>
                <a:gd name="connsiteX11" fmla="*/ 1097660 w 1100061"/>
                <a:gd name="connsiteY11" fmla="*/ 9912 h 443485"/>
                <a:gd name="connsiteX12" fmla="*/ 967204 w 1100061"/>
                <a:gd name="connsiteY12" fmla="*/ 18398 h 443485"/>
                <a:gd name="connsiteX13" fmla="*/ 0 w 1100061"/>
                <a:gd name="connsiteY13" fmla="*/ 0 h 443485"/>
                <a:gd name="connsiteX0" fmla="*/ 0 w 1097660"/>
                <a:gd name="connsiteY0" fmla="*/ 0 h 443485"/>
                <a:gd name="connsiteX1" fmla="*/ 15118 w 1097660"/>
                <a:gd name="connsiteY1" fmla="*/ 111477 h 443485"/>
                <a:gd name="connsiteX2" fmla="*/ 45544 w 1097660"/>
                <a:gd name="connsiteY2" fmla="*/ 246178 h 443485"/>
                <a:gd name="connsiteX3" fmla="*/ 122987 w 1097660"/>
                <a:gd name="connsiteY3" fmla="*/ 383358 h 443485"/>
                <a:gd name="connsiteX4" fmla="*/ 272500 w 1097660"/>
                <a:gd name="connsiteY4" fmla="*/ 427684 h 443485"/>
                <a:gd name="connsiteX5" fmla="*/ 531019 w 1097660"/>
                <a:gd name="connsiteY5" fmla="*/ 443485 h 443485"/>
                <a:gd name="connsiteX6" fmla="*/ 735807 w 1097660"/>
                <a:gd name="connsiteY6" fmla="*/ 443319 h 443485"/>
                <a:gd name="connsiteX7" fmla="*/ 922887 w 1097660"/>
                <a:gd name="connsiteY7" fmla="*/ 414125 h 443485"/>
                <a:gd name="connsiteX8" fmla="*/ 1014097 w 1097660"/>
                <a:gd name="connsiteY8" fmla="*/ 328865 h 443485"/>
                <a:gd name="connsiteX9" fmla="*/ 1072971 w 1097660"/>
                <a:gd name="connsiteY9" fmla="*/ 176024 h 443485"/>
                <a:gd name="connsiteX10" fmla="*/ 1086187 w 1097660"/>
                <a:gd name="connsiteY10" fmla="*/ 82380 h 443485"/>
                <a:gd name="connsiteX11" fmla="*/ 1097660 w 1097660"/>
                <a:gd name="connsiteY11" fmla="*/ 9912 h 443485"/>
                <a:gd name="connsiteX12" fmla="*/ 967204 w 1097660"/>
                <a:gd name="connsiteY12" fmla="*/ 18398 h 443485"/>
                <a:gd name="connsiteX13" fmla="*/ 0 w 1097660"/>
                <a:gd name="connsiteY13" fmla="*/ 0 h 44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7660" h="443485">
                  <a:moveTo>
                    <a:pt x="0" y="0"/>
                  </a:moveTo>
                  <a:cubicBezTo>
                    <a:pt x="8532" y="61317"/>
                    <a:pt x="7527" y="70447"/>
                    <a:pt x="15118" y="111477"/>
                  </a:cubicBezTo>
                  <a:cubicBezTo>
                    <a:pt x="22709" y="152507"/>
                    <a:pt x="27566" y="200865"/>
                    <a:pt x="45544" y="246178"/>
                  </a:cubicBezTo>
                  <a:cubicBezTo>
                    <a:pt x="63522" y="291491"/>
                    <a:pt x="85161" y="353107"/>
                    <a:pt x="122987" y="383358"/>
                  </a:cubicBezTo>
                  <a:cubicBezTo>
                    <a:pt x="160813" y="413609"/>
                    <a:pt x="204495" y="417663"/>
                    <a:pt x="272500" y="427684"/>
                  </a:cubicBezTo>
                  <a:cubicBezTo>
                    <a:pt x="340505" y="437705"/>
                    <a:pt x="455613" y="442623"/>
                    <a:pt x="531019" y="443485"/>
                  </a:cubicBezTo>
                  <a:lnTo>
                    <a:pt x="735807" y="443319"/>
                  </a:lnTo>
                  <a:cubicBezTo>
                    <a:pt x="799307" y="435985"/>
                    <a:pt x="876505" y="433201"/>
                    <a:pt x="922887" y="414125"/>
                  </a:cubicBezTo>
                  <a:cubicBezTo>
                    <a:pt x="969269" y="395049"/>
                    <a:pt x="989083" y="368548"/>
                    <a:pt x="1014097" y="328865"/>
                  </a:cubicBezTo>
                  <a:cubicBezTo>
                    <a:pt x="1039111" y="289182"/>
                    <a:pt x="1060956" y="217105"/>
                    <a:pt x="1072971" y="176024"/>
                  </a:cubicBezTo>
                  <a:cubicBezTo>
                    <a:pt x="1084986" y="134943"/>
                    <a:pt x="1082072" y="110065"/>
                    <a:pt x="1086187" y="82380"/>
                  </a:cubicBezTo>
                  <a:cubicBezTo>
                    <a:pt x="1090302" y="54695"/>
                    <a:pt x="1090516" y="84922"/>
                    <a:pt x="1097660" y="9912"/>
                  </a:cubicBezTo>
                  <a:cubicBezTo>
                    <a:pt x="1094449" y="13551"/>
                    <a:pt x="967204" y="18398"/>
                    <a:pt x="967204" y="18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30000"/>
              </a:srgbClr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60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uk-UA" sz="40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питома теплота плавлення</a:t>
                </a:r>
              </a:p>
            </p:txBody>
          </p:sp>
        </mc:Choice>
        <mc:Fallback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blipFill>
                <a:blip r:embed="rId15" cstate="print"/>
                <a:stretch>
                  <a:fillRect r="-1793" b="-1770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xmlns="" id="{81ECF41E-8531-4230-8B1F-ED6E507D37BE}"/>
              </a:ext>
            </a:extLst>
          </p:cNvPr>
          <p:cNvSpPr/>
          <p:nvPr/>
        </p:nvSpPr>
        <p:spPr>
          <a:xfrm>
            <a:off x="123791" y="1207751"/>
            <a:ext cx="7043993" cy="129012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плавлення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кристалізація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/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речовини</a:t>
                </a:r>
              </a:p>
            </p:txBody>
          </p:sp>
        </mc:Choice>
        <mc:Fallback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7C7794-79C9-4090-9DE5-E546CD40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blipFill>
                <a:blip r:embed="rId16" cstate="print"/>
                <a:stretch>
                  <a:fillRect b="-2566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7088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0" grpId="0" animBg="1"/>
      <p:bldP spid="45" grpId="0" animBg="1"/>
      <p:bldP spid="22" grpId="0" animBg="1"/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6FF8361A-D896-4197-9222-1C383691492E}"/>
              </a:ext>
            </a:extLst>
          </p:cNvPr>
          <p:cNvGrpSpPr/>
          <p:nvPr/>
        </p:nvGrpSpPr>
        <p:grpSpPr>
          <a:xfrm>
            <a:off x="7289194" y="988406"/>
            <a:ext cx="7111019" cy="7111019"/>
            <a:chOff x="4751388" y="735012"/>
            <a:chExt cx="4032251" cy="4032251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09ED6A1A-BE96-495F-BC93-83B37BB91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751388" y="735012"/>
              <a:ext cx="4032251" cy="4032251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715082AB-CCD0-4A4A-81B4-631BB3439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06324" y="3550418"/>
              <a:ext cx="3196982" cy="1006592"/>
            </a:xfrm>
            <a:prstGeom prst="rect">
              <a:avLst/>
            </a:prstGeom>
          </p:spPr>
        </p:pic>
        <p:sp>
          <p:nvSpPr>
            <p:cNvPr id="42" name="Цилиндр 12">
              <a:extLst>
                <a:ext uri="{FF2B5EF4-FFF2-40B4-BE49-F238E27FC236}">
                  <a16:creationId xmlns:a16="http://schemas.microsoft.com/office/drawing/2014/main" xmlns="" id="{0901F4DE-D010-47A2-8E3B-C9E22C11A80A}"/>
                </a:ext>
              </a:extLst>
            </p:cNvPr>
            <p:cNvSpPr/>
            <p:nvPr/>
          </p:nvSpPr>
          <p:spPr>
            <a:xfrm>
              <a:off x="5983744" y="3549898"/>
              <a:ext cx="1643183" cy="204452"/>
            </a:xfrm>
            <a:prstGeom prst="can">
              <a:avLst>
                <a:gd name="adj" fmla="val 27469"/>
              </a:avLst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CE961986-0150-4DEA-9458-AF50E2514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76748" y="878408"/>
              <a:ext cx="176614" cy="2513585"/>
            </a:xfrm>
            <a:prstGeom prst="rect">
              <a:avLst/>
            </a:prstGeom>
          </p:spPr>
        </p:pic>
        <p:cxnSp>
          <p:nvCxnSpPr>
            <p:cNvPr id="44" name="Прямая соединительная линия 16">
              <a:extLst>
                <a:ext uri="{FF2B5EF4-FFF2-40B4-BE49-F238E27FC236}">
                  <a16:creationId xmlns:a16="http://schemas.microsoft.com/office/drawing/2014/main" xmlns="" id="{C164452E-3A33-40CE-A63B-91C9C07575C4}"/>
                </a:ext>
              </a:extLst>
            </p:cNvPr>
            <p:cNvCxnSpPr/>
            <p:nvPr/>
          </p:nvCxnSpPr>
          <p:spPr>
            <a:xfrm flipV="1">
              <a:off x="7065055" y="2355850"/>
              <a:ext cx="0" cy="84427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17">
              <a:extLst>
                <a:ext uri="{FF2B5EF4-FFF2-40B4-BE49-F238E27FC236}">
                  <a16:creationId xmlns:a16="http://schemas.microsoft.com/office/drawing/2014/main" xmlns="" id="{B18AEDEF-9BE0-45F3-8535-F4F4FBA68D52}"/>
                </a:ext>
              </a:extLst>
            </p:cNvPr>
            <p:cNvCxnSpPr/>
            <p:nvPr/>
          </p:nvCxnSpPr>
          <p:spPr>
            <a:xfrm flipV="1">
              <a:off x="7065055" y="1638300"/>
              <a:ext cx="0" cy="72390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8E17BE9A-8A72-4828-BB6D-758D580D7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23784" y="2237959"/>
              <a:ext cx="1287458" cy="1351832"/>
            </a:xfrm>
            <a:prstGeom prst="rect">
              <a:avLst/>
            </a:prstGeom>
          </p:spPr>
        </p:pic>
      </p:grpSp>
      <p:sp>
        <p:nvSpPr>
          <p:cNvPr id="61" name="Button Color - Down">
            <a:extLst>
              <a:ext uri="{FF2B5EF4-FFF2-40B4-BE49-F238E27FC236}">
                <a16:creationId xmlns:a16="http://schemas.microsoft.com/office/drawing/2014/main" xmlns="" id="{0753FDE5-3839-47CE-A491-11AE6640C18B}"/>
              </a:ext>
            </a:extLst>
          </p:cNvPr>
          <p:cNvSpPr/>
          <p:nvPr/>
        </p:nvSpPr>
        <p:spPr>
          <a:xfrm>
            <a:off x="763699" y="6372526"/>
            <a:ext cx="5847556" cy="151351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кипіння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температура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змінюється</a:t>
            </a:r>
            <a:endParaRPr lang="uk-U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049" y="2704243"/>
                <a:ext cx="3178055" cy="988406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питома теплота пароутворення</a:t>
                </a:r>
              </a:p>
            </p:txBody>
          </p:sp>
        </mc:Choice>
        <mc:Fallback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3953880"/>
                <a:ext cx="4382928" cy="1139247"/>
              </a:xfrm>
              <a:prstGeom prst="rect">
                <a:avLst/>
              </a:prstGeom>
              <a:blipFill>
                <a:blip r:embed="rId9" cstate="print"/>
                <a:stretch>
                  <a:fillRect r="-1793" b="-1770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xmlns="" id="{81ECF41E-8531-4230-8B1F-ED6E507D37BE}"/>
              </a:ext>
            </a:extLst>
          </p:cNvPr>
          <p:cNvSpPr/>
          <p:nvPr/>
        </p:nvSpPr>
        <p:spPr>
          <a:xfrm>
            <a:off x="123791" y="1207751"/>
            <a:ext cx="7910448" cy="129012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пароутворення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конденсація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/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речовини</a:t>
                </a:r>
              </a:p>
            </p:txBody>
          </p:sp>
        </mc:Choice>
        <mc:Fallback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27C7794-79C9-4090-9DE5-E546CD40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612" y="5349878"/>
                <a:ext cx="4382928" cy="653171"/>
              </a:xfrm>
              <a:prstGeom prst="rect">
                <a:avLst/>
              </a:prstGeom>
              <a:blipFill>
                <a:blip r:embed="rId10" cstate="print"/>
                <a:stretch>
                  <a:fillRect b="-25664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6499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40" grpId="0" animBg="1"/>
      <p:bldP spid="45" grpId="0" animBg="1"/>
      <p:bldP spid="22" grpId="0" animBg="1"/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2219829" y="2726103"/>
                <a:ext cx="3178055" cy="988406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ru-RU" sz="6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xmlns="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829" y="2726103"/>
                <a:ext cx="3178055" cy="98840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CA7F14A3-436C-42B4-98DD-766C8200D48C}"/>
                  </a:ext>
                </a:extLst>
              </p:cNvPr>
              <p:cNvSpPr/>
              <p:nvPr/>
            </p:nvSpPr>
            <p:spPr>
              <a:xfrm>
                <a:off x="356948" y="3953983"/>
                <a:ext cx="4382928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питома теплота згоряння палива</a:t>
                </a:r>
              </a:p>
            </p:txBody>
          </p:sp>
        </mc:Choice>
        <mc:Fallback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xmlns="" id="{CA7F14A3-436C-42B4-98DD-766C8200D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48" y="3953983"/>
                <a:ext cx="4382928" cy="1139247"/>
              </a:xfrm>
              <a:prstGeom prst="rect">
                <a:avLst/>
              </a:prstGeom>
              <a:blipFill>
                <a:blip r:embed="rId5" cstate="print"/>
                <a:stretch>
                  <a:fillRect r="-2207"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xmlns="" id="{81ECF41E-8531-4230-8B1F-ED6E507D37BE}"/>
              </a:ext>
            </a:extLst>
          </p:cNvPr>
          <p:cNvSpPr/>
          <p:nvPr/>
        </p:nvSpPr>
        <p:spPr>
          <a:xfrm>
            <a:off x="478329" y="1201260"/>
            <a:ext cx="6661057" cy="1290125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повне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згоряння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палива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id="{327C7794-79C9-4090-9DE5-E546CD40EE1E}"/>
                  </a:ext>
                </a:extLst>
              </p:cNvPr>
              <p:cNvSpPr/>
              <p:nvPr/>
            </p:nvSpPr>
            <p:spPr>
              <a:xfrm>
                <a:off x="5028670" y="3951605"/>
                <a:ext cx="2376157" cy="113924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маса палива</a:t>
                </a:r>
              </a:p>
            </p:txBody>
          </p:sp>
        </mc:Choice>
        <mc:Fallback>
          <p:sp>
            <p:nvSpPr>
              <p:cNvPr id="60" name="Button Color - Down">
                <a:extLst>
                  <a:ext uri="{FF2B5EF4-FFF2-40B4-BE49-F238E27FC236}">
                    <a16:creationId xmlns:a16="http://schemas.microsoft.com/office/drawing/2014/main" xmlns="" id="{327C7794-79C9-4090-9DE5-E546CD40E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670" y="3951605"/>
                <a:ext cx="2376157" cy="1139247"/>
              </a:xfrm>
              <a:prstGeom prst="rect">
                <a:avLst/>
              </a:prstGeom>
              <a:blipFill>
                <a:blip r:embed="rId6" cstate="print"/>
                <a:stretch>
                  <a:fillRect r="-3283" b="-17098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5">
            <a:extLst>
              <a:ext uri="{FF2B5EF4-FFF2-40B4-BE49-F238E27FC236}">
                <a16:creationId xmlns:a16="http://schemas.microsoft.com/office/drawing/2014/main" xmlns="" id="{9DE34409-F0A2-4B65-985F-4624A49AF6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649" y="1209348"/>
            <a:ext cx="5837785" cy="663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1CF660F0-120F-44B8-A68A-E3FA37E207AF}"/>
                  </a:ext>
                </a:extLst>
              </p:cNvPr>
              <p:cNvSpPr/>
              <p:nvPr/>
            </p:nvSpPr>
            <p:spPr>
              <a:xfrm>
                <a:off x="1724474" y="5667175"/>
                <a:ext cx="4168764" cy="2021059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>
                          <a:sym typeface="Symbol" panose="05050102010706020507" pitchFamily="18" charset="2"/>
                        </a:rPr>
                        <m:t></m:t>
                      </m:r>
                      <m:r>
                        <a:rPr lang="uk-UA" sz="6000" i="1"/>
                        <m:t>=</m:t>
                      </m:r>
                      <m:f>
                        <m:fPr>
                          <m:ctrlPr>
                            <a:rPr lang="uk-UA" sz="6000" i="1"/>
                          </m:ctrlPr>
                        </m:fPr>
                        <m:num>
                          <m:sSub>
                            <m:sSubPr>
                              <m:ctrlPr>
                                <a:rPr lang="uk-UA" sz="6000" i="1"/>
                              </m:ctrlPr>
                            </m:sSubPr>
                            <m:e>
                              <m:r>
                                <a:rPr lang="uk-UA" sz="6000" i="1"/>
                                <m:t>𝑄</m:t>
                              </m:r>
                            </m:e>
                            <m:sub>
                              <m:r>
                                <a:rPr lang="uk-UA" sz="6000" i="1"/>
                                <m:t>кор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uk-UA" sz="6000" i="1"/>
                              </m:ctrlPr>
                            </m:sSubPr>
                            <m:e>
                              <m:r>
                                <a:rPr lang="uk-UA" sz="6000" i="1"/>
                                <m:t>𝑄</m:t>
                              </m:r>
                            </m:e>
                            <m:sub>
                              <m:r>
                                <a:rPr lang="uk-UA" sz="6000" i="1"/>
                                <m:t>повна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xmlns="" id="{1CF660F0-120F-44B8-A68A-E3FA37E20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74" y="5667175"/>
                <a:ext cx="4168764" cy="202105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1310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  <p:bldP spid="22" grpId="0" animBg="1"/>
      <p:bldP spid="60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4092F609-32F6-4B55-A28E-CDE47893BE70}"/>
              </a:ext>
            </a:extLst>
          </p:cNvPr>
          <p:cNvGrpSpPr/>
          <p:nvPr/>
        </p:nvGrpSpPr>
        <p:grpSpPr>
          <a:xfrm>
            <a:off x="9059498" y="943738"/>
            <a:ext cx="5340097" cy="7155686"/>
            <a:chOff x="5253401" y="749244"/>
            <a:chExt cx="3013899" cy="397892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B768074-3286-464B-85C4-EB154668E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235" r="13138" b="1478"/>
            <a:stretch/>
          </p:blipFill>
          <p:spPr>
            <a:xfrm>
              <a:off x="5253401" y="749244"/>
              <a:ext cx="3013899" cy="3978927"/>
            </a:xfrm>
            <a:prstGeom prst="rect">
              <a:avLst/>
            </a:prstGeom>
          </p:spPr>
        </p:pic>
        <p:grpSp>
          <p:nvGrpSpPr>
            <p:cNvPr id="17" name="Группа 6">
              <a:extLst>
                <a:ext uri="{FF2B5EF4-FFF2-40B4-BE49-F238E27FC236}">
                  <a16:creationId xmlns:a16="http://schemas.microsoft.com/office/drawing/2014/main" xmlns="" id="{B7E76F89-4C4B-4B3E-9953-479EE0649B32}"/>
                </a:ext>
              </a:extLst>
            </p:cNvPr>
            <p:cNvGrpSpPr/>
            <p:nvPr/>
          </p:nvGrpSpPr>
          <p:grpSpPr>
            <a:xfrm>
              <a:off x="7185867" y="1290571"/>
              <a:ext cx="737680" cy="1536590"/>
              <a:chOff x="7185867" y="1290571"/>
              <a:chExt cx="737680" cy="1536590"/>
            </a:xfrm>
          </p:grpSpPr>
          <p:sp>
            <p:nvSpPr>
              <p:cNvPr id="18" name="Выгнутая вверх стрелка 4">
                <a:extLst>
                  <a:ext uri="{FF2B5EF4-FFF2-40B4-BE49-F238E27FC236}">
                    <a16:creationId xmlns:a16="http://schemas.microsoft.com/office/drawing/2014/main" xmlns="" id="{853A18E9-AAD7-4DFC-A0A8-9450CFB29180}"/>
                  </a:ext>
                </a:extLst>
              </p:cNvPr>
              <p:cNvSpPr/>
              <p:nvPr/>
            </p:nvSpPr>
            <p:spPr>
              <a:xfrm rot="2937018">
                <a:off x="6671445" y="1804993"/>
                <a:ext cx="1536590" cy="507746"/>
              </a:xfrm>
              <a:prstGeom prst="curvedDownArrow">
                <a:avLst>
                  <a:gd name="adj1" fmla="val 23088"/>
                  <a:gd name="adj2" fmla="val 57059"/>
                  <a:gd name="adj3" fmla="val 60924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rbera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AAD885C-FFD4-489B-B5FE-3A2FDAA26C39}"/>
                      </a:ext>
                    </a:extLst>
                  </p:cNvPr>
                  <p:cNvSpPr txBox="1"/>
                  <p:nvPr/>
                </p:nvSpPr>
                <p:spPr>
                  <a:xfrm>
                    <a:off x="7574280" y="2278745"/>
                    <a:ext cx="349267" cy="3670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kumimoji="0" lang="ru-RU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Gerbera"/>
                    </a:endParaRPr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xmlns="" id="{BAAD885C-FFD4-489B-B5FE-3A2FDAA26C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74280" y="2278745"/>
                    <a:ext cx="349267" cy="367074"/>
                  </a:xfrm>
                  <a:prstGeom prst="rect">
                    <a:avLst/>
                  </a:prstGeom>
                  <a:blipFill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Группа 34">
              <a:extLst>
                <a:ext uri="{FF2B5EF4-FFF2-40B4-BE49-F238E27FC236}">
                  <a16:creationId xmlns:a16="http://schemas.microsoft.com/office/drawing/2014/main" xmlns="" id="{5E6E82E7-006C-42D7-8A14-F783EEBFFA71}"/>
                </a:ext>
              </a:extLst>
            </p:cNvPr>
            <p:cNvGrpSpPr/>
            <p:nvPr/>
          </p:nvGrpSpPr>
          <p:grpSpPr>
            <a:xfrm>
              <a:off x="5684520" y="2837430"/>
              <a:ext cx="774652" cy="1536590"/>
              <a:chOff x="5684520" y="2837430"/>
              <a:chExt cx="774652" cy="1536590"/>
            </a:xfrm>
          </p:grpSpPr>
          <p:sp>
            <p:nvSpPr>
              <p:cNvPr id="25" name="Выгнутая вверх стрелка 32">
                <a:extLst>
                  <a:ext uri="{FF2B5EF4-FFF2-40B4-BE49-F238E27FC236}">
                    <a16:creationId xmlns:a16="http://schemas.microsoft.com/office/drawing/2014/main" xmlns="" id="{B66BE995-AA15-474F-909C-EF6A33FE768C}"/>
                  </a:ext>
                </a:extLst>
              </p:cNvPr>
              <p:cNvSpPr/>
              <p:nvPr/>
            </p:nvSpPr>
            <p:spPr>
              <a:xfrm rot="2937018" flipH="1" flipV="1">
                <a:off x="5437004" y="3351852"/>
                <a:ext cx="1536590" cy="507746"/>
              </a:xfrm>
              <a:prstGeom prst="curvedDownArrow">
                <a:avLst>
                  <a:gd name="adj1" fmla="val 23088"/>
                  <a:gd name="adj2" fmla="val 57059"/>
                  <a:gd name="adj3" fmla="val 60924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rbera"/>
                  <a:ea typeface="+mn-ea"/>
                  <a:cs typeface="+mn-cs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587CBE2-D256-4BF7-B050-9EE1206C68B6}"/>
                      </a:ext>
                    </a:extLst>
                  </p:cNvPr>
                  <p:cNvSpPr txBox="1"/>
                  <p:nvPr/>
                </p:nvSpPr>
                <p:spPr>
                  <a:xfrm>
                    <a:off x="5684520" y="2994660"/>
                    <a:ext cx="349267" cy="3670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6858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3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𝑄</m:t>
                          </m:r>
                        </m:oMath>
                      </m:oMathPara>
                    </a14:m>
                    <a:endParaRPr kumimoji="0" lang="ru-RU" sz="3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Gerbera"/>
                    </a:endParaRPr>
                  </a:p>
                </p:txBody>
              </p:sp>
            </mc:Choice>
            <mc:Fallback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xmlns="" id="{5587CBE2-D256-4BF7-B050-9EE1206C68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4520" y="2994660"/>
                    <a:ext cx="349267" cy="367074"/>
                  </a:xfrm>
                  <a:prstGeom prst="rect">
                    <a:avLst/>
                  </a:prstGeom>
                  <a:blipFill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Кількість теплоти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A6B78AE4-862A-4D8D-BA6D-84368E83D8E1}"/>
                  </a:ext>
                </a:extLst>
              </p:cNvPr>
              <p:cNvSpPr/>
              <p:nvPr/>
            </p:nvSpPr>
            <p:spPr>
              <a:xfrm>
                <a:off x="83178" y="3122289"/>
                <a:ext cx="8893759" cy="797704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1</m:t>
                          </m:r>
                        </m:sub>
                        <m:sup>
                          <m:r>
                            <a:rPr lang="uk-UA" sz="3700" i="1"/>
                            <m:t>−</m:t>
                          </m:r>
                        </m:sup>
                      </m:sSubSup>
                      <m:r>
                        <a:rPr lang="uk-UA" sz="3700" i="1"/>
                        <m:t>+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2</m:t>
                          </m:r>
                        </m:sub>
                        <m:sup>
                          <m:r>
                            <a:rPr lang="uk-UA" sz="3700" i="1"/>
                            <m:t>−</m:t>
                          </m:r>
                        </m:sup>
                      </m:sSubSup>
                      <m:r>
                        <a:rPr lang="uk-UA" sz="3700" i="1"/>
                        <m:t>+ … +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𝑛</m:t>
                          </m:r>
                        </m:sub>
                        <m:sup>
                          <m:r>
                            <a:rPr lang="uk-UA" sz="3700" i="1"/>
                            <m:t>−</m:t>
                          </m:r>
                        </m:sup>
                      </m:sSubSup>
                      <m:r>
                        <a:rPr lang="uk-UA" sz="3700" i="1"/>
                        <m:t>=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1</m:t>
                          </m:r>
                        </m:sub>
                        <m:sup>
                          <m:r>
                            <a:rPr lang="uk-UA" sz="3700" i="1"/>
                            <m:t>+</m:t>
                          </m:r>
                        </m:sup>
                      </m:sSubSup>
                      <m:r>
                        <a:rPr lang="uk-UA" sz="3700" i="1"/>
                        <m:t>+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2</m:t>
                          </m:r>
                        </m:sub>
                        <m:sup>
                          <m:r>
                            <a:rPr lang="uk-UA" sz="3700" i="1"/>
                            <m:t>+</m:t>
                          </m:r>
                        </m:sup>
                      </m:sSubSup>
                      <m:r>
                        <a:rPr lang="uk-UA" sz="3700" i="1"/>
                        <m:t>+ … +</m:t>
                      </m:r>
                      <m:sSubSup>
                        <m:sSubSupPr>
                          <m:ctrlPr>
                            <a:rPr lang="uk-UA" sz="3700" i="1"/>
                          </m:ctrlPr>
                        </m:sSubSupPr>
                        <m:e>
                          <m:r>
                            <a:rPr lang="en-US" sz="3700" i="1"/>
                            <m:t>𝑄</m:t>
                          </m:r>
                        </m:e>
                        <m:sub>
                          <m:r>
                            <a:rPr lang="uk-UA" sz="3700" i="1"/>
                            <m:t>𝑛</m:t>
                          </m:r>
                        </m:sub>
                        <m:sup>
                          <m:r>
                            <a:rPr lang="uk-UA" sz="3700" i="1"/>
                            <m:t>+</m:t>
                          </m:r>
                        </m:sup>
                      </m:sSubSup>
                    </m:oMath>
                  </m:oMathPara>
                </a14:m>
                <a:endParaRPr lang="uk-UA" sz="3700" dirty="0"/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xmlns="" id="{A6B78AE4-862A-4D8D-BA6D-84368E83D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8" y="3122289"/>
                <a:ext cx="8893759" cy="79770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Button Color - Down">
            <a:extLst>
              <a:ext uri="{FF2B5EF4-FFF2-40B4-BE49-F238E27FC236}">
                <a16:creationId xmlns:a16="http://schemas.microsoft.com/office/drawing/2014/main" xmlns="" id="{81ECF41E-8531-4230-8B1F-ED6E507D37BE}"/>
              </a:ext>
            </a:extLst>
          </p:cNvPr>
          <p:cNvSpPr/>
          <p:nvPr/>
        </p:nvSpPr>
        <p:spPr>
          <a:xfrm>
            <a:off x="719031" y="2119452"/>
            <a:ext cx="7696407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Рівняння теплового балансу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id="{47D77B1D-B11A-4490-88AC-29D23C3BFF99}"/>
                  </a:ext>
                </a:extLst>
              </p:cNvPr>
              <p:cNvSpPr/>
              <p:nvPr/>
            </p:nvSpPr>
            <p:spPr>
              <a:xfrm>
                <a:off x="367260" y="4230761"/>
                <a:ext cx="8325595" cy="7584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 smtClean="0">
                            <a:solidFill>
                              <a:srgbClr val="FFFF00"/>
                            </a:solidFill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</a:rPr>
                          <m:t>𝑄</m:t>
                        </m:r>
                      </m:e>
                      <m:sup>
                        <m:r>
                          <a:rPr lang="uk-UA" sz="4000" i="1">
                            <a:solidFill>
                              <a:srgbClr val="FFFF00"/>
                            </a:solidFill>
                          </a:rPr>
                          <m:t>+</m:t>
                        </m:r>
                      </m:sup>
                    </m:sSup>
                  </m:oMath>
                </a14:m>
                <a:r>
                  <a:rPr lang="uk-UA" sz="4000" dirty="0">
                    <a:solidFill>
                      <a:srgbClr val="FFFF00"/>
                    </a:solidFill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кількість теплоти, віддана тілом</a:t>
                </a:r>
              </a:p>
            </p:txBody>
          </p:sp>
        </mc:Choice>
        <mc:Fallback>
          <p:sp>
            <p:nvSpPr>
              <p:cNvPr id="27" name="Button Color - Down">
                <a:extLst>
                  <a:ext uri="{FF2B5EF4-FFF2-40B4-BE49-F238E27FC236}">
                    <a16:creationId xmlns:a16="http://schemas.microsoft.com/office/drawing/2014/main" xmlns="" id="{47D77B1D-B11A-4490-88AC-29D23C3BF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0" y="4230761"/>
                <a:ext cx="8325595" cy="758429"/>
              </a:xfrm>
              <a:prstGeom prst="rect">
                <a:avLst/>
              </a:prstGeom>
              <a:blipFill>
                <a:blip r:embed="rId8" cstate="print"/>
                <a:stretch>
                  <a:fillRect b="-14615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F12601A9-E8B2-4FE3-BFB7-43F64BF3D699}"/>
                  </a:ext>
                </a:extLst>
              </p:cNvPr>
              <p:cNvSpPr/>
              <p:nvPr/>
            </p:nvSpPr>
            <p:spPr>
              <a:xfrm>
                <a:off x="367260" y="5299958"/>
                <a:ext cx="8325596" cy="7584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uk-UA" sz="4000" i="1" smtClean="0">
                            <a:solidFill>
                              <a:srgbClr val="FFFF00"/>
                            </a:solidFill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FF00"/>
                            </a:solidFill>
                          </a:rPr>
                          <m:t>𝑄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uk-UA" sz="4000" dirty="0">
                    <a:solidFill>
                      <a:srgbClr val="FFFF00"/>
                    </a:solidFill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кількість теплоти,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одержана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тілом</a:t>
                </a: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id="{F12601A9-E8B2-4FE3-BFB7-43F64BF3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60" y="5299958"/>
                <a:ext cx="8325596" cy="758429"/>
              </a:xfrm>
              <a:prstGeom prst="rect">
                <a:avLst/>
              </a:prstGeom>
              <a:blipFill>
                <a:blip r:embed="rId9" cstate="print"/>
                <a:stretch>
                  <a:fillRect r="-437" b="-13740"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59785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2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903516" y="2468879"/>
            <a:ext cx="5791497" cy="378561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кмоль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одноатомного газу,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взятих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К.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D8DE79D-5FA2-4EFF-82D1-132E656035C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9979" y="1184385"/>
            <a:ext cx="5308300" cy="672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608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841681" y="1728641"/>
            <a:ext cx="6296590" cy="48972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Закоркована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посудина, 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г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гелію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нагрівають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 К. 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скільки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збільшилася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гелію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B47C19F-2A91-47B5-B191-43A5A4B11E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33493" y="1259916"/>
            <a:ext cx="5415319" cy="70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29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">
            <a:extLst>
              <a:ext uri="{FF2B5EF4-FFF2-40B4-BE49-F238E27FC236}">
                <a16:creationId xmlns:a16="http://schemas.microsoft.com/office/drawing/2014/main" xmlns="" id="{FB186FF1-7C19-4A90-9CBA-AB342CFFD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01" b="12201"/>
          <a:stretch>
            <a:fillRect/>
          </a:stretch>
        </p:blipFill>
        <p:spPr bwMode="auto">
          <a:xfrm>
            <a:off x="0" y="-20638"/>
            <a:ext cx="14398978" cy="81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Термодинаміка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EB47C664-FABA-400C-8A1F-44304108CCC0}"/>
              </a:ext>
            </a:extLst>
          </p:cNvPr>
          <p:cNvSpPr/>
          <p:nvPr/>
        </p:nvSpPr>
        <p:spPr>
          <a:xfrm>
            <a:off x="1829391" y="6209394"/>
            <a:ext cx="10741430" cy="1781907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Термодинаміка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 розділ фізики, що вивчає співвідношення і перетворення теплової та інших форм енергії</a:t>
            </a:r>
          </a:p>
        </p:txBody>
      </p:sp>
    </p:spTree>
    <p:extLst>
      <p:ext uri="{BB962C8B-B14F-4D97-AF65-F5344CB8AC3E}">
        <p14:creationId xmlns:p14="http://schemas.microsoft.com/office/powerpoint/2010/main" xmlns="" val="384406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d-2.jpg">
            <a:extLst>
              <a:ext uri="{FF2B5EF4-FFF2-40B4-BE49-F238E27FC236}">
                <a16:creationId xmlns:a16="http://schemas.microsoft.com/office/drawing/2014/main" xmlns="" id="{7D563C74-1E00-459A-A136-63051363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8253" y="988406"/>
            <a:ext cx="8331960" cy="711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4805550A-F091-4A25-BF12-BE58D40877D3}"/>
              </a:ext>
            </a:extLst>
          </p:cNvPr>
          <p:cNvSpPr/>
          <p:nvPr/>
        </p:nvSpPr>
        <p:spPr>
          <a:xfrm>
            <a:off x="297094" y="1570812"/>
            <a:ext cx="5573089" cy="550664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4. Шматок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свинцю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масою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кг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нагріли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°С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°С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при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збільшилася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14,5 кДж.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Знайдіть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питому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теплоємність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свинцю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6224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36,</a:t>
            </a:r>
          </a:p>
          <a:p>
            <a:pPr algn="ctr"/>
            <a:r>
              <a:rPr lang="ru-RU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№ 36 (1-2)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Поняття внутрішньої енергії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82356359-6EC6-487C-9AB6-891CDDD55A4E}"/>
              </a:ext>
            </a:extLst>
          </p:cNvPr>
          <p:cNvSpPr/>
          <p:nvPr/>
        </p:nvSpPr>
        <p:spPr>
          <a:xfrm>
            <a:off x="1259187" y="6583679"/>
            <a:ext cx="4956048" cy="124423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енергію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079906"/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частинок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xmlns="" id="{7F6FE747-1621-4809-8AAA-90C5CA9B1D39}"/>
              </a:ext>
            </a:extLst>
          </p:cNvPr>
          <p:cNvSpPr/>
          <p:nvPr/>
        </p:nvSpPr>
        <p:spPr>
          <a:xfrm>
            <a:off x="7113246" y="6583678"/>
            <a:ext cx="6027780" cy="124423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Потенціальну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енергію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взаємодія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частинок</a:t>
            </a:r>
            <a:r>
              <a:rPr lang="ru-RU" sz="36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77E4E8B-9AA7-4315-ADFB-75E8021D5F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859"/>
          <a:stretch/>
        </p:blipFill>
        <p:spPr>
          <a:xfrm>
            <a:off x="719031" y="2279056"/>
            <a:ext cx="6108285" cy="404971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295A35C6-E6C2-489B-9CDD-35C63C3A3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9697" t="8118" r="12700" b="10684"/>
          <a:stretch/>
        </p:blipFill>
        <p:spPr bwMode="auto">
          <a:xfrm>
            <a:off x="7904965" y="2279056"/>
            <a:ext cx="4937282" cy="404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BBA0DF7B-F2FA-4533-A6DF-00695DC00C66}"/>
              </a:ext>
            </a:extLst>
          </p:cNvPr>
          <p:cNvSpPr/>
          <p:nvPr/>
        </p:nvSpPr>
        <p:spPr>
          <a:xfrm>
            <a:off x="712462" y="1275280"/>
            <a:ext cx="12975287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Частинка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(атом, молекул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йон</a:t>
            </a:r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endParaRPr lang="uk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67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0798B83-2467-46F3-81B5-309FBDA9D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89194" y="988406"/>
            <a:ext cx="7111019" cy="7111019"/>
          </a:xfrm>
          <a:prstGeom prst="rect">
            <a:avLst/>
          </a:prstGeom>
        </p:spPr>
      </p:pic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Поняття внутрішньої енергії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EB47C664-FABA-400C-8A1F-44304108CCC0}"/>
              </a:ext>
            </a:extLst>
          </p:cNvPr>
          <p:cNvSpPr/>
          <p:nvPr/>
        </p:nvSpPr>
        <p:spPr>
          <a:xfrm>
            <a:off x="423129" y="1482578"/>
            <a:ext cx="6521123" cy="4962612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Внутрішня енергія 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термодинаміці) </a:t>
            </a:r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сума кінетичних енергій хаотичного (теплового) руху частинок речовини, з яких складається тіло, і потенціальних енергій їх взаємодії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Button Color - Down">
                <a:extLst>
                  <a:ext uri="{FF2B5EF4-FFF2-40B4-BE49-F238E27FC236}">
                    <a16:creationId xmlns:a16="http://schemas.microsoft.com/office/drawing/2014/main" id="{EBED1A00-141C-4632-8119-6F54209CF3CE}"/>
                  </a:ext>
                </a:extLst>
              </p:cNvPr>
              <p:cNvSpPr/>
              <p:nvPr/>
            </p:nvSpPr>
            <p:spPr>
              <a:xfrm>
                <a:off x="1449398" y="6899360"/>
                <a:ext cx="446858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6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6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6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</m:oMath>
                  </m:oMathPara>
                </a14:m>
                <a:endParaRPr lang="en-US" sz="6000" dirty="0">
                  <a:solidFill>
                    <a:schemeClr val="bg1"/>
                  </a:solidFill>
                  <a:latin typeface="Gerbera"/>
                </a:endParaRPr>
              </a:p>
            </p:txBody>
          </p:sp>
        </mc:Choice>
        <mc:Fallback>
          <p:sp>
            <p:nvSpPr>
              <p:cNvPr id="1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BED1A00-141C-4632-8119-6F54209CF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98" y="6899360"/>
                <a:ext cx="4468583" cy="98840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Группа 17">
            <a:extLst>
              <a:ext uri="{FF2B5EF4-FFF2-40B4-BE49-F238E27FC236}">
                <a16:creationId xmlns:a16="http://schemas.microsoft.com/office/drawing/2014/main" xmlns="" id="{D6D4B427-0F48-4B4F-80EE-D26DEAA40AC9}"/>
              </a:ext>
            </a:extLst>
          </p:cNvPr>
          <p:cNvGrpSpPr/>
          <p:nvPr/>
        </p:nvGrpSpPr>
        <p:grpSpPr>
          <a:xfrm>
            <a:off x="9832663" y="3070578"/>
            <a:ext cx="3180078" cy="3142958"/>
            <a:chOff x="729788" y="1800314"/>
            <a:chExt cx="1999694" cy="1976351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184AB6DB-981D-436D-BE1B-9FBF27226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-5004" r="-6141"/>
            <a:stretch/>
          </p:blipFill>
          <p:spPr>
            <a:xfrm flipH="1">
              <a:off x="743521" y="1809753"/>
              <a:ext cx="1985961" cy="1966912"/>
            </a:xfrm>
            <a:prstGeom prst="ellipse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xmlns="" id="{909CB8C5-B6DD-4223-92EC-B55CCA2F76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52118" t="14289" r="3941" b="7315"/>
            <a:stretch/>
          </p:blipFill>
          <p:spPr>
            <a:xfrm>
              <a:off x="729788" y="1800314"/>
              <a:ext cx="1790035" cy="17964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CE4354A9-06FD-44AC-9EFA-14DEA0B1A970}"/>
                  </a:ext>
                </a:extLst>
              </p:cNvPr>
              <p:cNvSpPr/>
              <p:nvPr/>
            </p:nvSpPr>
            <p:spPr>
              <a:xfrm>
                <a:off x="8438406" y="6899361"/>
                <a:ext cx="4468583" cy="988405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uk-UA" sz="6000" i="1">
                          <a:latin typeface="Cambria Math" panose="02040503050406030204" pitchFamily="18" charset="0"/>
                        </a:rPr>
                        <m:t>=1 Дж</m:t>
                      </m:r>
                    </m:oMath>
                  </m:oMathPara>
                </a14:m>
                <a:endParaRPr lang="uk-UA" sz="6000" dirty="0"/>
              </a:p>
            </p:txBody>
          </p:sp>
        </mc:Choice>
        <mc:Fallback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4354A9-06FD-44AC-9EFA-14DEA0B1A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406" y="6899361"/>
                <a:ext cx="4468583" cy="98840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8079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Внутрішня енергія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BBA0DF7B-F2FA-4533-A6DF-00695DC00C66}"/>
              </a:ext>
            </a:extLst>
          </p:cNvPr>
          <p:cNvSpPr/>
          <p:nvPr/>
        </p:nvSpPr>
        <p:spPr>
          <a:xfrm>
            <a:off x="2068902" y="1019233"/>
            <a:ext cx="10296914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Внутрішня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ідеального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газу: </a:t>
            </a:r>
            <a:endParaRPr lang="uk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Button Color - Down">
            <a:extLst>
              <a:ext uri="{FF2B5EF4-FFF2-40B4-BE49-F238E27FC236}">
                <a16:creationId xmlns:a16="http://schemas.microsoft.com/office/drawing/2014/main" xmlns="" id="{58A88201-E07E-46FB-A7F9-20EEAB4E226D}"/>
              </a:ext>
            </a:extLst>
          </p:cNvPr>
          <p:cNvSpPr/>
          <p:nvPr/>
        </p:nvSpPr>
        <p:spPr>
          <a:xfrm>
            <a:off x="9155676" y="2026798"/>
            <a:ext cx="4929673" cy="389713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Дорівнює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кінетичній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поступального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та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обертального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рухів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частинок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Button Color - Down">
            <a:extLst>
              <a:ext uri="{FF2B5EF4-FFF2-40B4-BE49-F238E27FC236}">
                <a16:creationId xmlns:a16="http://schemas.microsoft.com/office/drawing/2014/main" xmlns="" id="{C874711D-7578-426A-BC10-0693B8B3D4D3}"/>
              </a:ext>
            </a:extLst>
          </p:cNvPr>
          <p:cNvSpPr/>
          <p:nvPr/>
        </p:nvSpPr>
        <p:spPr>
          <a:xfrm>
            <a:off x="508452" y="1946325"/>
            <a:ext cx="6783595" cy="12917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Прямо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пропорційна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його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абсолютній</a:t>
            </a:r>
            <a:r>
              <a:rPr lang="ru-RU" sz="4000" b="1" kern="0" dirty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температурі</a:t>
            </a:r>
            <a:endParaRPr lang="ru-RU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xmlns="" id="{1DB2D38A-8A47-4565-9D9A-99F43E9158C0}"/>
              </a:ext>
            </a:extLst>
          </p:cNvPr>
          <p:cNvSpPr/>
          <p:nvPr/>
        </p:nvSpPr>
        <p:spPr>
          <a:xfrm>
            <a:off x="416511" y="3670597"/>
            <a:ext cx="6783595" cy="597960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одноатомного газу: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id="{BB0D7B79-857D-47FE-AC7F-EF36FE6B83D3}"/>
                  </a:ext>
                </a:extLst>
              </p:cNvPr>
              <p:cNvSpPr/>
              <p:nvPr/>
            </p:nvSpPr>
            <p:spPr>
              <a:xfrm>
                <a:off x="423129" y="4434296"/>
                <a:ext cx="2618289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𝑘𝑇</m:t>
                      </m:r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0D7B79-857D-47FE-AC7F-EF36FE6B8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29" y="4434296"/>
                <a:ext cx="2618289" cy="129176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id="{D5745746-52BB-4348-89F8-380752133BD9}"/>
                  </a:ext>
                </a:extLst>
              </p:cNvPr>
              <p:cNvSpPr/>
              <p:nvPr/>
            </p:nvSpPr>
            <p:spPr>
              <a:xfrm>
                <a:off x="3230483" y="4434295"/>
                <a:ext cx="2581500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А</m:t>
                          </m:r>
                        </m:sub>
                      </m:sSub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5745746-52BB-4348-89F8-380752133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483" y="4434295"/>
                <a:ext cx="2581500" cy="129176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68F5D8F2-9D57-40DF-8106-5F72F901F2D7}"/>
                  </a:ext>
                </a:extLst>
              </p:cNvPr>
              <p:cNvSpPr/>
              <p:nvPr/>
            </p:nvSpPr>
            <p:spPr>
              <a:xfrm>
                <a:off x="1524632" y="6383275"/>
                <a:ext cx="3872409" cy="1612950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5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F5D8F2-9D57-40DF-8106-5F72F901F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32" y="6383275"/>
                <a:ext cx="3872409" cy="16129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0D0D28F0-BE70-43F1-8D51-FE2E4D8A5370}"/>
                  </a:ext>
                </a:extLst>
              </p:cNvPr>
              <p:cNvSpPr/>
              <p:nvPr/>
            </p:nvSpPr>
            <p:spPr>
              <a:xfrm>
                <a:off x="5609764" y="6543865"/>
                <a:ext cx="3090781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𝑝𝑉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uk-UA" sz="4400" i="1">
                          <a:latin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D0D28F0-BE70-43F1-8D51-FE2E4D8A53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64" y="6543865"/>
                <a:ext cx="3090781" cy="1291765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трілка: униз 22">
            <a:extLst>
              <a:ext uri="{FF2B5EF4-FFF2-40B4-BE49-F238E27FC236}">
                <a16:creationId xmlns:a16="http://schemas.microsoft.com/office/drawing/2014/main" xmlns="" id="{A31CD605-960D-4DB8-8018-0987D48CEEC9}"/>
              </a:ext>
            </a:extLst>
          </p:cNvPr>
          <p:cNvSpPr/>
          <p:nvPr/>
        </p:nvSpPr>
        <p:spPr>
          <a:xfrm rot="16200000">
            <a:off x="8417662" y="6882154"/>
            <a:ext cx="1533781" cy="542568"/>
          </a:xfrm>
          <a:prstGeom prst="downArrow">
            <a:avLst/>
          </a:pr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F1C545C5-7AFE-4F74-8962-A650815ADDF2}"/>
                  </a:ext>
                </a:extLst>
              </p:cNvPr>
              <p:cNvSpPr/>
              <p:nvPr/>
            </p:nvSpPr>
            <p:spPr>
              <a:xfrm>
                <a:off x="9632005" y="6383275"/>
                <a:ext cx="3090781" cy="1612950"/>
              </a:xfrm>
              <a:prstGeom prst="rect">
                <a:avLst/>
              </a:prstGeom>
              <a:solidFill>
                <a:srgbClr val="2F5597"/>
              </a:solidFill>
              <a:ln w="38100">
                <a:solidFill>
                  <a:srgbClr val="2F559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5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uk-UA" sz="5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5400" b="0" i="1">
                          <a:latin typeface="Cambria Math" panose="02040503050406030204" pitchFamily="18" charset="0"/>
                        </a:rPr>
                        <m:t>𝑝𝑉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1C545C5-7AFE-4F74-8962-A650815ADD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2005" y="6383275"/>
                <a:ext cx="3090781" cy="161295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rgbClr val="2F5597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id="{F2A5B43C-AEBB-4B16-AE08-5EEFB31AF851}"/>
                  </a:ext>
                </a:extLst>
              </p:cNvPr>
              <p:cNvSpPr/>
              <p:nvPr/>
            </p:nvSpPr>
            <p:spPr>
              <a:xfrm>
                <a:off x="6001048" y="4434295"/>
                <a:ext cx="2777191" cy="129176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7990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4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uk-UA" sz="4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uk-UA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uk-UA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uk-UA" sz="44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uk-UA" sz="44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ru-RU" sz="4400" b="1" kern="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2A5B43C-AEBB-4B16-AE08-5EEFB31AF8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048" y="4434295"/>
                <a:ext cx="2777191" cy="1291765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Стрілка: униз 18">
            <a:extLst>
              <a:ext uri="{FF2B5EF4-FFF2-40B4-BE49-F238E27FC236}">
                <a16:creationId xmlns:a16="http://schemas.microsoft.com/office/drawing/2014/main" xmlns="" id="{A82AE205-4E6B-4C4C-8564-4EF2317717A6}"/>
              </a:ext>
            </a:extLst>
          </p:cNvPr>
          <p:cNvSpPr/>
          <p:nvPr/>
        </p:nvSpPr>
        <p:spPr>
          <a:xfrm>
            <a:off x="2693945" y="5850924"/>
            <a:ext cx="1533781" cy="407486"/>
          </a:xfrm>
          <a:prstGeom prst="downArrow">
            <a:avLst/>
          </a:prstGeom>
          <a:solidFill>
            <a:srgbClr val="548235"/>
          </a:solidFill>
          <a:ln>
            <a:solidFill>
              <a:srgbClr val="54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3780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7" grpId="1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Внутрішня енергія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BBA0DF7B-F2FA-4533-A6DF-00695DC00C66}"/>
              </a:ext>
            </a:extLst>
          </p:cNvPr>
          <p:cNvSpPr/>
          <p:nvPr/>
        </p:nvSpPr>
        <p:spPr>
          <a:xfrm>
            <a:off x="2051649" y="1295278"/>
            <a:ext cx="10296914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Способи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endParaRPr lang="uk-UA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Button Color - Down">
            <a:extLst>
              <a:ext uri="{FF2B5EF4-FFF2-40B4-BE49-F238E27FC236}">
                <a16:creationId xmlns:a16="http://schemas.microsoft.com/office/drawing/2014/main" xmlns="" id="{86EE8CF4-F667-4B6A-AF5E-C12448C78DE6}"/>
              </a:ext>
            </a:extLst>
          </p:cNvPr>
          <p:cNvSpPr/>
          <p:nvPr/>
        </p:nvSpPr>
        <p:spPr>
          <a:xfrm>
            <a:off x="1400788" y="7067159"/>
            <a:ext cx="4929673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Теплопередача</a:t>
            </a:r>
          </a:p>
        </p:txBody>
      </p:sp>
      <p:sp>
        <p:nvSpPr>
          <p:cNvPr id="27" name="Button Color - Down">
            <a:extLst>
              <a:ext uri="{FF2B5EF4-FFF2-40B4-BE49-F238E27FC236}">
                <a16:creationId xmlns:a16="http://schemas.microsoft.com/office/drawing/2014/main" xmlns="" id="{15947010-6981-4BA7-86E4-4C91CE202671}"/>
              </a:ext>
            </a:extLst>
          </p:cNvPr>
          <p:cNvSpPr/>
          <p:nvPr/>
        </p:nvSpPr>
        <p:spPr>
          <a:xfrm>
            <a:off x="8146821" y="7067159"/>
            <a:ext cx="4929673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Виконання</a:t>
            </a:r>
            <a:r>
              <a:rPr lang="ru-RU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роботи</a:t>
            </a:r>
            <a:endParaRPr lang="ru-RU" sz="40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F7D39E1A-0574-4BC5-9D0E-B8340FCF9924}"/>
              </a:ext>
            </a:extLst>
          </p:cNvPr>
          <p:cNvGrpSpPr/>
          <p:nvPr/>
        </p:nvGrpSpPr>
        <p:grpSpPr>
          <a:xfrm>
            <a:off x="8302900" y="2230913"/>
            <a:ext cx="4617513" cy="4617509"/>
            <a:chOff x="8195140" y="2906529"/>
            <a:chExt cx="2286368" cy="2286366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697372D1-2417-45C8-A7FF-03C1CFD777A8}"/>
                </a:ext>
              </a:extLst>
            </p:cNvPr>
            <p:cNvSpPr/>
            <p:nvPr/>
          </p:nvSpPr>
          <p:spPr>
            <a:xfrm>
              <a:off x="8195140" y="2906529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67150497-5696-461F-8503-3F883C335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6156" t="8111" r="470" b="-2996"/>
            <a:stretch/>
          </p:blipFill>
          <p:spPr>
            <a:xfrm>
              <a:off x="8195140" y="2906529"/>
              <a:ext cx="2286368" cy="2286366"/>
            </a:xfrm>
            <a:prstGeom prst="ellipse">
              <a:avLst/>
            </a:prstGeom>
          </p:spPr>
        </p:pic>
      </p:grp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F24EEF61-88AC-4BE4-811E-F25FDEE3A83F}"/>
              </a:ext>
            </a:extLst>
          </p:cNvPr>
          <p:cNvGrpSpPr/>
          <p:nvPr/>
        </p:nvGrpSpPr>
        <p:grpSpPr>
          <a:xfrm>
            <a:off x="1556866" y="2230912"/>
            <a:ext cx="4617515" cy="4617511"/>
            <a:chOff x="3740865" y="2906528"/>
            <a:chExt cx="2286369" cy="2286367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07F5AF39-1F16-46B8-8954-665655E1A603}"/>
                </a:ext>
              </a:extLst>
            </p:cNvPr>
            <p:cNvSpPr/>
            <p:nvPr/>
          </p:nvSpPr>
          <p:spPr>
            <a:xfrm>
              <a:off x="3740866" y="2906529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A7EC0147-321C-4AA3-B0CD-F13DA2D6F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7706" t="23023" r="4650" b="10052"/>
            <a:stretch/>
          </p:blipFill>
          <p:spPr>
            <a:xfrm>
              <a:off x="3740865" y="2906528"/>
              <a:ext cx="2286369" cy="2286367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2739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9198EB30-C712-46C8-8D1A-B3D7DF60DF63}"/>
              </a:ext>
            </a:extLst>
          </p:cNvPr>
          <p:cNvGrpSpPr/>
          <p:nvPr/>
        </p:nvGrpSpPr>
        <p:grpSpPr>
          <a:xfrm>
            <a:off x="7278745" y="981379"/>
            <a:ext cx="7120850" cy="7118046"/>
            <a:chOff x="8043227" y="2132634"/>
            <a:chExt cx="4033838" cy="4032250"/>
          </a:xfrm>
        </p:grpSpPr>
        <p:sp>
          <p:nvSpPr>
            <p:cNvPr id="20" name="Прямоугольник 37">
              <a:extLst>
                <a:ext uri="{FF2B5EF4-FFF2-40B4-BE49-F238E27FC236}">
                  <a16:creationId xmlns:a16="http://schemas.microsoft.com/office/drawing/2014/main" xmlns="" id="{EE6E21B6-0543-4E1B-B26F-772B54F0513B}"/>
                </a:ext>
              </a:extLst>
            </p:cNvPr>
            <p:cNvSpPr/>
            <p:nvPr/>
          </p:nvSpPr>
          <p:spPr>
            <a:xfrm flipV="1">
              <a:off x="8043227" y="2132634"/>
              <a:ext cx="4033838" cy="4032250"/>
            </a:xfrm>
            <a:prstGeom prst="rect">
              <a:avLst/>
            </a:prstGeom>
            <a:gradFill flip="none" rotWithShape="1">
              <a:gsLst>
                <a:gs pos="0">
                  <a:srgbClr val="A5C4E0"/>
                </a:gs>
                <a:gs pos="100000">
                  <a:srgbClr val="195379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BDED1CEC-156C-4749-AEBC-6BAB792B0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522833" y="2135975"/>
              <a:ext cx="312807" cy="312807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E2C0D58E-19B0-43D0-BD8B-8F557D7D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90612" y="2739990"/>
              <a:ext cx="312807" cy="3128071"/>
            </a:xfrm>
            <a:prstGeom prst="rect">
              <a:avLst/>
            </a:prstGeom>
          </p:spPr>
        </p:pic>
        <p:cxnSp>
          <p:nvCxnSpPr>
            <p:cNvPr id="24" name="Прямая соединительная линия 9">
              <a:extLst>
                <a:ext uri="{FF2B5EF4-FFF2-40B4-BE49-F238E27FC236}">
                  <a16:creationId xmlns:a16="http://schemas.microsoft.com/office/drawing/2014/main" xmlns="" id="{E2551FCB-9674-4F06-8368-7661A52EA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1739" y="4590877"/>
              <a:ext cx="0" cy="1148009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10">
              <a:extLst>
                <a:ext uri="{FF2B5EF4-FFF2-40B4-BE49-F238E27FC236}">
                  <a16:creationId xmlns:a16="http://schemas.microsoft.com/office/drawing/2014/main" xmlns="" id="{2F549EEE-1066-44F9-9F52-359B6862AE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3961" y="3759821"/>
              <a:ext cx="0" cy="1371187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11">
              <a:extLst>
                <a:ext uri="{FF2B5EF4-FFF2-40B4-BE49-F238E27FC236}">
                  <a16:creationId xmlns:a16="http://schemas.microsoft.com/office/drawing/2014/main" xmlns="" id="{9E29B003-BA8F-4468-B46D-814706610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73961" y="2993428"/>
              <a:ext cx="0" cy="771156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12">
              <a:extLst>
                <a:ext uri="{FF2B5EF4-FFF2-40B4-BE49-F238E27FC236}">
                  <a16:creationId xmlns:a16="http://schemas.microsoft.com/office/drawing/2014/main" xmlns="" id="{0941B2F8-50FE-484A-BB7C-52491C193043}"/>
                </a:ext>
              </a:extLst>
            </p:cNvPr>
            <p:cNvCxnSpPr>
              <a:cxnSpLocks/>
            </p:cNvCxnSpPr>
            <p:nvPr/>
          </p:nvCxnSpPr>
          <p:spPr>
            <a:xfrm>
              <a:off x="9841739" y="4364659"/>
              <a:ext cx="0" cy="234332"/>
            </a:xfrm>
            <a:prstGeom prst="line">
              <a:avLst/>
            </a:prstGeom>
            <a:ln w="12700">
              <a:solidFill>
                <a:srgbClr val="D7000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с двумя скругленными соседними углами 30">
              <a:extLst>
                <a:ext uri="{FF2B5EF4-FFF2-40B4-BE49-F238E27FC236}">
                  <a16:creationId xmlns:a16="http://schemas.microsoft.com/office/drawing/2014/main" xmlns="" id="{F09882CC-625F-48FC-A36A-E77A23C8A188}"/>
                </a:ext>
              </a:extLst>
            </p:cNvPr>
            <p:cNvSpPr/>
            <p:nvPr/>
          </p:nvSpPr>
          <p:spPr>
            <a:xfrm flipV="1">
              <a:off x="9359264" y="4901049"/>
              <a:ext cx="1489295" cy="1029546"/>
            </a:xfrm>
            <a:custGeom>
              <a:avLst/>
              <a:gdLst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66850 w 1466850"/>
                <a:gd name="connsiteY2" fmla="*/ 454030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66850 w 1466850"/>
                <a:gd name="connsiteY2" fmla="*/ 454030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54150 w 1466850"/>
                <a:gd name="connsiteY2" fmla="*/ 450855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66850"/>
                <a:gd name="connsiteY0" fmla="*/ 0 h 977901"/>
                <a:gd name="connsiteX1" fmla="*/ 1012820 w 1466850"/>
                <a:gd name="connsiteY1" fmla="*/ 0 h 977901"/>
                <a:gd name="connsiteX2" fmla="*/ 1454150 w 1466850"/>
                <a:gd name="connsiteY2" fmla="*/ 450855 h 977901"/>
                <a:gd name="connsiteX3" fmla="*/ 1466850 w 1466850"/>
                <a:gd name="connsiteY3" fmla="*/ 977901 h 977901"/>
                <a:gd name="connsiteX4" fmla="*/ 1466850 w 1466850"/>
                <a:gd name="connsiteY4" fmla="*/ 977901 h 977901"/>
                <a:gd name="connsiteX5" fmla="*/ 0 w 1466850"/>
                <a:gd name="connsiteY5" fmla="*/ 977901 h 977901"/>
                <a:gd name="connsiteX6" fmla="*/ 0 w 1466850"/>
                <a:gd name="connsiteY6" fmla="*/ 977901 h 977901"/>
                <a:gd name="connsiteX7" fmla="*/ 0 w 1466850"/>
                <a:gd name="connsiteY7" fmla="*/ 454030 h 977901"/>
                <a:gd name="connsiteX8" fmla="*/ 454030 w 1466850"/>
                <a:gd name="connsiteY8" fmla="*/ 0 h 977901"/>
                <a:gd name="connsiteX0" fmla="*/ 454030 w 1479550"/>
                <a:gd name="connsiteY0" fmla="*/ 0 h 977901"/>
                <a:gd name="connsiteX1" fmla="*/ 1012820 w 1479550"/>
                <a:gd name="connsiteY1" fmla="*/ 0 h 977901"/>
                <a:gd name="connsiteX2" fmla="*/ 1454150 w 1479550"/>
                <a:gd name="connsiteY2" fmla="*/ 450855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12820 w 1479550"/>
                <a:gd name="connsiteY1" fmla="*/ 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12820 w 1479550"/>
                <a:gd name="connsiteY1" fmla="*/ 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09645 w 1479550"/>
                <a:gd name="connsiteY1" fmla="*/ 2540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09645 w 1479550"/>
                <a:gd name="connsiteY1" fmla="*/ 2540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54030 w 1479550"/>
                <a:gd name="connsiteY0" fmla="*/ 0 h 977901"/>
                <a:gd name="connsiteX1" fmla="*/ 1009645 w 1479550"/>
                <a:gd name="connsiteY1" fmla="*/ 25400 h 977901"/>
                <a:gd name="connsiteX2" fmla="*/ 1438275 w 1479550"/>
                <a:gd name="connsiteY2" fmla="*/ 365130 h 977901"/>
                <a:gd name="connsiteX3" fmla="*/ 1466850 w 1479550"/>
                <a:gd name="connsiteY3" fmla="*/ 977901 h 977901"/>
                <a:gd name="connsiteX4" fmla="*/ 1479550 w 1479550"/>
                <a:gd name="connsiteY4" fmla="*/ 977901 h 977901"/>
                <a:gd name="connsiteX5" fmla="*/ 0 w 1479550"/>
                <a:gd name="connsiteY5" fmla="*/ 977901 h 977901"/>
                <a:gd name="connsiteX6" fmla="*/ 0 w 1479550"/>
                <a:gd name="connsiteY6" fmla="*/ 977901 h 977901"/>
                <a:gd name="connsiteX7" fmla="*/ 0 w 1479550"/>
                <a:gd name="connsiteY7" fmla="*/ 454030 h 977901"/>
                <a:gd name="connsiteX8" fmla="*/ 454030 w 1479550"/>
                <a:gd name="connsiteY8" fmla="*/ 0 h 977901"/>
                <a:gd name="connsiteX0" fmla="*/ 438155 w 1479550"/>
                <a:gd name="connsiteY0" fmla="*/ 13133 h 962459"/>
                <a:gd name="connsiteX1" fmla="*/ 1009645 w 1479550"/>
                <a:gd name="connsiteY1" fmla="*/ 9958 h 962459"/>
                <a:gd name="connsiteX2" fmla="*/ 1438275 w 1479550"/>
                <a:gd name="connsiteY2" fmla="*/ 349688 h 962459"/>
                <a:gd name="connsiteX3" fmla="*/ 1466850 w 1479550"/>
                <a:gd name="connsiteY3" fmla="*/ 962459 h 962459"/>
                <a:gd name="connsiteX4" fmla="*/ 1479550 w 1479550"/>
                <a:gd name="connsiteY4" fmla="*/ 962459 h 962459"/>
                <a:gd name="connsiteX5" fmla="*/ 0 w 1479550"/>
                <a:gd name="connsiteY5" fmla="*/ 962459 h 962459"/>
                <a:gd name="connsiteX6" fmla="*/ 0 w 1479550"/>
                <a:gd name="connsiteY6" fmla="*/ 962459 h 962459"/>
                <a:gd name="connsiteX7" fmla="*/ 0 w 1479550"/>
                <a:gd name="connsiteY7" fmla="*/ 438588 h 962459"/>
                <a:gd name="connsiteX8" fmla="*/ 438155 w 1479550"/>
                <a:gd name="connsiteY8" fmla="*/ 13133 h 962459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0 w 1479550"/>
                <a:gd name="connsiteY7" fmla="*/ 446296 h 970167"/>
                <a:gd name="connsiteX8" fmla="*/ 438155 w 1479550"/>
                <a:gd name="connsiteY8" fmla="*/ 20841 h 970167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0 w 1479550"/>
                <a:gd name="connsiteY7" fmla="*/ 446296 h 970167"/>
                <a:gd name="connsiteX8" fmla="*/ 438155 w 1479550"/>
                <a:gd name="connsiteY8" fmla="*/ 20841 h 970167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19050 w 1479550"/>
                <a:gd name="connsiteY7" fmla="*/ 449471 h 970167"/>
                <a:gd name="connsiteX8" fmla="*/ 438155 w 1479550"/>
                <a:gd name="connsiteY8" fmla="*/ 20841 h 970167"/>
                <a:gd name="connsiteX0" fmla="*/ 438155 w 1479550"/>
                <a:gd name="connsiteY0" fmla="*/ 20841 h 970167"/>
                <a:gd name="connsiteX1" fmla="*/ 1009645 w 1479550"/>
                <a:gd name="connsiteY1" fmla="*/ 17666 h 970167"/>
                <a:gd name="connsiteX2" fmla="*/ 1438275 w 1479550"/>
                <a:gd name="connsiteY2" fmla="*/ 357396 h 970167"/>
                <a:gd name="connsiteX3" fmla="*/ 1466850 w 1479550"/>
                <a:gd name="connsiteY3" fmla="*/ 970167 h 970167"/>
                <a:gd name="connsiteX4" fmla="*/ 1479550 w 1479550"/>
                <a:gd name="connsiteY4" fmla="*/ 970167 h 970167"/>
                <a:gd name="connsiteX5" fmla="*/ 0 w 1479550"/>
                <a:gd name="connsiteY5" fmla="*/ 970167 h 970167"/>
                <a:gd name="connsiteX6" fmla="*/ 0 w 1479550"/>
                <a:gd name="connsiteY6" fmla="*/ 970167 h 970167"/>
                <a:gd name="connsiteX7" fmla="*/ 19050 w 1479550"/>
                <a:gd name="connsiteY7" fmla="*/ 449471 h 970167"/>
                <a:gd name="connsiteX8" fmla="*/ 438155 w 1479550"/>
                <a:gd name="connsiteY8" fmla="*/ 20841 h 970167"/>
                <a:gd name="connsiteX0" fmla="*/ 438155 w 1479550"/>
                <a:gd name="connsiteY0" fmla="*/ 22741 h 968892"/>
                <a:gd name="connsiteX1" fmla="*/ 1009645 w 1479550"/>
                <a:gd name="connsiteY1" fmla="*/ 16391 h 968892"/>
                <a:gd name="connsiteX2" fmla="*/ 1438275 w 1479550"/>
                <a:gd name="connsiteY2" fmla="*/ 356121 h 968892"/>
                <a:gd name="connsiteX3" fmla="*/ 1466850 w 1479550"/>
                <a:gd name="connsiteY3" fmla="*/ 968892 h 968892"/>
                <a:gd name="connsiteX4" fmla="*/ 1479550 w 1479550"/>
                <a:gd name="connsiteY4" fmla="*/ 968892 h 968892"/>
                <a:gd name="connsiteX5" fmla="*/ 0 w 1479550"/>
                <a:gd name="connsiteY5" fmla="*/ 968892 h 968892"/>
                <a:gd name="connsiteX6" fmla="*/ 0 w 1479550"/>
                <a:gd name="connsiteY6" fmla="*/ 968892 h 968892"/>
                <a:gd name="connsiteX7" fmla="*/ 19050 w 1479550"/>
                <a:gd name="connsiteY7" fmla="*/ 448196 h 968892"/>
                <a:gd name="connsiteX8" fmla="*/ 438155 w 1479550"/>
                <a:gd name="connsiteY8" fmla="*/ 22741 h 968892"/>
                <a:gd name="connsiteX0" fmla="*/ 438155 w 1479550"/>
                <a:gd name="connsiteY0" fmla="*/ 22741 h 968892"/>
                <a:gd name="connsiteX1" fmla="*/ 1009645 w 1479550"/>
                <a:gd name="connsiteY1" fmla="*/ 16391 h 968892"/>
                <a:gd name="connsiteX2" fmla="*/ 1438275 w 1479550"/>
                <a:gd name="connsiteY2" fmla="*/ 356121 h 968892"/>
                <a:gd name="connsiteX3" fmla="*/ 1466850 w 1479550"/>
                <a:gd name="connsiteY3" fmla="*/ 968892 h 968892"/>
                <a:gd name="connsiteX4" fmla="*/ 1479550 w 1479550"/>
                <a:gd name="connsiteY4" fmla="*/ 968892 h 968892"/>
                <a:gd name="connsiteX5" fmla="*/ 0 w 1479550"/>
                <a:gd name="connsiteY5" fmla="*/ 968892 h 968892"/>
                <a:gd name="connsiteX6" fmla="*/ 0 w 1479550"/>
                <a:gd name="connsiteY6" fmla="*/ 968892 h 968892"/>
                <a:gd name="connsiteX7" fmla="*/ 19050 w 1479550"/>
                <a:gd name="connsiteY7" fmla="*/ 448196 h 968892"/>
                <a:gd name="connsiteX8" fmla="*/ 438155 w 1479550"/>
                <a:gd name="connsiteY8" fmla="*/ 22741 h 968892"/>
                <a:gd name="connsiteX0" fmla="*/ 438155 w 1479550"/>
                <a:gd name="connsiteY0" fmla="*/ 22741 h 968892"/>
                <a:gd name="connsiteX1" fmla="*/ 1009645 w 1479550"/>
                <a:gd name="connsiteY1" fmla="*/ 16391 h 968892"/>
                <a:gd name="connsiteX2" fmla="*/ 1438275 w 1479550"/>
                <a:gd name="connsiteY2" fmla="*/ 356121 h 968892"/>
                <a:gd name="connsiteX3" fmla="*/ 1466850 w 1479550"/>
                <a:gd name="connsiteY3" fmla="*/ 968892 h 968892"/>
                <a:gd name="connsiteX4" fmla="*/ 1479550 w 1479550"/>
                <a:gd name="connsiteY4" fmla="*/ 968892 h 968892"/>
                <a:gd name="connsiteX5" fmla="*/ 0 w 1479550"/>
                <a:gd name="connsiteY5" fmla="*/ 968892 h 968892"/>
                <a:gd name="connsiteX6" fmla="*/ 0 w 1479550"/>
                <a:gd name="connsiteY6" fmla="*/ 968892 h 968892"/>
                <a:gd name="connsiteX7" fmla="*/ 19050 w 1479550"/>
                <a:gd name="connsiteY7" fmla="*/ 448196 h 968892"/>
                <a:gd name="connsiteX8" fmla="*/ 438155 w 1479550"/>
                <a:gd name="connsiteY8" fmla="*/ 22741 h 968892"/>
                <a:gd name="connsiteX0" fmla="*/ 447680 w 1489075"/>
                <a:gd name="connsiteY0" fmla="*/ 22741 h 968892"/>
                <a:gd name="connsiteX1" fmla="*/ 1019170 w 1489075"/>
                <a:gd name="connsiteY1" fmla="*/ 16391 h 968892"/>
                <a:gd name="connsiteX2" fmla="*/ 1447800 w 1489075"/>
                <a:gd name="connsiteY2" fmla="*/ 356121 h 968892"/>
                <a:gd name="connsiteX3" fmla="*/ 1476375 w 1489075"/>
                <a:gd name="connsiteY3" fmla="*/ 968892 h 968892"/>
                <a:gd name="connsiteX4" fmla="*/ 1489075 w 1489075"/>
                <a:gd name="connsiteY4" fmla="*/ 968892 h 968892"/>
                <a:gd name="connsiteX5" fmla="*/ 9525 w 1489075"/>
                <a:gd name="connsiteY5" fmla="*/ 968892 h 968892"/>
                <a:gd name="connsiteX6" fmla="*/ 0 w 1489075"/>
                <a:gd name="connsiteY6" fmla="*/ 968892 h 968892"/>
                <a:gd name="connsiteX7" fmla="*/ 28575 w 1489075"/>
                <a:gd name="connsiteY7" fmla="*/ 448196 h 968892"/>
                <a:gd name="connsiteX8" fmla="*/ 447680 w 1489075"/>
                <a:gd name="connsiteY8" fmla="*/ 22741 h 968892"/>
                <a:gd name="connsiteX0" fmla="*/ 447680 w 1489075"/>
                <a:gd name="connsiteY0" fmla="*/ 22741 h 968892"/>
                <a:gd name="connsiteX1" fmla="*/ 1019170 w 1489075"/>
                <a:gd name="connsiteY1" fmla="*/ 16391 h 968892"/>
                <a:gd name="connsiteX2" fmla="*/ 1447800 w 1489075"/>
                <a:gd name="connsiteY2" fmla="*/ 356121 h 968892"/>
                <a:gd name="connsiteX3" fmla="*/ 1476375 w 1489075"/>
                <a:gd name="connsiteY3" fmla="*/ 968892 h 968892"/>
                <a:gd name="connsiteX4" fmla="*/ 1489075 w 1489075"/>
                <a:gd name="connsiteY4" fmla="*/ 968892 h 968892"/>
                <a:gd name="connsiteX5" fmla="*/ 9525 w 1489075"/>
                <a:gd name="connsiteY5" fmla="*/ 968892 h 968892"/>
                <a:gd name="connsiteX6" fmla="*/ 0 w 1489075"/>
                <a:gd name="connsiteY6" fmla="*/ 968892 h 968892"/>
                <a:gd name="connsiteX7" fmla="*/ 35601 w 1489075"/>
                <a:gd name="connsiteY7" fmla="*/ 450538 h 968892"/>
                <a:gd name="connsiteX8" fmla="*/ 447680 w 1489075"/>
                <a:gd name="connsiteY8" fmla="*/ 22741 h 968892"/>
                <a:gd name="connsiteX0" fmla="*/ 447680 w 1489075"/>
                <a:gd name="connsiteY0" fmla="*/ 22741 h 968892"/>
                <a:gd name="connsiteX1" fmla="*/ 1019170 w 1489075"/>
                <a:gd name="connsiteY1" fmla="*/ 16391 h 968892"/>
                <a:gd name="connsiteX2" fmla="*/ 1447800 w 1489075"/>
                <a:gd name="connsiteY2" fmla="*/ 356121 h 968892"/>
                <a:gd name="connsiteX3" fmla="*/ 1476375 w 1489075"/>
                <a:gd name="connsiteY3" fmla="*/ 968892 h 968892"/>
                <a:gd name="connsiteX4" fmla="*/ 1489075 w 1489075"/>
                <a:gd name="connsiteY4" fmla="*/ 968892 h 968892"/>
                <a:gd name="connsiteX5" fmla="*/ 9525 w 1489075"/>
                <a:gd name="connsiteY5" fmla="*/ 968892 h 968892"/>
                <a:gd name="connsiteX6" fmla="*/ 0 w 1489075"/>
                <a:gd name="connsiteY6" fmla="*/ 968892 h 968892"/>
                <a:gd name="connsiteX7" fmla="*/ 35601 w 1489075"/>
                <a:gd name="connsiteY7" fmla="*/ 450538 h 968892"/>
                <a:gd name="connsiteX8" fmla="*/ 447680 w 1489075"/>
                <a:gd name="connsiteY8" fmla="*/ 22741 h 968892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35601 w 1489075"/>
                <a:gd name="connsiteY7" fmla="*/ 448890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35601 w 1489075"/>
                <a:gd name="connsiteY7" fmla="*/ 448890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35601 w 1489075"/>
                <a:gd name="connsiteY7" fmla="*/ 448890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450022 w 1489075"/>
                <a:gd name="connsiteY8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47800 w 1489075"/>
                <a:gd name="connsiteY2" fmla="*/ 354473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117095 w 1489075"/>
                <a:gd name="connsiteY8" fmla="*/ 151079 h 967244"/>
                <a:gd name="connsiteX9" fmla="*/ 450022 w 1489075"/>
                <a:gd name="connsiteY9" fmla="*/ 25777 h 967244"/>
                <a:gd name="connsiteX0" fmla="*/ 450022 w 1489075"/>
                <a:gd name="connsiteY0" fmla="*/ 25777 h 967244"/>
                <a:gd name="connsiteX1" fmla="*/ 1019170 w 1489075"/>
                <a:gd name="connsiteY1" fmla="*/ 14743 h 967244"/>
                <a:gd name="connsiteX2" fmla="*/ 1426723 w 1489075"/>
                <a:gd name="connsiteY2" fmla="*/ 359157 h 967244"/>
                <a:gd name="connsiteX3" fmla="*/ 1476375 w 1489075"/>
                <a:gd name="connsiteY3" fmla="*/ 967244 h 967244"/>
                <a:gd name="connsiteX4" fmla="*/ 1489075 w 1489075"/>
                <a:gd name="connsiteY4" fmla="*/ 967244 h 967244"/>
                <a:gd name="connsiteX5" fmla="*/ 9525 w 1489075"/>
                <a:gd name="connsiteY5" fmla="*/ 967244 h 967244"/>
                <a:gd name="connsiteX6" fmla="*/ 0 w 1489075"/>
                <a:gd name="connsiteY6" fmla="*/ 967244 h 967244"/>
                <a:gd name="connsiteX7" fmla="*/ 28575 w 1489075"/>
                <a:gd name="connsiteY7" fmla="*/ 469966 h 967244"/>
                <a:gd name="connsiteX8" fmla="*/ 117095 w 1489075"/>
                <a:gd name="connsiteY8" fmla="*/ 151079 h 967244"/>
                <a:gd name="connsiteX9" fmla="*/ 450022 w 1489075"/>
                <a:gd name="connsiteY9" fmla="*/ 25777 h 967244"/>
                <a:gd name="connsiteX0" fmla="*/ 450022 w 1476375"/>
                <a:gd name="connsiteY0" fmla="*/ 25777 h 967244"/>
                <a:gd name="connsiteX1" fmla="*/ 1019170 w 1476375"/>
                <a:gd name="connsiteY1" fmla="*/ 14743 h 967244"/>
                <a:gd name="connsiteX2" fmla="*/ 1426723 w 1476375"/>
                <a:gd name="connsiteY2" fmla="*/ 359157 h 967244"/>
                <a:gd name="connsiteX3" fmla="*/ 1476375 w 1476375"/>
                <a:gd name="connsiteY3" fmla="*/ 967244 h 967244"/>
                <a:gd name="connsiteX4" fmla="*/ 1467998 w 1476375"/>
                <a:gd name="connsiteY4" fmla="*/ 964901 h 967244"/>
                <a:gd name="connsiteX5" fmla="*/ 9525 w 1476375"/>
                <a:gd name="connsiteY5" fmla="*/ 967244 h 967244"/>
                <a:gd name="connsiteX6" fmla="*/ 0 w 1476375"/>
                <a:gd name="connsiteY6" fmla="*/ 967244 h 967244"/>
                <a:gd name="connsiteX7" fmla="*/ 28575 w 1476375"/>
                <a:gd name="connsiteY7" fmla="*/ 469966 h 967244"/>
                <a:gd name="connsiteX8" fmla="*/ 117095 w 1476375"/>
                <a:gd name="connsiteY8" fmla="*/ 151079 h 967244"/>
                <a:gd name="connsiteX9" fmla="*/ 450022 w 1476375"/>
                <a:gd name="connsiteY9" fmla="*/ 25777 h 967244"/>
                <a:gd name="connsiteX0" fmla="*/ 450022 w 1476375"/>
                <a:gd name="connsiteY0" fmla="*/ 25777 h 971927"/>
                <a:gd name="connsiteX1" fmla="*/ 1019170 w 1476375"/>
                <a:gd name="connsiteY1" fmla="*/ 14743 h 971927"/>
                <a:gd name="connsiteX2" fmla="*/ 1426723 w 1476375"/>
                <a:gd name="connsiteY2" fmla="*/ 359157 h 971927"/>
                <a:gd name="connsiteX3" fmla="*/ 1476375 w 1476375"/>
                <a:gd name="connsiteY3" fmla="*/ 967244 h 971927"/>
                <a:gd name="connsiteX4" fmla="*/ 1371981 w 1476375"/>
                <a:gd name="connsiteY4" fmla="*/ 971927 h 971927"/>
                <a:gd name="connsiteX5" fmla="*/ 9525 w 1476375"/>
                <a:gd name="connsiteY5" fmla="*/ 967244 h 971927"/>
                <a:gd name="connsiteX6" fmla="*/ 0 w 1476375"/>
                <a:gd name="connsiteY6" fmla="*/ 967244 h 971927"/>
                <a:gd name="connsiteX7" fmla="*/ 28575 w 1476375"/>
                <a:gd name="connsiteY7" fmla="*/ 469966 h 971927"/>
                <a:gd name="connsiteX8" fmla="*/ 117095 w 1476375"/>
                <a:gd name="connsiteY8" fmla="*/ 151079 h 971927"/>
                <a:gd name="connsiteX9" fmla="*/ 450022 w 1476375"/>
                <a:gd name="connsiteY9" fmla="*/ 25777 h 971927"/>
                <a:gd name="connsiteX0" fmla="*/ 450022 w 1464666"/>
                <a:gd name="connsiteY0" fmla="*/ 25777 h 971927"/>
                <a:gd name="connsiteX1" fmla="*/ 1019170 w 1464666"/>
                <a:gd name="connsiteY1" fmla="*/ 14743 h 971927"/>
                <a:gd name="connsiteX2" fmla="*/ 1426723 w 1464666"/>
                <a:gd name="connsiteY2" fmla="*/ 359157 h 971927"/>
                <a:gd name="connsiteX3" fmla="*/ 1464666 w 1464666"/>
                <a:gd name="connsiteY3" fmla="*/ 967244 h 971927"/>
                <a:gd name="connsiteX4" fmla="*/ 1371981 w 1464666"/>
                <a:gd name="connsiteY4" fmla="*/ 971927 h 971927"/>
                <a:gd name="connsiteX5" fmla="*/ 9525 w 1464666"/>
                <a:gd name="connsiteY5" fmla="*/ 967244 h 971927"/>
                <a:gd name="connsiteX6" fmla="*/ 0 w 1464666"/>
                <a:gd name="connsiteY6" fmla="*/ 967244 h 971927"/>
                <a:gd name="connsiteX7" fmla="*/ 28575 w 1464666"/>
                <a:gd name="connsiteY7" fmla="*/ 469966 h 971927"/>
                <a:gd name="connsiteX8" fmla="*/ 117095 w 1464666"/>
                <a:gd name="connsiteY8" fmla="*/ 151079 h 971927"/>
                <a:gd name="connsiteX9" fmla="*/ 450022 w 1464666"/>
                <a:gd name="connsiteY9" fmla="*/ 25777 h 971927"/>
                <a:gd name="connsiteX0" fmla="*/ 450022 w 1464666"/>
                <a:gd name="connsiteY0" fmla="*/ 24226 h 970376"/>
                <a:gd name="connsiteX1" fmla="*/ 1019170 w 1464666"/>
                <a:gd name="connsiteY1" fmla="*/ 15534 h 970376"/>
                <a:gd name="connsiteX2" fmla="*/ 1426723 w 1464666"/>
                <a:gd name="connsiteY2" fmla="*/ 357606 h 970376"/>
                <a:gd name="connsiteX3" fmla="*/ 1464666 w 1464666"/>
                <a:gd name="connsiteY3" fmla="*/ 965693 h 970376"/>
                <a:gd name="connsiteX4" fmla="*/ 1371981 w 1464666"/>
                <a:gd name="connsiteY4" fmla="*/ 970376 h 970376"/>
                <a:gd name="connsiteX5" fmla="*/ 9525 w 1464666"/>
                <a:gd name="connsiteY5" fmla="*/ 965693 h 970376"/>
                <a:gd name="connsiteX6" fmla="*/ 0 w 1464666"/>
                <a:gd name="connsiteY6" fmla="*/ 965693 h 970376"/>
                <a:gd name="connsiteX7" fmla="*/ 28575 w 1464666"/>
                <a:gd name="connsiteY7" fmla="*/ 468415 h 970376"/>
                <a:gd name="connsiteX8" fmla="*/ 117095 w 1464666"/>
                <a:gd name="connsiteY8" fmla="*/ 149528 h 970376"/>
                <a:gd name="connsiteX9" fmla="*/ 450022 w 1464666"/>
                <a:gd name="connsiteY9" fmla="*/ 24226 h 970376"/>
                <a:gd name="connsiteX0" fmla="*/ 452363 w 1464666"/>
                <a:gd name="connsiteY0" fmla="*/ 21325 h 972160"/>
                <a:gd name="connsiteX1" fmla="*/ 1019170 w 1464666"/>
                <a:gd name="connsiteY1" fmla="*/ 17318 h 972160"/>
                <a:gd name="connsiteX2" fmla="*/ 1426723 w 1464666"/>
                <a:gd name="connsiteY2" fmla="*/ 359390 h 972160"/>
                <a:gd name="connsiteX3" fmla="*/ 1464666 w 1464666"/>
                <a:gd name="connsiteY3" fmla="*/ 967477 h 972160"/>
                <a:gd name="connsiteX4" fmla="*/ 1371981 w 1464666"/>
                <a:gd name="connsiteY4" fmla="*/ 972160 h 972160"/>
                <a:gd name="connsiteX5" fmla="*/ 9525 w 1464666"/>
                <a:gd name="connsiteY5" fmla="*/ 967477 h 972160"/>
                <a:gd name="connsiteX6" fmla="*/ 0 w 1464666"/>
                <a:gd name="connsiteY6" fmla="*/ 967477 h 972160"/>
                <a:gd name="connsiteX7" fmla="*/ 28575 w 1464666"/>
                <a:gd name="connsiteY7" fmla="*/ 470199 h 972160"/>
                <a:gd name="connsiteX8" fmla="*/ 117095 w 1464666"/>
                <a:gd name="connsiteY8" fmla="*/ 151312 h 972160"/>
                <a:gd name="connsiteX9" fmla="*/ 452363 w 1464666"/>
                <a:gd name="connsiteY9" fmla="*/ 21325 h 972160"/>
                <a:gd name="connsiteX0" fmla="*/ 452363 w 1464666"/>
                <a:gd name="connsiteY0" fmla="*/ 21325 h 999103"/>
                <a:gd name="connsiteX1" fmla="*/ 1019170 w 1464666"/>
                <a:gd name="connsiteY1" fmla="*/ 17318 h 999103"/>
                <a:gd name="connsiteX2" fmla="*/ 1426723 w 1464666"/>
                <a:gd name="connsiteY2" fmla="*/ 359390 h 999103"/>
                <a:gd name="connsiteX3" fmla="*/ 1464666 w 1464666"/>
                <a:gd name="connsiteY3" fmla="*/ 967477 h 999103"/>
                <a:gd name="connsiteX4" fmla="*/ 1371981 w 1464666"/>
                <a:gd name="connsiteY4" fmla="*/ 972160 h 999103"/>
                <a:gd name="connsiteX5" fmla="*/ 718955 w 1464666"/>
                <a:gd name="connsiteY5" fmla="*/ 999069 h 999103"/>
                <a:gd name="connsiteX6" fmla="*/ 9525 w 1464666"/>
                <a:gd name="connsiteY6" fmla="*/ 967477 h 999103"/>
                <a:gd name="connsiteX7" fmla="*/ 0 w 1464666"/>
                <a:gd name="connsiteY7" fmla="*/ 967477 h 999103"/>
                <a:gd name="connsiteX8" fmla="*/ 28575 w 1464666"/>
                <a:gd name="connsiteY8" fmla="*/ 470199 h 999103"/>
                <a:gd name="connsiteX9" fmla="*/ 117095 w 1464666"/>
                <a:gd name="connsiteY9" fmla="*/ 151312 h 999103"/>
                <a:gd name="connsiteX10" fmla="*/ 452363 w 1464666"/>
                <a:gd name="connsiteY10" fmla="*/ 21325 h 999103"/>
                <a:gd name="connsiteX0" fmla="*/ 452363 w 1464666"/>
                <a:gd name="connsiteY0" fmla="*/ 21325 h 999114"/>
                <a:gd name="connsiteX1" fmla="*/ 1019170 w 1464666"/>
                <a:gd name="connsiteY1" fmla="*/ 17318 h 999114"/>
                <a:gd name="connsiteX2" fmla="*/ 1426723 w 1464666"/>
                <a:gd name="connsiteY2" fmla="*/ 359390 h 999114"/>
                <a:gd name="connsiteX3" fmla="*/ 1464666 w 1464666"/>
                <a:gd name="connsiteY3" fmla="*/ 967477 h 999114"/>
                <a:gd name="connsiteX4" fmla="*/ 1371981 w 1464666"/>
                <a:gd name="connsiteY4" fmla="*/ 972160 h 999114"/>
                <a:gd name="connsiteX5" fmla="*/ 718955 w 1464666"/>
                <a:gd name="connsiteY5" fmla="*/ 999069 h 999114"/>
                <a:gd name="connsiteX6" fmla="*/ 9525 w 1464666"/>
                <a:gd name="connsiteY6" fmla="*/ 967477 h 999114"/>
                <a:gd name="connsiteX7" fmla="*/ 0 w 1464666"/>
                <a:gd name="connsiteY7" fmla="*/ 967477 h 999114"/>
                <a:gd name="connsiteX8" fmla="*/ 28575 w 1464666"/>
                <a:gd name="connsiteY8" fmla="*/ 470199 h 999114"/>
                <a:gd name="connsiteX9" fmla="*/ 117095 w 1464666"/>
                <a:gd name="connsiteY9" fmla="*/ 151312 h 999114"/>
                <a:gd name="connsiteX10" fmla="*/ 452363 w 1464666"/>
                <a:gd name="connsiteY10" fmla="*/ 21325 h 999114"/>
                <a:gd name="connsiteX0" fmla="*/ 452363 w 1464666"/>
                <a:gd name="connsiteY0" fmla="*/ 21325 h 1000277"/>
                <a:gd name="connsiteX1" fmla="*/ 1019170 w 1464666"/>
                <a:gd name="connsiteY1" fmla="*/ 17318 h 1000277"/>
                <a:gd name="connsiteX2" fmla="*/ 1426723 w 1464666"/>
                <a:gd name="connsiteY2" fmla="*/ 359390 h 1000277"/>
                <a:gd name="connsiteX3" fmla="*/ 1464666 w 1464666"/>
                <a:gd name="connsiteY3" fmla="*/ 967477 h 1000277"/>
                <a:gd name="connsiteX4" fmla="*/ 1371981 w 1464666"/>
                <a:gd name="connsiteY4" fmla="*/ 972160 h 1000277"/>
                <a:gd name="connsiteX5" fmla="*/ 718955 w 1464666"/>
                <a:gd name="connsiteY5" fmla="*/ 999069 h 1000277"/>
                <a:gd name="connsiteX6" fmla="*/ 9525 w 1464666"/>
                <a:gd name="connsiteY6" fmla="*/ 967477 h 1000277"/>
                <a:gd name="connsiteX7" fmla="*/ 0 w 1464666"/>
                <a:gd name="connsiteY7" fmla="*/ 967477 h 1000277"/>
                <a:gd name="connsiteX8" fmla="*/ 28575 w 1464666"/>
                <a:gd name="connsiteY8" fmla="*/ 470199 h 1000277"/>
                <a:gd name="connsiteX9" fmla="*/ 117095 w 1464666"/>
                <a:gd name="connsiteY9" fmla="*/ 151312 h 1000277"/>
                <a:gd name="connsiteX10" fmla="*/ 452363 w 1464666"/>
                <a:gd name="connsiteY10" fmla="*/ 21325 h 1000277"/>
                <a:gd name="connsiteX0" fmla="*/ 452363 w 1464666"/>
                <a:gd name="connsiteY0" fmla="*/ 21325 h 1000349"/>
                <a:gd name="connsiteX1" fmla="*/ 1019170 w 1464666"/>
                <a:gd name="connsiteY1" fmla="*/ 17318 h 1000349"/>
                <a:gd name="connsiteX2" fmla="*/ 1426723 w 1464666"/>
                <a:gd name="connsiteY2" fmla="*/ 359390 h 1000349"/>
                <a:gd name="connsiteX3" fmla="*/ 1464666 w 1464666"/>
                <a:gd name="connsiteY3" fmla="*/ 967477 h 1000349"/>
                <a:gd name="connsiteX4" fmla="*/ 1460972 w 1464666"/>
                <a:gd name="connsiteY4" fmla="*/ 974501 h 1000349"/>
                <a:gd name="connsiteX5" fmla="*/ 718955 w 1464666"/>
                <a:gd name="connsiteY5" fmla="*/ 999069 h 1000349"/>
                <a:gd name="connsiteX6" fmla="*/ 9525 w 1464666"/>
                <a:gd name="connsiteY6" fmla="*/ 967477 h 1000349"/>
                <a:gd name="connsiteX7" fmla="*/ 0 w 1464666"/>
                <a:gd name="connsiteY7" fmla="*/ 967477 h 1000349"/>
                <a:gd name="connsiteX8" fmla="*/ 28575 w 1464666"/>
                <a:gd name="connsiteY8" fmla="*/ 470199 h 1000349"/>
                <a:gd name="connsiteX9" fmla="*/ 117095 w 1464666"/>
                <a:gd name="connsiteY9" fmla="*/ 151312 h 1000349"/>
                <a:gd name="connsiteX10" fmla="*/ 452363 w 1464666"/>
                <a:gd name="connsiteY10" fmla="*/ 21325 h 1000349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9525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18892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4841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01842"/>
                <a:gd name="connsiteX1" fmla="*/ 1019170 w 1464666"/>
                <a:gd name="connsiteY1" fmla="*/ 17318 h 1001842"/>
                <a:gd name="connsiteX2" fmla="*/ 1426723 w 1464666"/>
                <a:gd name="connsiteY2" fmla="*/ 359390 h 1001842"/>
                <a:gd name="connsiteX3" fmla="*/ 1464666 w 1464666"/>
                <a:gd name="connsiteY3" fmla="*/ 967477 h 1001842"/>
                <a:gd name="connsiteX4" fmla="*/ 1460972 w 1464666"/>
                <a:gd name="connsiteY4" fmla="*/ 974501 h 1001842"/>
                <a:gd name="connsiteX5" fmla="*/ 718955 w 1464666"/>
                <a:gd name="connsiteY5" fmla="*/ 999069 h 1001842"/>
                <a:gd name="connsiteX6" fmla="*/ 4841 w 1464666"/>
                <a:gd name="connsiteY6" fmla="*/ 967477 h 1001842"/>
                <a:gd name="connsiteX7" fmla="*/ 0 w 1464666"/>
                <a:gd name="connsiteY7" fmla="*/ 967477 h 1001842"/>
                <a:gd name="connsiteX8" fmla="*/ 28575 w 1464666"/>
                <a:gd name="connsiteY8" fmla="*/ 470199 h 1001842"/>
                <a:gd name="connsiteX9" fmla="*/ 117095 w 1464666"/>
                <a:gd name="connsiteY9" fmla="*/ 151312 h 1001842"/>
                <a:gd name="connsiteX10" fmla="*/ 452363 w 1464666"/>
                <a:gd name="connsiteY10" fmla="*/ 21325 h 1001842"/>
                <a:gd name="connsiteX0" fmla="*/ 452363 w 1464666"/>
                <a:gd name="connsiteY0" fmla="*/ 21325 h 1012519"/>
                <a:gd name="connsiteX1" fmla="*/ 1019170 w 1464666"/>
                <a:gd name="connsiteY1" fmla="*/ 17318 h 1012519"/>
                <a:gd name="connsiteX2" fmla="*/ 1426723 w 1464666"/>
                <a:gd name="connsiteY2" fmla="*/ 359390 h 1012519"/>
                <a:gd name="connsiteX3" fmla="*/ 1464666 w 1464666"/>
                <a:gd name="connsiteY3" fmla="*/ 967477 h 1012519"/>
                <a:gd name="connsiteX4" fmla="*/ 1460972 w 1464666"/>
                <a:gd name="connsiteY4" fmla="*/ 974501 h 1012519"/>
                <a:gd name="connsiteX5" fmla="*/ 718955 w 1464666"/>
                <a:gd name="connsiteY5" fmla="*/ 1010778 h 1012519"/>
                <a:gd name="connsiteX6" fmla="*/ 4841 w 1464666"/>
                <a:gd name="connsiteY6" fmla="*/ 967477 h 1012519"/>
                <a:gd name="connsiteX7" fmla="*/ 0 w 1464666"/>
                <a:gd name="connsiteY7" fmla="*/ 967477 h 1012519"/>
                <a:gd name="connsiteX8" fmla="*/ 28575 w 1464666"/>
                <a:gd name="connsiteY8" fmla="*/ 470199 h 1012519"/>
                <a:gd name="connsiteX9" fmla="*/ 117095 w 1464666"/>
                <a:gd name="connsiteY9" fmla="*/ 151312 h 1012519"/>
                <a:gd name="connsiteX10" fmla="*/ 452363 w 1464666"/>
                <a:gd name="connsiteY10" fmla="*/ 21325 h 101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4666" h="1012519">
                  <a:moveTo>
                    <a:pt x="452363" y="21325"/>
                  </a:moveTo>
                  <a:cubicBezTo>
                    <a:pt x="656618" y="-1958"/>
                    <a:pt x="830790" y="-10199"/>
                    <a:pt x="1019170" y="17318"/>
                  </a:cubicBezTo>
                  <a:cubicBezTo>
                    <a:pt x="1282624" y="55418"/>
                    <a:pt x="1394973" y="124511"/>
                    <a:pt x="1426723" y="359390"/>
                  </a:cubicBezTo>
                  <a:cubicBezTo>
                    <a:pt x="1440481" y="665247"/>
                    <a:pt x="1460433" y="791795"/>
                    <a:pt x="1464666" y="967477"/>
                  </a:cubicBezTo>
                  <a:lnTo>
                    <a:pt x="1460972" y="974501"/>
                  </a:lnTo>
                  <a:cubicBezTo>
                    <a:pt x="1250323" y="996742"/>
                    <a:pt x="1109928" y="1018983"/>
                    <a:pt x="718955" y="1010778"/>
                  </a:cubicBezTo>
                  <a:cubicBezTo>
                    <a:pt x="252975" y="1011956"/>
                    <a:pt x="107831" y="985034"/>
                    <a:pt x="4841" y="967477"/>
                  </a:cubicBezTo>
                  <a:lnTo>
                    <a:pt x="0" y="967477"/>
                  </a:lnTo>
                  <a:lnTo>
                    <a:pt x="28575" y="470199"/>
                  </a:lnTo>
                  <a:cubicBezTo>
                    <a:pt x="48871" y="336123"/>
                    <a:pt x="46854" y="225343"/>
                    <a:pt x="117095" y="151312"/>
                  </a:cubicBezTo>
                  <a:cubicBezTo>
                    <a:pt x="187336" y="77281"/>
                    <a:pt x="302798" y="45999"/>
                    <a:pt x="452363" y="21325"/>
                  </a:cubicBez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A87D4B87-0272-4D73-9FB0-D15516B17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343761" y="4055095"/>
              <a:ext cx="1521171" cy="1882141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E4720F93-7BAA-4E35-8525-C07DFEA33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719396" y="5193005"/>
              <a:ext cx="802810" cy="64701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07E19FD2-8673-4CEA-99FB-F14DBE62D6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58" t="17316" r="12200" b="42329"/>
            <a:stretch/>
          </p:blipFill>
          <p:spPr>
            <a:xfrm>
              <a:off x="9705764" y="5420241"/>
              <a:ext cx="818828" cy="446298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5E6007A4-2EC6-40D1-92B0-A0E6464D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5806" y="5053302"/>
              <a:ext cx="1039190" cy="837522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A23217A7-B488-4FFC-AF83-4DED49D954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58" t="17316" r="12200" b="42329"/>
            <a:stretch/>
          </p:blipFill>
          <p:spPr>
            <a:xfrm>
              <a:off x="9559816" y="5310087"/>
              <a:ext cx="1059924" cy="57770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23C452E4-FA2E-49DD-A449-C33702F8C705}"/>
                    </a:ext>
                  </a:extLst>
                </p:cNvPr>
                <p:cNvSpPr txBox="1"/>
                <p:nvPr/>
              </p:nvSpPr>
              <p:spPr>
                <a:xfrm>
                  <a:off x="10809733" y="3313734"/>
                  <a:ext cx="666977" cy="2606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вод</m:t>
                            </m:r>
                            <m:r>
                              <a:rPr lang="uk-UA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и</m:t>
                            </m:r>
                          </m:sub>
                        </m:sSub>
                        <m:r>
                          <a:rPr lang="ru-RU" sz="2800" b="0" i="1" smtClean="0">
                            <a:solidFill>
                              <a:srgbClr val="FFDC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oMath>
                    </m:oMathPara>
                  </a14:m>
                  <a:endParaRPr lang="ru-RU" sz="2800" dirty="0">
                    <a:solidFill>
                      <a:srgbClr val="FFDC5A"/>
                    </a:solidFill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3C452E4-FA2E-49DD-A449-C33702F8C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9733" y="3313734"/>
                  <a:ext cx="666977" cy="260649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88ACA2-540E-45A6-AA09-75495CD1D11A}"/>
                    </a:ext>
                  </a:extLst>
                </p:cNvPr>
                <p:cNvSpPr txBox="1"/>
                <p:nvPr/>
              </p:nvSpPr>
              <p:spPr>
                <a:xfrm>
                  <a:off x="8997963" y="3428034"/>
                  <a:ext cx="735907" cy="2689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80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ль</m:t>
                            </m:r>
                            <m:r>
                              <a:rPr lang="uk-UA" sz="2800" b="0" i="1" smtClean="0">
                                <a:solidFill>
                                  <a:srgbClr val="FFDC5A"/>
                                </a:solidFill>
                                <a:latin typeface="Cambria Math" panose="02040503050406030204" pitchFamily="18" charset="0"/>
                              </a:rPr>
                              <m:t>оду</m:t>
                            </m:r>
                          </m:sub>
                        </m:sSub>
                        <m:r>
                          <a:rPr lang="ru-RU" sz="2800" b="0" i="1" smtClean="0">
                            <a:solidFill>
                              <a:srgbClr val="FFDC5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</m:oMath>
                    </m:oMathPara>
                  </a14:m>
                  <a:endParaRPr lang="ru-RU" sz="2800" dirty="0">
                    <a:solidFill>
                      <a:srgbClr val="FFDC5A"/>
                    </a:solidFill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C88ACA2-540E-45A6-AA09-75495CD1D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7963" y="3428034"/>
                  <a:ext cx="735907" cy="26892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Процес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EB47C664-FABA-400C-8A1F-44304108CCC0}"/>
              </a:ext>
            </a:extLst>
          </p:cNvPr>
          <p:cNvSpPr/>
          <p:nvPr/>
        </p:nvSpPr>
        <p:spPr>
          <a:xfrm>
            <a:off x="929502" y="1754328"/>
            <a:ext cx="5337591" cy="4579814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Теплопередача (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теплообмін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внутрішньої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виконання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09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BBA0DF7B-F2FA-4533-A6DF-00695DC00C66}"/>
              </a:ext>
            </a:extLst>
          </p:cNvPr>
          <p:cNvSpPr/>
          <p:nvPr/>
        </p:nvSpPr>
        <p:spPr>
          <a:xfrm>
            <a:off x="3973970" y="1295773"/>
            <a:ext cx="6452271" cy="716898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Види теплопередачі</a:t>
            </a:r>
          </a:p>
        </p:txBody>
      </p:sp>
      <p:sp>
        <p:nvSpPr>
          <p:cNvPr id="26" name="Button Color - Down">
            <a:extLst>
              <a:ext uri="{FF2B5EF4-FFF2-40B4-BE49-F238E27FC236}">
                <a16:creationId xmlns:a16="http://schemas.microsoft.com/office/drawing/2014/main" xmlns="" id="{86EE8CF4-F667-4B6A-AF5E-C12448C78DE6}"/>
              </a:ext>
            </a:extLst>
          </p:cNvPr>
          <p:cNvSpPr/>
          <p:nvPr/>
        </p:nvSpPr>
        <p:spPr>
          <a:xfrm>
            <a:off x="454412" y="6683832"/>
            <a:ext cx="4264032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Теплопровідність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29">
            <a:extLst>
              <a:ext uri="{FF2B5EF4-FFF2-40B4-BE49-F238E27FC236}">
                <a16:creationId xmlns:a16="http://schemas.microsoft.com/office/drawing/2014/main" xmlns="" id="{157213C7-4D6B-41FB-BFBE-A08BE912D886}"/>
              </a:ext>
            </a:extLst>
          </p:cNvPr>
          <p:cNvGrpSpPr/>
          <p:nvPr/>
        </p:nvGrpSpPr>
        <p:grpSpPr>
          <a:xfrm>
            <a:off x="838884" y="2497853"/>
            <a:ext cx="3711614" cy="3711611"/>
            <a:chOff x="499470" y="1534520"/>
            <a:chExt cx="2286368" cy="2286366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F4419637-D7CB-49C6-BCB0-CCA0EC878784}"/>
                </a:ext>
              </a:extLst>
            </p:cNvPr>
            <p:cNvSpPr/>
            <p:nvPr/>
          </p:nvSpPr>
          <p:spPr>
            <a:xfrm>
              <a:off x="499470" y="1534520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A185D0C0-FBBE-41FA-9521-40CC3D48D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0363" y="2026799"/>
              <a:ext cx="2051201" cy="1303141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xmlns="" id="{6CD549E5-01E6-4A65-87F7-38A571FCC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8660" y="1909161"/>
              <a:ext cx="1459904" cy="923053"/>
            </a:xfrm>
            <a:prstGeom prst="rect">
              <a:avLst/>
            </a:prstGeom>
          </p:spPr>
        </p:pic>
      </p:grpSp>
      <p:grpSp>
        <p:nvGrpSpPr>
          <p:cNvPr id="24" name="Группа 74">
            <a:extLst>
              <a:ext uri="{FF2B5EF4-FFF2-40B4-BE49-F238E27FC236}">
                <a16:creationId xmlns:a16="http://schemas.microsoft.com/office/drawing/2014/main" xmlns="" id="{479A5C88-AF7C-429C-AF3E-5F524985FFA1}"/>
              </a:ext>
            </a:extLst>
          </p:cNvPr>
          <p:cNvGrpSpPr/>
          <p:nvPr/>
        </p:nvGrpSpPr>
        <p:grpSpPr>
          <a:xfrm>
            <a:off x="9781106" y="2497853"/>
            <a:ext cx="3719969" cy="3711610"/>
            <a:chOff x="6358163" y="1534520"/>
            <a:chExt cx="2291515" cy="2286366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1C20F671-4549-417E-B893-903CB01557E5}"/>
                </a:ext>
              </a:extLst>
            </p:cNvPr>
            <p:cNvSpPr/>
            <p:nvPr/>
          </p:nvSpPr>
          <p:spPr>
            <a:xfrm>
              <a:off x="6363310" y="1534520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3C21CCF6-8149-4685-AE99-7FF725FFDB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6328" t="-39343" r="3986" b="-30217"/>
            <a:stretch/>
          </p:blipFill>
          <p:spPr>
            <a:xfrm>
              <a:off x="6358163" y="1534520"/>
              <a:ext cx="2291515" cy="2286366"/>
            </a:xfrm>
            <a:prstGeom prst="ellipse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9D4B0CBA-03A9-4602-AA54-CF863EE5E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77774" y="2415941"/>
              <a:ext cx="710526" cy="449244"/>
            </a:xfrm>
            <a:prstGeom prst="rect">
              <a:avLst/>
            </a:prstGeom>
          </p:spPr>
        </p:pic>
      </p:grpSp>
      <p:grpSp>
        <p:nvGrpSpPr>
          <p:cNvPr id="30" name="Группа 72">
            <a:extLst>
              <a:ext uri="{FF2B5EF4-FFF2-40B4-BE49-F238E27FC236}">
                <a16:creationId xmlns:a16="http://schemas.microsoft.com/office/drawing/2014/main" xmlns="" id="{0A07B0C6-D7AB-4941-AD17-C2017BF45CCB}"/>
              </a:ext>
            </a:extLst>
          </p:cNvPr>
          <p:cNvGrpSpPr/>
          <p:nvPr/>
        </p:nvGrpSpPr>
        <p:grpSpPr>
          <a:xfrm>
            <a:off x="5309995" y="2497853"/>
            <a:ext cx="3711614" cy="3711611"/>
            <a:chOff x="3428816" y="1534520"/>
            <a:chExt cx="2286368" cy="2286366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xmlns="" id="{9E7C1411-5FC7-4080-AF2C-8F646897EC04}"/>
                </a:ext>
              </a:extLst>
            </p:cNvPr>
            <p:cNvSpPr/>
            <p:nvPr/>
          </p:nvSpPr>
          <p:spPr>
            <a:xfrm>
              <a:off x="3428816" y="1534520"/>
              <a:ext cx="2286368" cy="2286366"/>
            </a:xfrm>
            <a:prstGeom prst="ellipse">
              <a:avLst/>
            </a:prstGeom>
            <a:solidFill>
              <a:srgbClr val="7030A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rbera"/>
                <a:ea typeface="+mn-ea"/>
                <a:cs typeface="+mn-cs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EA29F02B-5174-41B5-A9DD-923904B12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30134" y="1866589"/>
              <a:ext cx="1741025" cy="1638612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7B4EFD98-44C0-4104-8903-8D0DD074D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84505" y="2388393"/>
              <a:ext cx="368688" cy="23311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98EA4F8E-4DFA-4990-8FBA-8F66052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78882" y="2616200"/>
              <a:ext cx="250678" cy="158496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E1AFB61E-07CD-4E48-90A3-A232A907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48898" y="2388393"/>
              <a:ext cx="368688" cy="233110"/>
            </a:xfrm>
            <a:prstGeom prst="rect">
              <a:avLst/>
            </a:prstGeom>
          </p:spPr>
        </p:pic>
      </p:grpSp>
      <p:sp>
        <p:nvSpPr>
          <p:cNvPr id="43" name="Button Color - Down">
            <a:extLst>
              <a:ext uri="{FF2B5EF4-FFF2-40B4-BE49-F238E27FC236}">
                <a16:creationId xmlns:a16="http://schemas.microsoft.com/office/drawing/2014/main" xmlns="" id="{A826CDB1-CC3F-4C53-A74F-1AABB1CA9A5D}"/>
              </a:ext>
            </a:extLst>
          </p:cNvPr>
          <p:cNvSpPr/>
          <p:nvPr/>
        </p:nvSpPr>
        <p:spPr>
          <a:xfrm>
            <a:off x="5841979" y="6694646"/>
            <a:ext cx="2716251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Конвекція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4" name="Button Color - Down">
            <a:extLst>
              <a:ext uri="{FF2B5EF4-FFF2-40B4-BE49-F238E27FC236}">
                <a16:creationId xmlns:a16="http://schemas.microsoft.com/office/drawing/2014/main" xmlns="" id="{7FCFD689-93AE-4F15-B188-25B443C0CBEF}"/>
              </a:ext>
            </a:extLst>
          </p:cNvPr>
          <p:cNvSpPr/>
          <p:nvPr/>
        </p:nvSpPr>
        <p:spPr>
          <a:xfrm>
            <a:off x="9680982" y="6683832"/>
            <a:ext cx="4264032" cy="5979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ru-RU" sz="3600" b="1" kern="0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Випромінювання</a:t>
            </a:r>
            <a:endParaRPr lang="ru-RU" sz="3600" b="1" kern="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64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9C598E35-C5DD-4658-B9A8-1BD6CEBD4289}"/>
              </a:ext>
            </a:extLst>
          </p:cNvPr>
          <p:cNvGrpSpPr/>
          <p:nvPr/>
        </p:nvGrpSpPr>
        <p:grpSpPr>
          <a:xfrm>
            <a:off x="7299808" y="988406"/>
            <a:ext cx="7100405" cy="7111019"/>
            <a:chOff x="4751386" y="735013"/>
            <a:chExt cx="4033839" cy="4039869"/>
          </a:xfrm>
        </p:grpSpPr>
        <p:sp>
          <p:nvSpPr>
            <p:cNvPr id="51" name="Прямоугольник 37">
              <a:extLst>
                <a:ext uri="{FF2B5EF4-FFF2-40B4-BE49-F238E27FC236}">
                  <a16:creationId xmlns:a16="http://schemas.microsoft.com/office/drawing/2014/main" xmlns="" id="{EABC7256-1C45-4DEC-BE65-040E397833D7}"/>
                </a:ext>
              </a:extLst>
            </p:cNvPr>
            <p:cNvSpPr/>
            <p:nvPr/>
          </p:nvSpPr>
          <p:spPr>
            <a:xfrm rot="10800000" flipV="1">
              <a:off x="4751387" y="735013"/>
              <a:ext cx="4033838" cy="403225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19000"/>
                    <a:lumOff val="81000"/>
                  </a:schemeClr>
                </a:gs>
                <a:gs pos="100000">
                  <a:schemeClr val="accent6">
                    <a:lumMod val="66000"/>
                    <a:lumOff val="34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3588365A-B4B1-4013-B7E6-5686DAE39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86162" y="1736243"/>
              <a:ext cx="741131" cy="1111428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9996C3B3-DB6F-4747-9C01-C4B798132B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751386" y="3421379"/>
              <a:ext cx="4033839" cy="1353503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EF432CDA-9312-4CAB-A75B-DCFEDC153C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241" t="16029" r="38081" b="11111"/>
            <a:stretch/>
          </p:blipFill>
          <p:spPr>
            <a:xfrm>
              <a:off x="6246495" y="2434908"/>
              <a:ext cx="194272" cy="336272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AE566D31-B11D-44C5-A723-1352A3C6E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241" t="16029" r="38081" b="11111"/>
            <a:stretch/>
          </p:blipFill>
          <p:spPr>
            <a:xfrm>
              <a:off x="6649720" y="2274888"/>
              <a:ext cx="194272" cy="336272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CC8E4624-13F5-4C5E-9E25-44A7D0A4E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241" t="16029" r="38081" b="11111"/>
            <a:stretch/>
          </p:blipFill>
          <p:spPr>
            <a:xfrm>
              <a:off x="7052945" y="2168208"/>
              <a:ext cx="194272" cy="336272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AAA46E3E-DC38-4125-AC74-C67195B457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241" t="16029" r="38081" b="11111"/>
            <a:stretch/>
          </p:blipFill>
          <p:spPr>
            <a:xfrm>
              <a:off x="7456170" y="2168208"/>
              <a:ext cx="194272" cy="33627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1D75B0DB-1629-40C3-B4C0-ADB2F6262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435" b="30914"/>
            <a:stretch/>
          </p:blipFill>
          <p:spPr>
            <a:xfrm>
              <a:off x="5463673" y="1504077"/>
              <a:ext cx="3029662" cy="2178288"/>
            </a:xfrm>
            <a:prstGeom prst="rect">
              <a:avLst/>
            </a:prstGeom>
          </p:spPr>
        </p:pic>
        <p:sp>
          <p:nvSpPr>
            <p:cNvPr id="59" name="Прямоугольник 47">
              <a:extLst>
                <a:ext uri="{FF2B5EF4-FFF2-40B4-BE49-F238E27FC236}">
                  <a16:creationId xmlns:a16="http://schemas.microsoft.com/office/drawing/2014/main" xmlns="" id="{173673C8-074F-40BF-8CD0-DA26060104C0}"/>
                </a:ext>
              </a:extLst>
            </p:cNvPr>
            <p:cNvSpPr/>
            <p:nvPr/>
          </p:nvSpPr>
          <p:spPr>
            <a:xfrm>
              <a:off x="5463672" y="2093595"/>
              <a:ext cx="2563997" cy="97631"/>
            </a:xfrm>
            <a:prstGeom prst="rect">
              <a:avLst/>
            </a:prstGeom>
            <a:solidFill>
              <a:srgbClr val="FF000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390E22CC-A8AD-4FDC-AFC3-C4215E252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89220" y="3185446"/>
              <a:ext cx="861060" cy="66456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69279118-AA79-451B-B1F3-293CC847C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249019" y="2562220"/>
              <a:ext cx="740302" cy="657865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Види теплопередачі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8" name="Button Color - Down">
            <a:extLst>
              <a:ext uri="{FF2B5EF4-FFF2-40B4-BE49-F238E27FC236}">
                <a16:creationId xmlns:a16="http://schemas.microsoft.com/office/drawing/2014/main" xmlns="" id="{EB47C664-FABA-400C-8A1F-44304108CCC0}"/>
              </a:ext>
            </a:extLst>
          </p:cNvPr>
          <p:cNvSpPr/>
          <p:nvPr/>
        </p:nvSpPr>
        <p:spPr>
          <a:xfrm>
            <a:off x="781893" y="1592679"/>
            <a:ext cx="5827956" cy="5396280"/>
          </a:xfrm>
          <a:prstGeom prst="rect">
            <a:avLst/>
          </a:prstGeom>
          <a:solidFill>
            <a:srgbClr val="DB4437"/>
          </a:solidFill>
          <a:ln w="38100">
            <a:solidFill>
              <a:srgbClr val="DB443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Теплопровідність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вид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теплопередачі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зумовлений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хаотичним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рухом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не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супроводжується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перенесенням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endParaRPr lang="uk-UA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29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9284</TotalTime>
  <Words>400</Words>
  <Application>Microsoft Office PowerPoint</Application>
  <PresentationFormat>Произвольный</PresentationFormat>
  <Paragraphs>113</Paragraphs>
  <Slides>21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Основні поняття термодинаміки. Внутрішня енергія. Способи зміни внутрішньої енергії.  </vt:lpstr>
      <vt:lpstr>Термодинаміка</vt:lpstr>
      <vt:lpstr>Поняття внутрішньої енергії</vt:lpstr>
      <vt:lpstr>Поняття внутрішньої енергії</vt:lpstr>
      <vt:lpstr>Внутрішня енергія</vt:lpstr>
      <vt:lpstr>Внутрішня енергія</vt:lpstr>
      <vt:lpstr>Процес теплопередачі</vt:lpstr>
      <vt:lpstr>Види теплопередачі</vt:lpstr>
      <vt:lpstr>Види теплопередачі</vt:lpstr>
      <vt:lpstr>Види теплопередачі</vt:lpstr>
      <vt:lpstr>Види теплопередачі</vt:lpstr>
      <vt:lpstr>Кількість теплоти</vt:lpstr>
      <vt:lpstr>Кількість теплоти</vt:lpstr>
      <vt:lpstr>Кількість теплоти</vt:lpstr>
      <vt:lpstr>Кількість теплоти</vt:lpstr>
      <vt:lpstr>Кількість теплоти</vt:lpstr>
      <vt:lpstr>Кількість теплоти</vt:lpstr>
      <vt:lpstr>Розв'язування задач</vt:lpstr>
      <vt:lpstr>Розв'язування задач</vt:lpstr>
      <vt:lpstr>Розв'язування задач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Оксаночка</cp:lastModifiedBy>
  <cp:revision>780</cp:revision>
  <dcterms:created xsi:type="dcterms:W3CDTF">2015-01-15T13:10:55Z</dcterms:created>
  <dcterms:modified xsi:type="dcterms:W3CDTF">2020-03-17T15:05:54Z</dcterms:modified>
</cp:coreProperties>
</file>