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6" r:id="rId2"/>
    <p:sldId id="276" r:id="rId3"/>
    <p:sldId id="277" r:id="rId4"/>
    <p:sldId id="278" r:id="rId5"/>
    <p:sldId id="289" r:id="rId6"/>
    <p:sldId id="290" r:id="rId7"/>
    <p:sldId id="291" r:id="rId8"/>
    <p:sldId id="292" r:id="rId9"/>
    <p:sldId id="298" r:id="rId10"/>
    <p:sldId id="300" r:id="rId11"/>
    <p:sldId id="301" r:id="rId12"/>
    <p:sldId id="268" r:id="rId13"/>
    <p:sldId id="287" r:id="rId14"/>
    <p:sldId id="28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0015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1728-EC29-47B2-8DF1-7116B2EF41B7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0ECAE-49B0-4946-A60B-E6586120E8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CB89-39F3-427D-9FDF-2567367D5950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5E3A-1814-48A6-85EE-A5C01DF42A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5F8B1-1597-4B9D-BE5E-4810230E5486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9531F-A544-42C1-B18F-271DF91E5B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DD71-99A0-4A89-A124-6188D278470D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61F0-664F-4F54-94E5-04485CE7C64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F89A8-875E-45A1-817E-31D81585A32F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1686-F613-4BC3-9429-49EB56CE7D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A30A3-E9B6-445A-A077-06CA923770D5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8E4C-8F62-42C5-B8EB-65C93DD186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37B3E-156E-473B-9C8F-A8E0BC48AA6D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DB988-EB5A-444C-B194-AF268E774B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6FEE5-379E-4E67-A9CF-FA5F1BC1D451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683B-42D8-4B7C-96C4-AEE7CF151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7694-F6D5-4F28-80C4-A6DC39E28389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3DD3E-4764-4058-B210-37B46CBB04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2B053-97A1-48C3-891B-FD4201265C28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334D5-F89E-46C8-A257-CA0B3C4231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B820D-2186-41EA-B891-6DFB54D51BA9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0CB7D-C0EB-419E-A22F-3AEB8144F47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899C1B7-9D0F-465F-9078-490C85E50ABE}" type="datetimeFigureOut">
              <a:rPr lang="ru-RU"/>
              <a:pPr>
                <a:defRPr/>
              </a:pPr>
              <a:t>08.04.2020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D4A65AC-A19B-4283-BA98-15A8D9B80D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3" r:id="rId9"/>
    <p:sldLayoutId id="2147483801" r:id="rId10"/>
    <p:sldLayoutId id="214748380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C:\Users\Алла\Downloads\a10001\0b2182a4b540d738c9ca56742fe40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628775"/>
            <a:ext cx="69135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332656"/>
            <a:ext cx="828091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Світ галактик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лла\Downloads\a10001\1332243149_nasha-galak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LEDA 074886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Алла\Downloads\a10001\m33_lhrgb_oleg_bryzgalov_46p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 М33  галактика  в </a:t>
            </a:r>
            <a:r>
              <a:rPr lang="ru-RU" dirty="0" err="1" smtClean="0">
                <a:solidFill>
                  <a:schemeClr val="bg1"/>
                </a:solidFill>
              </a:rPr>
              <a:t>сузіря</a:t>
            </a: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err="1" smtClean="0">
                <a:solidFill>
                  <a:schemeClr val="bg1"/>
                </a:solidFill>
              </a:rPr>
              <a:t>Трикутика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 лише зорі населяють нашу Галактику. Міжзоряний простір заповнено газом та пилом. Ці газ та пил дуже розріджені - одна частинка на 10 см</a:t>
            </a:r>
            <a:r>
              <a:rPr lang="uk-UA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uk-U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Та часом вони утворюють величезні за розміром (10 - 100 </a:t>
            </a:r>
            <a:r>
              <a:rPr lang="uk-UA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пк</a:t>
            </a:r>
            <a:r>
              <a:rPr lang="uk-U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), досить щільні 10 - 100 частинок в 1 см</a:t>
            </a:r>
            <a:r>
              <a:rPr lang="uk-UA" sz="3600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uk-U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неправильної форми хмари - </a:t>
            </a:r>
            <a:r>
              <a:rPr lang="uk-UA" sz="3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дифузні туманності</a:t>
            </a:r>
            <a:r>
              <a:rPr lang="uk-UA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які поділяють на світлі і темні</a:t>
            </a:r>
            <a:r>
              <a:rPr lang="uk-UA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ru-RU" sz="3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539750" y="33337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Міжзоряна речовина</a:t>
            </a:r>
            <a:endParaRPr lang="ru-RU" sz="4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395288" y="1536700"/>
            <a:ext cx="3810000" cy="411480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defRPr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Простір між зорями заповнений газом і космічним пилом.коли концентрація цих речовин стає великим то можна спостерігати різного виду туманності</a:t>
            </a:r>
          </a:p>
        </p:txBody>
      </p:sp>
      <p:sp>
        <p:nvSpPr>
          <p:cNvPr id="4" name="Text Box 1032"/>
          <p:cNvSpPr txBox="1">
            <a:spLocks noChangeArrowheads="1"/>
          </p:cNvSpPr>
          <p:nvPr/>
        </p:nvSpPr>
        <p:spPr bwMode="auto">
          <a:xfrm>
            <a:off x="4632325" y="5146675"/>
            <a:ext cx="3563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Газопилеова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туманність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М16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“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Орел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”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в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сузірї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  </a:t>
            </a:r>
            <a:r>
              <a:rPr lang="ru-RU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Змії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5" name="Picture 1036" descr="070104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1125538"/>
            <a:ext cx="4594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6" descr="07010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032"/>
          <p:cNvSpPr txBox="1">
            <a:spLocks noChangeArrowheads="1"/>
          </p:cNvSpPr>
          <p:nvPr/>
        </p:nvSpPr>
        <p:spPr bwMode="auto">
          <a:xfrm>
            <a:off x="2411413" y="188913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Times New Roman" pitchFamily="18" charset="0"/>
              </a:rPr>
              <a:t>туманність      Кінська голова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7" name="Picture 2" descr="Вся туманность Ориона в видимом свете(фото NASA/ESA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i="1" dirty="0" smtClean="0">
                <a:solidFill>
                  <a:schemeClr val="bg1"/>
                </a:solidFill>
              </a:rPr>
              <a:t>Т</a:t>
            </a:r>
            <a:r>
              <a:rPr lang="ru-RU" i="1" dirty="0" smtClean="0">
                <a:solidFill>
                  <a:schemeClr val="bg1"/>
                </a:solidFill>
              </a:rPr>
              <a:t>уманн</a:t>
            </a:r>
            <a:r>
              <a:rPr lang="uk-UA" i="1" dirty="0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сть Ор</a:t>
            </a:r>
            <a:r>
              <a:rPr lang="uk-UA" i="1" dirty="0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она </a:t>
            </a:r>
            <a:r>
              <a:rPr lang="uk-UA" i="1" dirty="0" smtClean="0">
                <a:solidFill>
                  <a:schemeClr val="bg1"/>
                </a:solidFill>
              </a:rPr>
              <a:t>у</a:t>
            </a:r>
            <a:r>
              <a:rPr lang="ru-RU" i="1" dirty="0" smtClean="0">
                <a:solidFill>
                  <a:schemeClr val="bg1"/>
                </a:solidFill>
              </a:rPr>
              <a:t> видимом</a:t>
            </a:r>
            <a:r>
              <a:rPr lang="uk-UA" i="1" dirty="0" smtClean="0">
                <a:solidFill>
                  <a:schemeClr val="bg1"/>
                </a:solidFill>
              </a:rPr>
              <a:t>у</a:t>
            </a:r>
            <a:r>
              <a:rPr lang="ru-RU" i="1" dirty="0" smtClean="0">
                <a:solidFill>
                  <a:schemeClr val="bg1"/>
                </a:solidFill>
              </a:rPr>
              <a:t> св</a:t>
            </a:r>
            <a:r>
              <a:rPr lang="uk-UA" i="1" dirty="0" smtClean="0">
                <a:solidFill>
                  <a:schemeClr val="bg1"/>
                </a:solidFill>
              </a:rPr>
              <a:t>і</a:t>
            </a:r>
            <a:r>
              <a:rPr lang="ru-RU" i="1" dirty="0" smtClean="0">
                <a:solidFill>
                  <a:schemeClr val="bg1"/>
                </a:solidFill>
              </a:rPr>
              <a:t>т</a:t>
            </a:r>
            <a:r>
              <a:rPr lang="uk-UA" i="1" dirty="0" smtClean="0">
                <a:solidFill>
                  <a:schemeClr val="bg1"/>
                </a:solidFill>
              </a:rPr>
              <a:t>лі 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1" name="Picture 2" descr="127623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700" b="1" i="1" dirty="0" smtClean="0">
                <a:solidFill>
                  <a:schemeClr val="bg1"/>
                </a:solidFill>
              </a:rPr>
              <a:t>Фото дифузної туманності «Орел» зроблений іспанським астрографом Ксавьє 22 червня 2012року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aW1hZ2VfbWlkZGxlOjIyODc3NTQvL2ltYWdlX21pZGRsZToyMjg3NzU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bg1"/>
                </a:solidFill>
              </a:rPr>
              <a:t>NGC2736(туманність Олівець)</a:t>
            </a:r>
            <a:endParaRPr lang="ru-RU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9" name="Picture 2" descr="aW1hZ2VfbWlkZGxlOjIyNDIwNTUvL2ltYWdlX21pZGRsZToyMjQyMD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chemeClr val="bg1"/>
                </a:solidFill>
              </a:rPr>
              <a:t>Туманність Котяче око (NGC 6543)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endParaRPr lang="ru-RU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Астрономы представили фото эмиссионной туманности &quot;Северное Сияни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 smtClean="0">
                <a:solidFill>
                  <a:schemeClr val="bg1"/>
                </a:solidFill>
              </a:rPr>
              <a:t>Емісійної туманності "Північне Сяйво", яке по формі нагадує континент Північної Америки і знаходиться в сузір’ї  Лебідь.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endParaRPr lang="ru-RU" sz="2800" b="1" dirty="0" smtClean="0">
              <a:solidFill>
                <a:srgbClr val="FFFF00"/>
              </a:solidFill>
            </a:endParaRPr>
          </a:p>
        </p:txBody>
      </p:sp>
      <p:sp>
        <p:nvSpPr>
          <p:cNvPr id="2560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55650" y="476250"/>
            <a:ext cx="77771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Галактики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–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це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великі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системи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зірок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які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звязані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силами </a:t>
            </a:r>
            <a:r>
              <a:rPr lang="ru-RU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тяжіння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773238"/>
            <a:ext cx="73437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692150"/>
            <a:ext cx="900112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НАША ГАЛАКТИКА- МОЛОЧНИЙ ШЛЯХ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050925" y="5181600"/>
            <a:ext cx="367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517525" y="5222875"/>
            <a:ext cx="428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850" y="1412875"/>
            <a:ext cx="86264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В 1609 року 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Галілео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Галілей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першим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побачив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у телескоп 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і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розгадав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що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таке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Молочний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шлях.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3" y="2565400"/>
            <a:ext cx="9113837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utoUpdateAnimBg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90488" y="692150"/>
            <a:ext cx="8963025" cy="5949950"/>
          </a:xfrm>
          <a:prstGeom prst="rect">
            <a:avLst/>
          </a:prstGeom>
        </p:spPr>
        <p:txBody>
          <a:bodyPr/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3" name="Picture 6" descr="к 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8388350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333375"/>
            <a:ext cx="77724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Види Галактик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916113"/>
            <a:ext cx="77724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68313" y="1196975"/>
            <a:ext cx="80660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1.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Еліптичні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2. </a:t>
            </a:r>
            <a:r>
              <a:rPr lang="ru-RU" sz="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Спіральні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         3.Неправильні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550" y="476250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Еліптичні Галактики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0825" y="6165850"/>
            <a:ext cx="4214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Эллиптическая Галактика М87</a:t>
            </a:r>
          </a:p>
        </p:txBody>
      </p:sp>
      <p:pic>
        <p:nvPicPr>
          <p:cNvPr id="5" name="Picture 12" descr="070201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628775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36" descr="070203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641725"/>
            <a:ext cx="4595812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070203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865188"/>
            <a:ext cx="4603750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750" y="1484313"/>
            <a:ext cx="3527425" cy="26368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Спіральні  Галактики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5873750" y="2874963"/>
            <a:ext cx="29337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    </a:t>
            </a:r>
            <a:r>
              <a:rPr lang="ru-RU" sz="2000">
                <a:latin typeface="Times New Roman" pitchFamily="18" charset="0"/>
              </a:rPr>
              <a:t>Спиральная галактика</a:t>
            </a:r>
          </a:p>
          <a:p>
            <a:r>
              <a:rPr lang="en-US" sz="2000">
                <a:latin typeface="Times New Roman" pitchFamily="18" charset="0"/>
              </a:rPr>
              <a:t>     NGC2997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8" name="Text Box 1032"/>
          <p:cNvSpPr txBox="1">
            <a:spLocks noChangeArrowheads="1"/>
          </p:cNvSpPr>
          <p:nvPr/>
        </p:nvSpPr>
        <p:spPr bwMode="auto">
          <a:xfrm>
            <a:off x="468313" y="4508500"/>
            <a:ext cx="37433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Спіральна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галактика М104</a:t>
            </a:r>
          </a:p>
          <a:p>
            <a:pPr>
              <a:defRPr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Сомбреро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07020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1557338"/>
            <a:ext cx="5749925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549275"/>
            <a:ext cx="77724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Неправильні Галактики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188" y="5876925"/>
            <a:ext cx="3673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NGC1313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лла\Downloads\a10001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bg1"/>
                </a:solidFill>
              </a:rPr>
              <a:t>Галактика Андромеди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</TotalTime>
  <Words>221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Галактика Андромеди</vt:lpstr>
      <vt:lpstr>LEDA 074886</vt:lpstr>
      <vt:lpstr> М33  галактика  в сузіря  Трикутика</vt:lpstr>
      <vt:lpstr>Слайд 12</vt:lpstr>
      <vt:lpstr>Слайд 13</vt:lpstr>
      <vt:lpstr>Слайд 14</vt:lpstr>
      <vt:lpstr>Туманність Оріона у видимому світлі </vt:lpstr>
      <vt:lpstr>Фото дифузної туманності «Орел» зроблений іспанським астрографом Ксавьє 22 червня 2012року </vt:lpstr>
      <vt:lpstr>NGC2736(туманність Олівець)</vt:lpstr>
      <vt:lpstr>Туманність Котяче око (NGC 6543) </vt:lpstr>
      <vt:lpstr>Емісійної туманності "Північне Сяйво", яке по формі нагадує континент Північної Америки і знаходиться в сузір’ї  Лебідь.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Оксаночка</cp:lastModifiedBy>
  <cp:revision>51</cp:revision>
  <dcterms:created xsi:type="dcterms:W3CDTF">2013-11-19T20:11:35Z</dcterms:created>
  <dcterms:modified xsi:type="dcterms:W3CDTF">2020-04-08T19:33:52Z</dcterms:modified>
</cp:coreProperties>
</file>