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13" r:id="rId3"/>
    <p:sldId id="1753" r:id="rId4"/>
    <p:sldId id="957" r:id="rId5"/>
    <p:sldId id="958" r:id="rId6"/>
    <p:sldId id="1738" r:id="rId7"/>
    <p:sldId id="1739" r:id="rId8"/>
    <p:sldId id="1740" r:id="rId9"/>
    <p:sldId id="1741" r:id="rId10"/>
    <p:sldId id="1743" r:id="rId11"/>
    <p:sldId id="1742" r:id="rId12"/>
    <p:sldId id="1744" r:id="rId13"/>
    <p:sldId id="1754" r:id="rId14"/>
    <p:sldId id="884" r:id="rId15"/>
    <p:sldId id="564" r:id="rId16"/>
    <p:sldId id="563" r:id="rId17"/>
    <p:sldId id="967" r:id="rId18"/>
    <p:sldId id="968" r:id="rId19"/>
    <p:sldId id="969" r:id="rId20"/>
    <p:sldId id="970" r:id="rId21"/>
    <p:sldId id="973" r:id="rId22"/>
    <p:sldId id="974" r:id="rId23"/>
    <p:sldId id="371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200"/>
    <a:srgbClr val="00A2E8"/>
    <a:srgbClr val="19426B"/>
    <a:srgbClr val="C55A11"/>
    <a:srgbClr val="2497FF"/>
    <a:srgbClr val="9966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None/>
          </a:pPr>
          <a:r>
            <a:rPr lang="uk-UA" i="1" noProof="0" dirty="0"/>
            <a:t>дізнаєтеся що таке алгоритм;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Навчитеся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складати алгоритми для різних виконавців.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Сьогодні ви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463C9EC8-D2F9-42FA-BC82-909CBD6820D8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з’ясуєте, як вам допоможе вміння складати і  виконувати алгоритми. </a:t>
          </a:r>
        </a:p>
      </dgm:t>
    </dgm:pt>
    <dgm:pt modelId="{ACB88080-312D-43D6-B2C4-7220DF5FEF2A}" type="parTrans" cxnId="{9A37A390-8546-4721-9E4B-5A693190E3D4}">
      <dgm:prSet/>
      <dgm:spPr/>
      <dgm:t>
        <a:bodyPr/>
        <a:lstStyle/>
        <a:p>
          <a:endParaRPr lang="uk-UA"/>
        </a:p>
      </dgm:t>
    </dgm:pt>
    <dgm:pt modelId="{552F9027-9D90-4DB0-B72F-51CF1AF90CBA}" type="sibTrans" cxnId="{9A37A390-8546-4721-9E4B-5A693190E3D4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A0E5D7FD-F64B-4B99-A78B-56063A642C4A}" type="presOf" srcId="{463C9EC8-D2F9-42FA-BC82-909CBD6820D8}" destId="{025CB6B8-CA2B-431B-8414-06FEB88A9357}" srcOrd="0" destOrd="1" presId="urn:microsoft.com/office/officeart/2005/8/layout/vList2"/>
    <dgm:cxn modelId="{9A37A390-8546-4721-9E4B-5A693190E3D4}" srcId="{60CDE318-31FA-4F04-9607-291D96EE6197}" destId="{463C9EC8-D2F9-42FA-BC82-909CBD6820D8}" srcOrd="1" destOrd="0" parTransId="{ACB88080-312D-43D6-B2C4-7220DF5FEF2A}" sibTransId="{552F9027-9D90-4DB0-B72F-51CF1AF90CBA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72909"/>
          <a:ext cx="12050141" cy="115127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noProof="0" dirty="0"/>
            <a:t>Сьогодні ви</a:t>
          </a:r>
        </a:p>
      </dsp:txBody>
      <dsp:txXfrm>
        <a:off x="0" y="172909"/>
        <a:ext cx="12050141" cy="1151279"/>
      </dsp:txXfrm>
    </dsp:sp>
    <dsp:sp modelId="{025CB6B8-CA2B-431B-8414-06FEB88A9357}">
      <dsp:nvSpPr>
        <dsp:cNvPr id="0" name=""/>
        <dsp:cNvSpPr/>
      </dsp:nvSpPr>
      <dsp:spPr>
        <a:xfrm>
          <a:off x="0" y="1357097"/>
          <a:ext cx="12050141" cy="178848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/>
            <a:t>дізнаєтеся що таке алгоритм;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/>
            <a:t>з’ясуєте, як вам допоможе вміння складати і  виконувати алгоритми. </a:t>
          </a:r>
        </a:p>
      </dsp:txBody>
      <dsp:txXfrm>
        <a:off x="0" y="1357097"/>
        <a:ext cx="12050141" cy="1788480"/>
      </dsp:txXfrm>
    </dsp:sp>
    <dsp:sp modelId="{79A6FD81-FCF4-4CE0-8871-588E983C05B5}">
      <dsp:nvSpPr>
        <dsp:cNvPr id="0" name=""/>
        <dsp:cNvSpPr/>
      </dsp:nvSpPr>
      <dsp:spPr>
        <a:xfrm>
          <a:off x="0" y="3145577"/>
          <a:ext cx="12050141" cy="1151279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1" kern="1200" noProof="0" dirty="0">
              <a:solidFill>
                <a:schemeClr val="bg1"/>
              </a:solidFill>
            </a:rPr>
            <a:t>Навчитеся</a:t>
          </a:r>
        </a:p>
      </dsp:txBody>
      <dsp:txXfrm>
        <a:off x="0" y="3145577"/>
        <a:ext cx="12050141" cy="1151279"/>
      </dsp:txXfrm>
    </dsp:sp>
    <dsp:sp modelId="{FAB089FA-E62B-4CA2-81E6-4269C82BD344}">
      <dsp:nvSpPr>
        <dsp:cNvPr id="0" name=""/>
        <dsp:cNvSpPr/>
      </dsp:nvSpPr>
      <dsp:spPr>
        <a:xfrm>
          <a:off x="0" y="4296857"/>
          <a:ext cx="12050141" cy="79488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700" i="1" kern="1200" noProof="0" dirty="0">
              <a:solidFill>
                <a:schemeClr val="bg1"/>
              </a:solidFill>
            </a:rPr>
            <a:t>складати алгоритми для різних виконавців.</a:t>
          </a:r>
        </a:p>
      </dsp:txBody>
      <dsp:txXfrm>
        <a:off x="0" y="4296857"/>
        <a:ext cx="12050141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99"/>
          <a:stretch/>
        </p:blipFill>
        <p:spPr>
          <a:xfrm>
            <a:off x="272" y="0"/>
            <a:ext cx="4546761" cy="500523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xmlns="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xmlns="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xmlns="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xmlns="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xmlns="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xmlns="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xmlns="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xmlns="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2C2DB47-991F-4F16-9569-3E7265F8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46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Поняття алгоритму. Виконавці алгоритмів</a:t>
            </a:r>
          </a:p>
        </p:txBody>
      </p:sp>
      <p:pic>
        <p:nvPicPr>
          <p:cNvPr id="11" name="Picture 4" descr="coding, laptop, programming icon">
            <a:extLst>
              <a:ext uri="{FF2B5EF4-FFF2-40B4-BE49-F238E27FC236}">
                <a16:creationId xmlns:a16="http://schemas.microsoft.com/office/drawing/2014/main" xmlns="" id="{E4BFD29E-0C3F-4988-B88C-DEE44B7D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 ÐµÐ·ÑÐ»ÑÑÐ°Ñ Ð¿Ð¾ÑÑÐºÑ Ð·Ð¾Ð±ÑÐ°Ð¶ÐµÐ½Ñ Ð·Ð° Ð·Ð°Ð¿Ð¸ÑÐ¾Ð¼ &quot;computer vector&quot;">
            <a:extLst>
              <a:ext uri="{FF2B5EF4-FFF2-40B4-BE49-F238E27FC236}">
                <a16:creationId xmlns:a16="http://schemas.microsoft.com/office/drawing/2014/main" xmlns="" id="{8825FA7F-22F3-49ED-BFC8-30CDD5CC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0358" y="3690861"/>
            <a:ext cx="2341018" cy="23410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4F0FFB-C437-41F9-A531-E9FCEE419C87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Набір команд, які розуміє і може виконати виконавець,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системою команд виконавця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29BA417-468E-4670-8237-74ABC060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4gadget.ru/uploads/posts/2013-05/1369036262_10.jpg">
            <a:extLst>
              <a:ext uri="{FF2B5EF4-FFF2-40B4-BE49-F238E27FC236}">
                <a16:creationId xmlns:a16="http://schemas.microsoft.com/office/drawing/2014/main" xmlns="" id="{1020DF86-0F6E-44AD-9C8D-75D70973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759" y="2653319"/>
            <a:ext cx="5020263" cy="370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uter icon">
            <a:extLst>
              <a:ext uri="{FF2B5EF4-FFF2-40B4-BE49-F238E27FC236}">
                <a16:creationId xmlns:a16="http://schemas.microsoft.com/office/drawing/2014/main" xmlns="" id="{7F4E15DC-6943-4D62-A39F-093A39533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42" b="24696"/>
          <a:stretch/>
        </p:blipFill>
        <p:spPr bwMode="auto">
          <a:xfrm>
            <a:off x="-3634" y="2653319"/>
            <a:ext cx="6099633" cy="36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576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47A1C6CF-575C-42CD-925F-CAC0F730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88FFC4-FDCF-4A21-AB72-FD90CE4A25A9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Прочитай команди. Склади з  них системи команд для кожного виконавця.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og vector&quot;">
            <a:extLst>
              <a:ext uri="{FF2B5EF4-FFF2-40B4-BE49-F238E27FC236}">
                <a16:creationId xmlns:a16="http://schemas.microsoft.com/office/drawing/2014/main" xmlns="" id="{46F426FF-4A14-48B2-8700-5A6B9CC5E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9" r="13866"/>
          <a:stretch/>
        </p:blipFill>
        <p:spPr bwMode="auto">
          <a:xfrm>
            <a:off x="208688" y="3378429"/>
            <a:ext cx="2024068" cy="23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student vector&quot;">
            <a:extLst>
              <a:ext uri="{FF2B5EF4-FFF2-40B4-BE49-F238E27FC236}">
                <a16:creationId xmlns:a16="http://schemas.microsoft.com/office/drawing/2014/main" xmlns="" id="{A8DAC19C-2BC3-4AE2-8238-76D2BA78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289" y="2476618"/>
            <a:ext cx="1528901" cy="325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415A42-A833-4C3F-AB73-85A7C8375C05}"/>
              </a:ext>
            </a:extLst>
          </p:cNvPr>
          <p:cNvSpPr txBox="1"/>
          <p:nvPr/>
        </p:nvSpPr>
        <p:spPr>
          <a:xfrm>
            <a:off x="2302040" y="2627214"/>
            <a:ext cx="443404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Апорт!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9E7EC-7A74-4D38-983E-3E3EFBA10A10}"/>
              </a:ext>
            </a:extLst>
          </p:cNvPr>
          <p:cNvSpPr txBox="1"/>
          <p:nvPr/>
        </p:nvSpPr>
        <p:spPr>
          <a:xfrm>
            <a:off x="2302039" y="3378429"/>
            <a:ext cx="443404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 err="1">
                <a:solidFill>
                  <a:srgbClr val="FFFFFF"/>
                </a:solidFill>
              </a:rPr>
              <a:t>Підніми</a:t>
            </a:r>
            <a:r>
              <a:rPr lang="uk-UA" sz="2800" b="1" i="1" kern="0" dirty="0">
                <a:solidFill>
                  <a:srgbClr val="FFFFFF"/>
                </a:solidFill>
              </a:rPr>
              <a:t> руки.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35FDC3-2D18-4858-BA4A-7959F601F9A5}"/>
              </a:ext>
            </a:extLst>
          </p:cNvPr>
          <p:cNvSpPr txBox="1"/>
          <p:nvPr/>
        </p:nvSpPr>
        <p:spPr>
          <a:xfrm>
            <a:off x="2302039" y="4124168"/>
            <a:ext cx="443404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Нахилися вправо.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990462-1B06-49F2-9B1A-1BD8A1293DAF}"/>
              </a:ext>
            </a:extLst>
          </p:cNvPr>
          <p:cNvSpPr txBox="1"/>
          <p:nvPr/>
        </p:nvSpPr>
        <p:spPr>
          <a:xfrm>
            <a:off x="2302039" y="4869907"/>
            <a:ext cx="443404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4. Нахилися вліво.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9F60D6-3765-4F27-8923-0B03FF7C5C13}"/>
              </a:ext>
            </a:extLst>
          </p:cNvPr>
          <p:cNvSpPr txBox="1"/>
          <p:nvPr/>
        </p:nvSpPr>
        <p:spPr>
          <a:xfrm>
            <a:off x="8381191" y="2627214"/>
            <a:ext cx="372952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5. Сядь.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6761CF-1492-4D3B-AD6A-30C61FD5D08F}"/>
              </a:ext>
            </a:extLst>
          </p:cNvPr>
          <p:cNvSpPr txBox="1"/>
          <p:nvPr/>
        </p:nvSpPr>
        <p:spPr>
          <a:xfrm>
            <a:off x="8381190" y="3378429"/>
            <a:ext cx="372952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6. </a:t>
            </a:r>
            <a:r>
              <a:rPr lang="ru-RU" sz="2800" b="1" i="1" kern="0" dirty="0" err="1">
                <a:solidFill>
                  <a:srgbClr val="FFFFFF"/>
                </a:solidFill>
              </a:rPr>
              <a:t>Ляж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0F2FC8-D8ED-4F8F-B7B9-63AB5E907E85}"/>
              </a:ext>
            </a:extLst>
          </p:cNvPr>
          <p:cNvSpPr txBox="1"/>
          <p:nvPr/>
        </p:nvSpPr>
        <p:spPr>
          <a:xfrm>
            <a:off x="8381190" y="4124168"/>
            <a:ext cx="372952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7. Голос.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B52602-36C9-4C97-B74D-EE0580E23D21}"/>
              </a:ext>
            </a:extLst>
          </p:cNvPr>
          <p:cNvSpPr txBox="1"/>
          <p:nvPr/>
        </p:nvSpPr>
        <p:spPr>
          <a:xfrm>
            <a:off x="8381190" y="4869907"/>
            <a:ext cx="372952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8. </a:t>
            </a:r>
            <a:r>
              <a:rPr lang="ru-RU" sz="2800" b="1" i="1" kern="0" dirty="0" err="1">
                <a:solidFill>
                  <a:srgbClr val="FFFFFF"/>
                </a:solidFill>
              </a:rPr>
              <a:t>Зроби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вправу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8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E28BC7-6D48-4D46-9ECF-D58588E0BD5B}"/>
              </a:ext>
            </a:extLst>
          </p:cNvPr>
          <p:cNvSpPr txBox="1"/>
          <p:nvPr/>
        </p:nvSpPr>
        <p:spPr>
          <a:xfrm>
            <a:off x="1403648" y="1196752"/>
            <a:ext cx="4519633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Місце, де  виконавець може виконувати команди алгоритму,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середовищем виконання алгоритму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598C64D-09D5-4674-B786-1D2E09E9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B489E38E-9962-4552-8DB5-737FE7F21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48"/>
          <a:stretch/>
        </p:blipFill>
        <p:spPr bwMode="auto">
          <a:xfrm>
            <a:off x="6167120" y="1196752"/>
            <a:ext cx="5853430" cy="52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12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Кожному алгоритму зазвичай надають назву. Вона пояснює, для чого призначений алгоритм. Розглянемо приклад.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B4F191-6F81-43A4-8AA4-14F21D20414A}"/>
              </a:ext>
            </a:extLst>
          </p:cNvPr>
          <p:cNvSpPr txBox="1"/>
          <p:nvPr/>
        </p:nvSpPr>
        <p:spPr>
          <a:xfrm>
            <a:off x="72008" y="270602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«Приготування бутерброда із  сиром»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FD66A2-A1E7-4983-849E-63106595FE12}"/>
              </a:ext>
            </a:extLst>
          </p:cNvPr>
          <p:cNvSpPr txBox="1"/>
          <p:nvPr/>
        </p:nvSpPr>
        <p:spPr>
          <a:xfrm>
            <a:off x="72008" y="3353506"/>
            <a:ext cx="67351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Відріж</a:t>
            </a:r>
            <a:r>
              <a:rPr lang="uk-UA" sz="2800" b="1" i="1" kern="0" dirty="0">
                <a:solidFill>
                  <a:srgbClr val="FFFFFF"/>
                </a:solidFill>
              </a:rPr>
              <a:t> скибочку хліба.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BADC50-5C5A-49F5-8BB6-E23176C88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1806"/>
          <a:stretch/>
        </p:blipFill>
        <p:spPr>
          <a:xfrm>
            <a:off x="7114669" y="3353506"/>
            <a:ext cx="5005323" cy="1733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1FC9B-C286-4AD3-9F92-890A192122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785"/>
          <a:stretch/>
        </p:blipFill>
        <p:spPr>
          <a:xfrm>
            <a:off x="7762751" y="5085927"/>
            <a:ext cx="3544952" cy="1733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100A84-5C7C-41E3-A15F-179D17AB1F83}"/>
              </a:ext>
            </a:extLst>
          </p:cNvPr>
          <p:cNvSpPr txBox="1"/>
          <p:nvPr/>
        </p:nvSpPr>
        <p:spPr>
          <a:xfrm>
            <a:off x="72008" y="3991536"/>
            <a:ext cx="673519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Змасти скибочку хліба маслом.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9B040F-7907-4A5B-92D0-4027089D8097}"/>
              </a:ext>
            </a:extLst>
          </p:cNvPr>
          <p:cNvSpPr txBox="1"/>
          <p:nvPr/>
        </p:nvSpPr>
        <p:spPr>
          <a:xfrm>
            <a:off x="72008" y="5037891"/>
            <a:ext cx="67351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Відріж</a:t>
            </a:r>
            <a:r>
              <a:rPr lang="uk-UA" sz="2800" b="1" i="1" kern="0" dirty="0">
                <a:solidFill>
                  <a:srgbClr val="FFFFFF"/>
                </a:solidFill>
              </a:rPr>
              <a:t> шматочок сиру.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955C99-F26B-48B7-BDA5-5BD965F94BCC}"/>
              </a:ext>
            </a:extLst>
          </p:cNvPr>
          <p:cNvSpPr txBox="1"/>
          <p:nvPr/>
        </p:nvSpPr>
        <p:spPr>
          <a:xfrm>
            <a:off x="72008" y="5676609"/>
            <a:ext cx="673519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Поклади сир на  хліб з  маслом.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53079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13" name="Picture 2" descr="http://s016.radikal.ru/i334/1105/f3/ee13b56347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05"/>
          <a:stretch/>
        </p:blipFill>
        <p:spPr bwMode="auto">
          <a:xfrm>
            <a:off x="6975984" y="3960635"/>
            <a:ext cx="4253441" cy="26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науковці вже створюють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Інтерактивні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книжки, у яких від легкого дотику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персонажі та предмети починають рухатися, видавати звуки, розважати тощо. Сюжет тієї самої історії в разі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повторення може змінюватися залежно від певних умов.</a:t>
            </a:r>
          </a:p>
        </p:txBody>
      </p:sp>
      <p:pic>
        <p:nvPicPr>
          <p:cNvPr id="5" name="Picture 2" descr="Результат пошуку зображень за запитом &quot;жива книг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18" y="3960168"/>
            <a:ext cx="5373275" cy="25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Алгоритм</a:t>
            </a:r>
          </a:p>
        </p:txBody>
      </p:sp>
      <p:pic>
        <p:nvPicPr>
          <p:cNvPr id="22" name="Picture 2" descr="http://www.hotel-central.com.ua/img/conference/big_c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02" y="2032212"/>
            <a:ext cx="3496256" cy="26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241051" y="1981674"/>
            <a:ext cx="432048" cy="689116"/>
          </a:xfrm>
          <a:prstGeom prst="rect">
            <a:avLst/>
          </a:prstGeom>
        </p:spPr>
      </p:pic>
      <p:pic>
        <p:nvPicPr>
          <p:cNvPr id="24" name="Picture 4" descr="http://otvetin.ru/uploads/posts/2009-12/1260274384_gor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r="20876" b="35514"/>
          <a:stretch/>
        </p:blipFill>
        <p:spPr bwMode="auto">
          <a:xfrm>
            <a:off x="4007748" y="2032211"/>
            <a:ext cx="2727945" cy="26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9796" y="2032211"/>
            <a:ext cx="432048" cy="689116"/>
          </a:xfrm>
          <a:prstGeom prst="rect">
            <a:avLst/>
          </a:prstGeom>
        </p:spPr>
      </p:pic>
      <p:pic>
        <p:nvPicPr>
          <p:cNvPr id="26" name="Picture 6" descr="http://animalbox.ru/wp-content/uploads/2012/02/cit_ju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190" y="2076653"/>
            <a:ext cx="3496257" cy="26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7358306" y="2032211"/>
            <a:ext cx="432048" cy="689116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10850449" y="2395004"/>
            <a:ext cx="127631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500" b="1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xmlns="" val="5056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Виконавець</a:t>
            </a:r>
          </a:p>
        </p:txBody>
      </p:sp>
      <p:pic>
        <p:nvPicPr>
          <p:cNvPr id="13" name="Picture 2" descr="http://discussiya.com/wp-content/uploads/2014/07/grap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91" y="1798541"/>
            <a:ext cx="3881274" cy="38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6663" y="2072773"/>
            <a:ext cx="432048" cy="6891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8711" y="2072773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759" y="2072773"/>
            <a:ext cx="432048" cy="6891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2807" y="2072773"/>
            <a:ext cx="432048" cy="68911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3916770" y="3507930"/>
            <a:ext cx="22637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9600" b="1" dirty="0">
                <a:solidFill>
                  <a:srgbClr val="19426B"/>
                </a:solidFill>
                <a:latin typeface="Arial" panose="020B0604020202020204" pitchFamily="34" charset="0"/>
              </a:rPr>
              <a:t>н=к</a:t>
            </a:r>
          </a:p>
        </p:txBody>
      </p:sp>
      <p:pic>
        <p:nvPicPr>
          <p:cNvPr id="27" name="Picture 4" descr="http://www.fonstola.ru/pic/201206/1400x1050/fonstola.ru-780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64" r="33610"/>
          <a:stretch/>
        </p:blipFill>
        <p:spPr bwMode="auto">
          <a:xfrm>
            <a:off x="6619737" y="1225329"/>
            <a:ext cx="2664297" cy="407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кутник 27"/>
          <p:cNvSpPr/>
          <p:nvPr/>
        </p:nvSpPr>
        <p:spPr>
          <a:xfrm>
            <a:off x="9461632" y="2961141"/>
            <a:ext cx="23326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>
                <a:solidFill>
                  <a:srgbClr val="19426B"/>
                </a:solidFill>
                <a:latin typeface="Arial" panose="020B0604020202020204" pitchFamily="34" charset="0"/>
              </a:rPr>
              <a:t>ГР=Н</a:t>
            </a:r>
          </a:p>
        </p:txBody>
      </p:sp>
    </p:spTree>
    <p:extLst>
      <p:ext uri="{BB962C8B-B14F-4D97-AF65-F5344CB8AC3E}">
        <p14:creationId xmlns:p14="http://schemas.microsoft.com/office/powerpoint/2010/main" xmlns="" val="40752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38778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казку за малюнками. Розкажи казку у вигляді послідовності дій.</a:t>
            </a:r>
          </a:p>
        </p:txBody>
      </p:sp>
      <p:pic>
        <p:nvPicPr>
          <p:cNvPr id="24" name="Picture 4" descr="http://s56.radikal.ru/i152/1103/91/62cb2512a8b8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73"/>
          <a:stretch>
            <a:fillRect/>
          </a:stretch>
        </p:blipFill>
        <p:spPr bwMode="auto">
          <a:xfrm>
            <a:off x="6754761" y="1196763"/>
            <a:ext cx="5367389" cy="55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008" y="3578910"/>
            <a:ext cx="638778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Слова-підказки:</a:t>
            </a:r>
            <a:r>
              <a:rPr lang="uk-UA" sz="2800" b="1" i="1" kern="0" dirty="0">
                <a:solidFill>
                  <a:srgbClr val="FFFFFF"/>
                </a:solidFill>
              </a:rPr>
              <a:t> садити ріпку, почекати, кликати, тягнути</a:t>
            </a:r>
          </a:p>
        </p:txBody>
      </p:sp>
    </p:spTree>
    <p:extLst>
      <p:ext uri="{BB962C8B-B14F-4D97-AF65-F5344CB8AC3E}">
        <p14:creationId xmlns:p14="http://schemas.microsoft.com/office/powerpoint/2010/main" xmlns="" val="188326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1196763"/>
            <a:ext cx="480695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казку за малюнками. Розкажи казку у вигляді послідовності дій.</a:t>
            </a:r>
          </a:p>
        </p:txBody>
      </p:sp>
      <p:pic>
        <p:nvPicPr>
          <p:cNvPr id="10" name="Picture 2" descr="http://a844.phobos.apple.com/us/r1000/064/Purple/v4/d0/da/45/d0da454e-fe9e-b9ed-7215-4071c1120e2d/mza_9201984456780381141.480x480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63"/>
            <a:ext cx="7007218" cy="52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15200" y="3716627"/>
            <a:ext cx="48069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Слова-підказки:</a:t>
            </a:r>
            <a:r>
              <a:rPr lang="uk-UA" sz="2800" b="1" i="1" kern="0" dirty="0">
                <a:solidFill>
                  <a:srgbClr val="FFFFFF"/>
                </a:solidFill>
              </a:rPr>
              <a:t> знесла яйце, розбила, обіцяти</a:t>
            </a:r>
          </a:p>
        </p:txBody>
      </p:sp>
    </p:spTree>
    <p:extLst>
      <p:ext uri="{BB962C8B-B14F-4D97-AF65-F5344CB8AC3E}">
        <p14:creationId xmlns:p14="http://schemas.microsoft.com/office/powerpoint/2010/main" xmlns="" val="15123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40253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казку за малюнками. Розкажи казку у вигляді послідовності дій.</a:t>
            </a:r>
          </a:p>
        </p:txBody>
      </p:sp>
      <p:pic>
        <p:nvPicPr>
          <p:cNvPr id="10" name="Picture 2" descr="http://nosiki.ucoz.ru/_ld/10/9025409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510" y="1196763"/>
            <a:ext cx="5352640" cy="56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3481395"/>
            <a:ext cx="64025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Слова-підказки:</a:t>
            </a:r>
            <a:r>
              <a:rPr lang="uk-UA" sz="2800" b="1" i="1" kern="0" dirty="0">
                <a:solidFill>
                  <a:srgbClr val="FFFFFF"/>
                </a:solidFill>
              </a:rPr>
              <a:t> спекла, втеча, зустріч, співати пісню</a:t>
            </a:r>
          </a:p>
        </p:txBody>
      </p:sp>
    </p:spTree>
    <p:extLst>
      <p:ext uri="{BB962C8B-B14F-4D97-AF65-F5344CB8AC3E}">
        <p14:creationId xmlns:p14="http://schemas.microsoft.com/office/powerpoint/2010/main" xmlns="" val="50104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84456808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204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Вкажи</a:t>
            </a:r>
            <a:r>
              <a:rPr lang="uk-UA" sz="2800" b="1" i="1" kern="0" dirty="0">
                <a:solidFill>
                  <a:srgbClr val="FFFFFF"/>
                </a:solidFill>
              </a:rPr>
              <a:t> дії так, щоб отримати послідовність дій поведінки вранці.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9" y="2846440"/>
            <a:ext cx="12050142" cy="286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356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Пронумеруй правильний порядок дій у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послідовності дій</a:t>
            </a:r>
            <a:r>
              <a:rPr lang="uk-UA" sz="2800" b="1" i="1" kern="0" dirty="0">
                <a:solidFill>
                  <a:srgbClr val="FFFFFF"/>
                </a:solidFill>
              </a:rPr>
              <a:t> походу до магазина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258" y="2490842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Повернутися додому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3258" y="3234877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Дійти до магазину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3258" y="3978912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Взяти гроші і список продуктів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7330" y="4722947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Зайти і покласти продукти в кошик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7330" y="5466982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Розрахуватися за придбані продукти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1170" y="2492011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1170" y="3234877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70" y="3980081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1170" y="4722947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1170" y="5466982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86694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Пронумеруй правильний порядок дій у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послідовності дій</a:t>
            </a:r>
            <a:r>
              <a:rPr lang="uk-UA" sz="2800" b="1" i="1" kern="0" dirty="0">
                <a:solidFill>
                  <a:srgbClr val="FFFFFF"/>
                </a:solidFill>
              </a:rPr>
              <a:t> підготовки до малювання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5425" y="2230897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Відкрити банку з фарбою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5425" y="2974932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Взяти пензель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5425" y="3718967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Малювати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9497" y="4463002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Надіти фартух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79497" y="5207037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Покласти аркуш паперу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3337" y="2232066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3337" y="2974932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3337" y="3720136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3337" y="4463002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3337" y="5207037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9497" y="5951072"/>
            <a:ext cx="7920880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Умокнути пензель у фарбу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3337" y="5951072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8142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58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Розкодуйте слово</a:t>
            </a: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/>
        </p:nvGraphicFramePr>
        <p:xfrm>
          <a:off x="1952434" y="1661944"/>
          <a:ext cx="8029308" cy="1524000"/>
        </p:xfrm>
        <a:graphic>
          <a:graphicData uri="http://schemas.openxmlformats.org/drawingml/2006/table">
            <a:tbl>
              <a:tblPr firstRow="1" bandRow="1"/>
              <a:tblGrid>
                <a:gridCol w="1147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0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0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7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70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м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д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н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о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/>
                        <a:t>к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5024"/>
            <a:ext cx="2394400" cy="2584918"/>
          </a:xfrm>
          <a:prstGeom prst="rect">
            <a:avLst/>
          </a:prstGeom>
        </p:spPr>
      </p:pic>
      <p:pic>
        <p:nvPicPr>
          <p:cNvPr id="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xmlns="" val="64929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Розкодуйте слово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697258" y="1865563"/>
          <a:ext cx="10652610" cy="1645920"/>
        </p:xfrm>
        <a:graphic>
          <a:graphicData uri="http://schemas.openxmlformats.org/drawingml/2006/table">
            <a:tbl>
              <a:tblPr firstRow="1" bandRow="1"/>
              <a:tblGrid>
                <a:gridCol w="1065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52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4800" b="1" i="0" dirty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uk-UA" sz="4800" b="1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4800" b="1" i="0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uk-UA" sz="4800" b="1" i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у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в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т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к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р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і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л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i="0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315" y="3511483"/>
            <a:ext cx="2818656" cy="2818656"/>
          </a:xfrm>
          <a:prstGeom prst="rect">
            <a:avLst/>
          </a:prstGeom>
        </p:spPr>
      </p:pic>
      <p:pic>
        <p:nvPicPr>
          <p:cNvPr id="11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Клавіатура</a:t>
            </a:r>
          </a:p>
        </p:txBody>
      </p:sp>
    </p:spTree>
    <p:extLst>
      <p:ext uri="{BB962C8B-B14F-4D97-AF65-F5344CB8AC3E}">
        <p14:creationId xmlns:p14="http://schemas.microsoft.com/office/powerpoint/2010/main" xmlns="" val="168278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Розкодуйте слово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247202" y="1905333"/>
          <a:ext cx="11698995" cy="1645920"/>
        </p:xfrm>
        <a:graphic>
          <a:graphicData uri="http://schemas.openxmlformats.org/drawingml/2006/table">
            <a:tbl>
              <a:tblPr firstRow="1" bandRow="1"/>
              <a:tblGrid>
                <a:gridCol w="1063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6354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12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4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м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ф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і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о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т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к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и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а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р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800" b="1" dirty="0"/>
                        <a:t>н</a:t>
                      </a:r>
                    </a:p>
                  </a:txBody>
                  <a:tcPr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315" y="3802484"/>
            <a:ext cx="2664296" cy="2664296"/>
          </a:xfrm>
          <a:prstGeom prst="rect">
            <a:avLst/>
          </a:prstGeom>
        </p:spPr>
      </p:pic>
      <p:pic>
        <p:nvPicPr>
          <p:cNvPr id="11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Інформатика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47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Щодня ти  виконуєш звичні для тебе послідовності дій. Згадай, наприклад, як  ти збираєшся вранці до  школи.</a:t>
            </a: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61DE258A-582E-4550-8660-1695506B7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2" y="268841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E5114E-83C5-4B1D-A614-4D0B1E672F4A}"/>
              </a:ext>
            </a:extLst>
          </p:cNvPr>
          <p:cNvSpPr txBox="1"/>
          <p:nvPr/>
        </p:nvSpPr>
        <p:spPr>
          <a:xfrm>
            <a:off x="1401490" y="283534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Визнач правильний порядок дій.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AAB18A-45E1-4A1C-8B78-0F3856972C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194" y="4092058"/>
            <a:ext cx="10511613" cy="22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95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досягнення бажаного результату людина часто складає план дій, а потім виконує його. Говорять, що людина діє за алгоритмом.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A7F72E-DDE6-4BDC-803A-79E532481276}"/>
              </a:ext>
            </a:extLst>
          </p:cNvPr>
          <p:cNvSpPr txBox="1"/>
          <p:nvPr/>
        </p:nvSpPr>
        <p:spPr>
          <a:xfrm>
            <a:off x="1403648" y="2680112"/>
            <a:ext cx="4692352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 — це послідовність команд для виконавця, спрямованих на розв’язання певного завдання.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B5704C6-DED6-460B-92AC-9F5837DD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68011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98D6881E-71B1-4526-951F-FE1D9ED9A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34" b="7827"/>
          <a:stretch/>
        </p:blipFill>
        <p:spPr bwMode="auto">
          <a:xfrm>
            <a:off x="6229167" y="2680112"/>
            <a:ext cx="5892984" cy="40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9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xmlns="" id="{0335CCEC-99D8-4CB6-B89C-64DB68B8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A8D04E-5CFD-433E-9C62-7F246D91E56A}"/>
              </a:ext>
            </a:extLst>
          </p:cNvPr>
          <p:cNvSpPr txBox="1"/>
          <p:nvPr/>
        </p:nvSpPr>
        <p:spPr>
          <a:xfrm>
            <a:off x="1401490" y="1199586"/>
            <a:ext cx="1071850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Прочитай алгоритм. Розглянь малюнки. З’ясуй, яку команду алгоритму не  виконала дівчинка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632398-5E8D-4C0F-9E00-A3FEEE75084A}"/>
              </a:ext>
            </a:extLst>
          </p:cNvPr>
          <p:cNvSpPr txBox="1"/>
          <p:nvPr/>
        </p:nvSpPr>
        <p:spPr>
          <a:xfrm>
            <a:off x="72008" y="2700443"/>
            <a:ext cx="48657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Візьми вазу.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BAB521-36BD-431B-B33B-E165279B5182}"/>
              </a:ext>
            </a:extLst>
          </p:cNvPr>
          <p:cNvSpPr txBox="1"/>
          <p:nvPr/>
        </p:nvSpPr>
        <p:spPr>
          <a:xfrm>
            <a:off x="69850" y="3356403"/>
            <a:ext cx="486575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ru-RU" sz="2800" b="1" i="1" kern="0" dirty="0" err="1">
                <a:solidFill>
                  <a:srgbClr val="FFFFFF"/>
                </a:solidFill>
              </a:rPr>
              <a:t>Налий</a:t>
            </a:r>
            <a:r>
              <a:rPr lang="ru-RU" sz="2800" b="1" i="1" kern="0" dirty="0">
                <a:solidFill>
                  <a:srgbClr val="FFFFFF"/>
                </a:solidFill>
              </a:rPr>
              <a:t> у  вазу воду.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100D6A-E9D5-4F18-92A8-9CFDB9B2401F}"/>
              </a:ext>
            </a:extLst>
          </p:cNvPr>
          <p:cNvSpPr txBox="1"/>
          <p:nvPr/>
        </p:nvSpPr>
        <p:spPr>
          <a:xfrm>
            <a:off x="69085" y="4012363"/>
            <a:ext cx="486575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3"/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Постав у  вазу </a:t>
            </a:r>
            <a:r>
              <a:rPr lang="ru-RU" sz="2800" b="1" i="1" kern="0" dirty="0" err="1">
                <a:solidFill>
                  <a:srgbClr val="FFFFFF"/>
                </a:solidFill>
              </a:rPr>
              <a:t>квіти</a:t>
            </a:r>
            <a:r>
              <a:rPr lang="ru-RU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B4D1AE-D0F8-4E2C-8512-5806F75454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864" y="2702810"/>
            <a:ext cx="7046363" cy="25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45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алгоритм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правильно скласти алгоритм, потрібно знати його властивості.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806BD19-7966-4600-994E-1E1473A9B159}"/>
              </a:ext>
            </a:extLst>
          </p:cNvPr>
          <p:cNvSpPr/>
          <p:nvPr/>
        </p:nvSpPr>
        <p:spPr>
          <a:xfrm>
            <a:off x="72006" y="2289384"/>
            <a:ext cx="12047985" cy="12029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Кожна команда алгоритму має бути зрозумілою виконавцю.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59C4898-246D-42B9-B43B-ADE59A1BD3A5}"/>
              </a:ext>
            </a:extLst>
          </p:cNvPr>
          <p:cNvSpPr/>
          <p:nvPr/>
        </p:nvSpPr>
        <p:spPr>
          <a:xfrm>
            <a:off x="72006" y="3630827"/>
            <a:ext cx="12047985" cy="12029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Алгоритм не повинен містити команди, які виконавець не може виконати.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F4814FB-1694-4A00-B123-508D4A61F3E5}"/>
              </a:ext>
            </a:extLst>
          </p:cNvPr>
          <p:cNvSpPr/>
          <p:nvPr/>
        </p:nvSpPr>
        <p:spPr>
          <a:xfrm>
            <a:off x="72006" y="4972270"/>
            <a:ext cx="12047985" cy="12029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Виконання алгоритму має завершитися отриманням результату.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08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192898</TotalTime>
  <Words>511</Words>
  <Application>Microsoft Office PowerPoint</Application>
  <PresentationFormat>Произвольный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Поняття алгоритму. Виконавці алгоритмів</vt:lpstr>
      <vt:lpstr>Що таке алгоритм</vt:lpstr>
      <vt:lpstr>Розкодуйте слово</vt:lpstr>
      <vt:lpstr>Розкодуйте слово</vt:lpstr>
      <vt:lpstr>Розкодуйте слово</vt:lpstr>
      <vt:lpstr>Що таке алгоритм</vt:lpstr>
      <vt:lpstr>Що таке алгоритм</vt:lpstr>
      <vt:lpstr>Що таке алгоритм</vt:lpstr>
      <vt:lpstr>Що таке алгоритм</vt:lpstr>
      <vt:lpstr>Що таке алгоритм</vt:lpstr>
      <vt:lpstr>Що таке алгоритм</vt:lpstr>
      <vt:lpstr>Що таке алгоритм</vt:lpstr>
      <vt:lpstr>Що таке алгоритм</vt:lpstr>
      <vt:lpstr>Цікавинки</vt:lpstr>
      <vt:lpstr>Розгадайте ребус</vt:lpstr>
      <vt:lpstr>Розгадайте ребус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Фізкультхвилинка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907</cp:revision>
  <dcterms:created xsi:type="dcterms:W3CDTF">2016-06-06T19:48:43Z</dcterms:created>
  <dcterms:modified xsi:type="dcterms:W3CDTF">2020-03-18T16:51:35Z</dcterms:modified>
</cp:coreProperties>
</file>