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5" r:id="rId4"/>
    <p:sldId id="258" r:id="rId5"/>
    <p:sldId id="260" r:id="rId6"/>
    <p:sldId id="272" r:id="rId7"/>
    <p:sldId id="266" r:id="rId8"/>
    <p:sldId id="267" r:id="rId9"/>
    <p:sldId id="259" r:id="rId10"/>
    <p:sldId id="261" r:id="rId11"/>
    <p:sldId id="262" r:id="rId12"/>
    <p:sldId id="270" r:id="rId13"/>
    <p:sldId id="263" r:id="rId14"/>
    <p:sldId id="271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749" autoAdjust="0"/>
  </p:normalViewPr>
  <p:slideViewPr>
    <p:cSldViewPr snapToGrid="0">
      <p:cViewPr varScale="1">
        <p:scale>
          <a:sx n="57" d="100"/>
          <a:sy n="57" d="100"/>
        </p:scale>
        <p:origin x="12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81FF7-8E40-4BA2-ACBB-E84BD3CC4CA3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D7A35-54FB-4344-AC1F-2E08BB0A4B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4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D7A35-54FB-4344-AC1F-2E08BB0A4B3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09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D7A35-54FB-4344-AC1F-2E08BB0A4B3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87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D7A35-54FB-4344-AC1F-2E08BB0A4B3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8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D7A35-54FB-4344-AC1F-2E08BB0A4B3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710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43211" y="1043189"/>
            <a:ext cx="7431110" cy="443033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cap="none" dirty="0" smtClean="0">
                <a:solidFill>
                  <a:schemeClr val="accent4"/>
                </a:solidFill>
              </a:rPr>
              <a:t/>
            </a:r>
            <a:br>
              <a:rPr lang="uk-UA" b="1" cap="none" dirty="0" smtClean="0">
                <a:solidFill>
                  <a:schemeClr val="accent4"/>
                </a:solidFill>
              </a:rPr>
            </a:br>
            <a:r>
              <a:rPr lang="uk-UA" b="1" cap="none" dirty="0">
                <a:solidFill>
                  <a:schemeClr val="accent4"/>
                </a:solidFill>
              </a:rPr>
              <a:t/>
            </a:r>
            <a:br>
              <a:rPr lang="uk-UA" b="1" cap="none" dirty="0">
                <a:solidFill>
                  <a:schemeClr val="accent4"/>
                </a:solidFill>
              </a:rPr>
            </a:br>
            <a:r>
              <a:rPr lang="uk-UA" b="1" cap="none" dirty="0" smtClean="0">
                <a:solidFill>
                  <a:schemeClr val="accent4"/>
                </a:solidFill>
              </a:rPr>
              <a:t/>
            </a:r>
            <a:br>
              <a:rPr lang="uk-UA" b="1" cap="none" dirty="0" smtClean="0">
                <a:solidFill>
                  <a:schemeClr val="accent4"/>
                </a:solidFill>
              </a:rPr>
            </a:br>
            <a:r>
              <a:rPr lang="uk-UA" b="1" cap="none" dirty="0" smtClean="0">
                <a:solidFill>
                  <a:schemeClr val="accent4"/>
                </a:solidFill>
              </a:rPr>
              <a:t/>
            </a:r>
            <a:br>
              <a:rPr lang="uk-UA" b="1" cap="none" dirty="0" smtClean="0">
                <a:solidFill>
                  <a:schemeClr val="accent4"/>
                </a:solidFill>
              </a:rPr>
            </a:br>
            <a:r>
              <a:rPr lang="uk-UA" sz="6000" b="1" cap="none" dirty="0" smtClean="0">
                <a:solidFill>
                  <a:srgbClr val="FF0000"/>
                </a:solidFill>
              </a:rPr>
              <a:t>Портфоліо </a:t>
            </a:r>
            <a:r>
              <a:rPr lang="uk-UA" sz="6000" b="1" dirty="0" smtClean="0">
                <a:solidFill>
                  <a:srgbClr val="FF0000"/>
                </a:solidFill>
              </a:rPr>
              <a:t/>
            </a:r>
            <a:br>
              <a:rPr lang="uk-UA" sz="6000" b="1" dirty="0" smtClean="0">
                <a:solidFill>
                  <a:srgbClr val="FF0000"/>
                </a:solidFill>
              </a:rPr>
            </a:br>
            <a:r>
              <a:rPr lang="uk-UA" sz="6000" b="1" cap="none" dirty="0" smtClean="0">
                <a:solidFill>
                  <a:srgbClr val="FF0000"/>
                </a:solidFill>
              </a:rPr>
              <a:t>вчителя початкових класів</a:t>
            </a:r>
            <a:r>
              <a:rPr lang="uk-UA" sz="6000" b="1" dirty="0" smtClean="0">
                <a:solidFill>
                  <a:srgbClr val="FF0000"/>
                </a:solidFill>
              </a:rPr>
              <a:t> </a:t>
            </a:r>
            <a:r>
              <a:rPr lang="uk-UA" sz="6000" b="1" cap="none" dirty="0" err="1" smtClean="0">
                <a:solidFill>
                  <a:srgbClr val="FF0000"/>
                </a:solidFill>
              </a:rPr>
              <a:t>Пісківського</a:t>
            </a:r>
            <a:r>
              <a:rPr lang="uk-UA" sz="6000" b="1" dirty="0" smtClean="0">
                <a:solidFill>
                  <a:srgbClr val="FF0000"/>
                </a:solidFill>
              </a:rPr>
              <a:t> НВО</a:t>
            </a:r>
            <a:br>
              <a:rPr lang="uk-UA" sz="6000" b="1" dirty="0" smtClean="0">
                <a:solidFill>
                  <a:srgbClr val="FF0000"/>
                </a:solidFill>
              </a:rPr>
            </a:br>
            <a:r>
              <a:rPr lang="uk-UA" sz="6000" b="1" cap="none" dirty="0" err="1" smtClean="0">
                <a:solidFill>
                  <a:srgbClr val="FF0000"/>
                </a:solidFill>
              </a:rPr>
              <a:t>Свінціцької</a:t>
            </a:r>
            <a:r>
              <a:rPr lang="uk-UA" sz="6000" b="1" dirty="0" smtClean="0">
                <a:solidFill>
                  <a:srgbClr val="FF0000"/>
                </a:solidFill>
              </a:rPr>
              <a:t> </a:t>
            </a:r>
            <a:r>
              <a:rPr lang="uk-UA" sz="6000" b="1" cap="none" dirty="0" smtClean="0">
                <a:solidFill>
                  <a:srgbClr val="FF0000"/>
                </a:solidFill>
              </a:rPr>
              <a:t>Світлани</a:t>
            </a:r>
            <a:r>
              <a:rPr lang="uk-UA" sz="6000" b="1" dirty="0" smtClean="0">
                <a:solidFill>
                  <a:srgbClr val="FF0000"/>
                </a:solidFill>
              </a:rPr>
              <a:t> </a:t>
            </a:r>
            <a:r>
              <a:rPr lang="uk-UA" sz="6000" b="1" cap="none" dirty="0" smtClean="0">
                <a:solidFill>
                  <a:srgbClr val="FF0000"/>
                </a:solidFill>
              </a:rPr>
              <a:t>Володимирівни</a:t>
            </a:r>
            <a:endParaRPr lang="ru-RU" sz="6000" b="1" cap="none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6424" y="5112912"/>
            <a:ext cx="8791575" cy="14488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Ð¡Ð²ÑÐ½ÑÑÑÑÐºÐ° Ð¡Ð²ÑÑÐ»Ð°Ð½Ð° ÐÐ¾Ð»Ð¾Ð´Ð¸Ð¼Ð¸ÑÑÐ²Ð½Ð°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r="2732"/>
          <a:stretch/>
        </p:blipFill>
        <p:spPr bwMode="auto">
          <a:xfrm>
            <a:off x="347730" y="592427"/>
            <a:ext cx="3876541" cy="6091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6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                       </a:t>
            </a:r>
            <a:r>
              <a:rPr lang="uk-UA" sz="5400" b="1" cap="none" dirty="0" smtClean="0">
                <a:solidFill>
                  <a:srgbClr val="FF0000"/>
                </a:solidFill>
              </a:rPr>
              <a:t>МОЇ НАГОРОДИ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" b="2646"/>
          <a:stretch/>
        </p:blipFill>
        <p:spPr>
          <a:xfrm>
            <a:off x="1673432" y="1917868"/>
            <a:ext cx="3349330" cy="47394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88" y="1917868"/>
            <a:ext cx="3168203" cy="473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cap="none" dirty="0" smtClean="0">
                <a:solidFill>
                  <a:srgbClr val="FF0000"/>
                </a:solidFill>
              </a:rPr>
              <a:t>               </a:t>
            </a:r>
            <a:r>
              <a:rPr lang="uk-UA" sz="6000" b="1" cap="none" dirty="0" smtClean="0">
                <a:solidFill>
                  <a:srgbClr val="FF0000"/>
                </a:solidFill>
              </a:rPr>
              <a:t>ділюся досвідом</a:t>
            </a:r>
            <a:endParaRPr lang="ru-RU" sz="6000" b="1" cap="none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-671" r="6019" b="3217"/>
          <a:stretch/>
        </p:blipFill>
        <p:spPr>
          <a:xfrm rot="21310717">
            <a:off x="1868034" y="1910590"/>
            <a:ext cx="3076856" cy="44341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9" t="965" r="7650" b="3140"/>
          <a:stretch/>
        </p:blipFill>
        <p:spPr>
          <a:xfrm rot="237993">
            <a:off x="6985834" y="1919544"/>
            <a:ext cx="3182992" cy="436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2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013" y="669319"/>
            <a:ext cx="9905998" cy="1478570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Результати педагогічної діяльності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1768838"/>
            <a:ext cx="9905999" cy="4586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/>
              <a:t>1. 2017-2018 навчальний рік - </a:t>
            </a:r>
            <a:r>
              <a:rPr lang="uk-UA" sz="3600" dirty="0" err="1" smtClean="0"/>
              <a:t>Рабош</a:t>
            </a:r>
            <a:r>
              <a:rPr lang="uk-UA" sz="3600" dirty="0" smtClean="0"/>
              <a:t> Христина зайняла І місце у ІІ етапі </a:t>
            </a:r>
            <a:r>
              <a:rPr lang="uk-UA" sz="3600" dirty="0" smtClean="0"/>
              <a:t>Всеукраїнського конкурсу </a:t>
            </a:r>
            <a:r>
              <a:rPr lang="uk-UA" sz="3600" dirty="0" smtClean="0"/>
              <a:t>знавців української мови та літератури ім. П. Яцика та стала учасницею ІІІ етапу;</a:t>
            </a:r>
          </a:p>
          <a:p>
            <a:pPr marL="0" indent="0">
              <a:buNone/>
            </a:pPr>
            <a:r>
              <a:rPr lang="uk-UA" sz="3600" dirty="0" smtClean="0"/>
              <a:t> 2.  2018 рік- Морозенко Діана зайняла ІІ місце у </a:t>
            </a:r>
            <a:r>
              <a:rPr lang="uk-UA" sz="3900" dirty="0" smtClean="0"/>
              <a:t>конкурсі читців поезії </a:t>
            </a:r>
            <a:r>
              <a:rPr lang="uk-UA" sz="3900" dirty="0" smtClean="0"/>
              <a:t>Т</a:t>
            </a:r>
            <a:r>
              <a:rPr lang="uk-UA" sz="3900" dirty="0" smtClean="0"/>
              <a:t>. Г. </a:t>
            </a:r>
            <a:r>
              <a:rPr lang="uk-UA" sz="3900" dirty="0" smtClean="0"/>
              <a:t>Шевченка.</a:t>
            </a:r>
            <a:endParaRPr lang="ru-RU" sz="3900" dirty="0"/>
          </a:p>
        </p:txBody>
      </p:sp>
    </p:spTree>
    <p:extLst>
      <p:ext uri="{BB962C8B-B14F-4D97-AF65-F5344CB8AC3E}">
        <p14:creationId xmlns:p14="http://schemas.microsoft.com/office/powerpoint/2010/main" val="7316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51467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FF0000"/>
                </a:solidFill>
              </a:rPr>
              <a:t>    Методична робота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468" y="1016000"/>
            <a:ext cx="8178800" cy="584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/>
              <a:t>                        </a:t>
            </a:r>
            <a:r>
              <a:rPr lang="uk-UA" sz="3600" b="1" dirty="0" smtClean="0"/>
              <a:t>Участь у роботі</a:t>
            </a:r>
          </a:p>
          <a:p>
            <a:pPr>
              <a:buFontTx/>
              <a:buChar char="-"/>
            </a:pPr>
            <a:r>
              <a:rPr lang="uk-UA" sz="3600" dirty="0" smtClean="0"/>
              <a:t>шкільних та </a:t>
            </a:r>
            <a:r>
              <a:rPr lang="uk-UA" sz="3600" dirty="0" smtClean="0"/>
              <a:t>м</a:t>
            </a:r>
            <a:r>
              <a:rPr lang="uk-UA" sz="3600" dirty="0" smtClean="0"/>
              <a:t>іжшкільних методичних об</a:t>
            </a:r>
            <a:r>
              <a:rPr lang="en-US" sz="3600" dirty="0" smtClean="0"/>
              <a:t>’</a:t>
            </a:r>
            <a:r>
              <a:rPr lang="uk-UA" sz="3600" dirty="0" smtClean="0"/>
              <a:t>єднаннях</a:t>
            </a:r>
          </a:p>
          <a:p>
            <a:pPr>
              <a:buFontTx/>
              <a:buChar char="-"/>
            </a:pPr>
            <a:r>
              <a:rPr lang="uk-UA" sz="3600" dirty="0" smtClean="0"/>
              <a:t>семінарах практикумах</a:t>
            </a:r>
          </a:p>
          <a:p>
            <a:pPr>
              <a:buFontTx/>
              <a:buChar char="-"/>
            </a:pPr>
            <a:r>
              <a:rPr lang="uk-UA" sz="3600" dirty="0"/>
              <a:t>п</a:t>
            </a:r>
            <a:r>
              <a:rPr lang="uk-UA" sz="3600" dirty="0" smtClean="0"/>
              <a:t>едагогічних конференціях</a:t>
            </a:r>
          </a:p>
          <a:p>
            <a:pPr marL="0" indent="0">
              <a:buNone/>
            </a:pPr>
            <a:r>
              <a:rPr lang="uk-UA" sz="3600" b="1" dirty="0" smtClean="0"/>
              <a:t>  Проведення відкритих уроків 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b="6199"/>
          <a:stretch/>
        </p:blipFill>
        <p:spPr>
          <a:xfrm>
            <a:off x="9431867" y="2675467"/>
            <a:ext cx="2506133" cy="2247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68" y="956733"/>
            <a:ext cx="2997199" cy="203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45" y="4512733"/>
            <a:ext cx="2923822" cy="21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03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6333" y="32544"/>
            <a:ext cx="7754411" cy="1288256"/>
          </a:xfrm>
        </p:spPr>
        <p:txBody>
          <a:bodyPr>
            <a:normAutofit/>
          </a:bodyPr>
          <a:lstStyle/>
          <a:p>
            <a:pPr algn="just"/>
            <a:r>
              <a:rPr lang="uk-UA" sz="5400" b="1" dirty="0" smtClean="0">
                <a:solidFill>
                  <a:srgbClr val="FF0000"/>
                </a:solidFill>
              </a:rPr>
              <a:t>Мій кабінет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106">
            <a:off x="902658" y="1148562"/>
            <a:ext cx="2546166" cy="23384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19" y="1076497"/>
            <a:ext cx="2956820" cy="2338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809">
            <a:off x="8530725" y="1076497"/>
            <a:ext cx="2743200" cy="2338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5" y="3966714"/>
            <a:ext cx="2682159" cy="2541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13" y="3971162"/>
            <a:ext cx="2358320" cy="2536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92" y="3966714"/>
            <a:ext cx="2876022" cy="2541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91" y="3966714"/>
            <a:ext cx="2512941" cy="254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FF0000"/>
                </a:solidFill>
              </a:rPr>
              <a:t>       Класна родина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8" y="1858781"/>
            <a:ext cx="5066676" cy="34927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01" y="2664215"/>
            <a:ext cx="5331502" cy="38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68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2492" y="618518"/>
            <a:ext cx="7224918" cy="147857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FF0000"/>
                </a:solidFill>
              </a:rPr>
              <a:t>Ми - </a:t>
            </a:r>
            <a:r>
              <a:rPr lang="uk-UA" sz="6000" b="1" dirty="0" smtClean="0">
                <a:solidFill>
                  <a:srgbClr val="FF0000"/>
                </a:solidFill>
              </a:rPr>
              <a:t>активні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3182" r="9180"/>
          <a:stretch/>
        </p:blipFill>
        <p:spPr>
          <a:xfrm rot="21056405">
            <a:off x="1061755" y="3009003"/>
            <a:ext cx="2563036" cy="35165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587" r="3156" b="2841"/>
          <a:stretch/>
        </p:blipFill>
        <p:spPr>
          <a:xfrm rot="582475">
            <a:off x="8993702" y="261328"/>
            <a:ext cx="2573144" cy="3254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17" y="2097088"/>
            <a:ext cx="3805232" cy="3103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2" y="67682"/>
            <a:ext cx="3497255" cy="27614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20063" r="10119" b="20377"/>
          <a:stretch/>
        </p:blipFill>
        <p:spPr>
          <a:xfrm>
            <a:off x="8203292" y="3709838"/>
            <a:ext cx="3619558" cy="29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2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921" y="1365160"/>
            <a:ext cx="9231489" cy="248562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b="1" cap="none" dirty="0" smtClean="0"/>
              <a:t>Така дісталась вже нам робота</a:t>
            </a:r>
            <a:br>
              <a:rPr lang="uk-UA" sz="4900" b="1" cap="none" dirty="0" smtClean="0"/>
            </a:br>
            <a:r>
              <a:rPr lang="uk-UA" sz="4900" b="1" cap="none" dirty="0" smtClean="0"/>
              <a:t>Є в ній і радість, та є й турбота,</a:t>
            </a:r>
            <a:r>
              <a:rPr lang="uk-UA" sz="4900" b="1" dirty="0" smtClean="0"/>
              <a:t/>
            </a:r>
            <a:br>
              <a:rPr lang="uk-UA" sz="4900" b="1" dirty="0" smtClean="0"/>
            </a:br>
            <a:r>
              <a:rPr lang="uk-UA" sz="4900" b="1" cap="none" dirty="0" smtClean="0"/>
              <a:t>Є вічний пошук, безсонні ночі,</a:t>
            </a:r>
            <a:br>
              <a:rPr lang="uk-UA" sz="4900" b="1" cap="none" dirty="0" smtClean="0"/>
            </a:br>
            <a:r>
              <a:rPr lang="uk-UA" sz="4900" b="1" cap="none" dirty="0" smtClean="0"/>
              <a:t>Та гріють душу дитячі очі.</a:t>
            </a:r>
            <a:br>
              <a:rPr lang="uk-UA" sz="4900" b="1" cap="none" dirty="0" smtClean="0"/>
            </a:br>
            <a:r>
              <a:rPr lang="uk-UA" sz="4900" b="1" cap="none" dirty="0" smtClean="0"/>
              <a:t>                                  Н. П. Уткіна</a:t>
            </a:r>
            <a:endParaRPr lang="ru-RU" sz="49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0800000" flipV="1">
            <a:off x="2522825" y="4595917"/>
            <a:ext cx="9905999" cy="1893194"/>
          </a:xfrm>
        </p:spPr>
        <p:txBody>
          <a:bodyPr>
            <a:normAutofit/>
          </a:bodyPr>
          <a:lstStyle/>
          <a:p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037" y="618517"/>
            <a:ext cx="10094374" cy="5730767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Дата народження </a:t>
            </a:r>
            <a:r>
              <a:rPr lang="uk-UA" dirty="0" smtClean="0"/>
              <a:t>. 30 грудня 1970 року</a:t>
            </a:r>
            <a:br>
              <a:rPr lang="uk-UA" dirty="0" smtClean="0"/>
            </a:br>
            <a:r>
              <a:rPr lang="uk-UA" sz="4000" b="1" dirty="0" smtClean="0">
                <a:solidFill>
                  <a:srgbClr val="FF0000"/>
                </a:solidFill>
              </a:rPr>
              <a:t>Освіта.</a:t>
            </a:r>
            <a:r>
              <a:rPr lang="uk-UA" dirty="0" smtClean="0"/>
              <a:t> Закінчила київське педагогічне училище №1 ім. Н. к. </a:t>
            </a:r>
            <a:r>
              <a:rPr lang="uk-UA" dirty="0" err="1" smtClean="0"/>
              <a:t>крупської</a:t>
            </a:r>
            <a:r>
              <a:rPr lang="uk-UA" dirty="0" smtClean="0"/>
              <a:t> і отримала диплом за  спеціальністю вчитель початкових класів.</a:t>
            </a:r>
            <a:br>
              <a:rPr lang="uk-UA" dirty="0" smtClean="0"/>
            </a:br>
            <a:r>
              <a:rPr lang="uk-UA" sz="4000" b="1" dirty="0" smtClean="0">
                <a:solidFill>
                  <a:srgbClr val="FF0000"/>
                </a:solidFill>
              </a:rPr>
              <a:t>Категорія. </a:t>
            </a:r>
            <a:r>
              <a:rPr lang="uk-UA" dirty="0" smtClean="0"/>
              <a:t>Спеціаліст</a:t>
            </a: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стаж роботи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  <a:r>
              <a:rPr lang="uk-UA" dirty="0"/>
              <a:t> </a:t>
            </a:r>
            <a:r>
              <a:rPr lang="uk-UA" dirty="0" smtClean="0"/>
              <a:t>28 років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1228" y="3528811"/>
            <a:ext cx="8626183" cy="2262390"/>
          </a:xfrm>
        </p:spPr>
        <p:txBody>
          <a:bodyPr/>
          <a:lstStyle/>
          <a:p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6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rgbClr val="FF0000"/>
                </a:solidFill>
              </a:rPr>
              <a:t>          </a:t>
            </a:r>
            <a:r>
              <a:rPr lang="uk-UA" sz="4800" b="1" dirty="0" smtClean="0">
                <a:solidFill>
                  <a:srgbClr val="FF0000"/>
                </a:solidFill>
              </a:rPr>
              <a:t>Чим живу, чим дихаю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solidFill>
                  <a:srgbClr val="FF0000"/>
                </a:solidFill>
              </a:rPr>
              <a:t>Життєве кредо</a:t>
            </a:r>
            <a:r>
              <a:rPr lang="uk-UA" sz="4000" dirty="0" smtClean="0">
                <a:solidFill>
                  <a:srgbClr val="FF0000"/>
                </a:solidFill>
              </a:rPr>
              <a:t>: </a:t>
            </a:r>
            <a:r>
              <a:rPr lang="uk-UA" sz="4000" dirty="0" smtClean="0"/>
              <a:t>Все , що мене не вбиває- робить мене </a:t>
            </a:r>
            <a:r>
              <a:rPr lang="uk-UA" sz="4000" dirty="0" smtClean="0"/>
              <a:t>сильнішою.</a:t>
            </a:r>
          </a:p>
          <a:p>
            <a:pPr marL="0" indent="0" algn="ctr">
              <a:buNone/>
            </a:pPr>
            <a:r>
              <a:rPr lang="uk-UA" sz="4000" b="1" dirty="0" smtClean="0">
                <a:solidFill>
                  <a:srgbClr val="FF0000"/>
                </a:solidFill>
              </a:rPr>
              <a:t>Педагогічне </a:t>
            </a:r>
            <a:r>
              <a:rPr lang="uk-UA" sz="4000" b="1" dirty="0" smtClean="0">
                <a:solidFill>
                  <a:srgbClr val="FF0000"/>
                </a:solidFill>
              </a:rPr>
              <a:t>кредо</a:t>
            </a:r>
            <a:r>
              <a:rPr lang="uk-UA" sz="4000" dirty="0" smtClean="0">
                <a:solidFill>
                  <a:srgbClr val="FF0000"/>
                </a:solidFill>
              </a:rPr>
              <a:t>:</a:t>
            </a:r>
            <a:r>
              <a:rPr lang="ru-RU" sz="4000" i="1" dirty="0"/>
              <a:t>"</a:t>
            </a:r>
            <a:r>
              <a:rPr lang="ru-RU" sz="4000" i="1" dirty="0" err="1"/>
              <a:t>Бачити</a:t>
            </a:r>
            <a:r>
              <a:rPr lang="ru-RU" sz="4000" i="1" dirty="0"/>
              <a:t> у кожному </a:t>
            </a:r>
            <a:r>
              <a:rPr lang="ru-RU" sz="4000" i="1" dirty="0" err="1"/>
              <a:t>учневі</a:t>
            </a:r>
            <a:r>
              <a:rPr lang="ru-RU" sz="4000" i="1" dirty="0"/>
              <a:t> - Людину!"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89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527" y="605639"/>
            <a:ext cx="9192853" cy="1478570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</a:rPr>
              <a:t>Тема ,  над якою працюю: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2928" y="2084209"/>
            <a:ext cx="9905999" cy="3541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dirty="0" smtClean="0"/>
              <a:t>Використання дослідів на </a:t>
            </a:r>
            <a:r>
              <a:rPr lang="uk-UA" sz="6000" b="1" dirty="0" err="1" smtClean="0"/>
              <a:t>уроках</a:t>
            </a:r>
            <a:r>
              <a:rPr lang="uk-UA" sz="6000" b="1" dirty="0" smtClean="0"/>
              <a:t> з курсу</a:t>
            </a:r>
          </a:p>
          <a:p>
            <a:pPr marL="0" indent="0" algn="ctr">
              <a:buNone/>
            </a:pPr>
            <a:r>
              <a:rPr lang="uk-UA" sz="6000" b="1" dirty="0" smtClean="0"/>
              <a:t> « Я досліджую світ»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0076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141413" y="-1574800"/>
            <a:ext cx="9905998" cy="21933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8532"/>
            <a:ext cx="10193867" cy="64346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b="1" dirty="0" smtClean="0"/>
              <a:t>До методів дослідження, з якими школярі ознайомлюються вже у 1-му класі НУШ, належить дослід.</a:t>
            </a:r>
          </a:p>
          <a:p>
            <a:pPr marL="0" indent="0">
              <a:buNone/>
            </a:pPr>
            <a:r>
              <a:rPr lang="uk-UA" sz="3200" b="1" dirty="0" smtClean="0"/>
              <a:t> Досліди є більш складною формою вивчення природи, оскільки передбачають визначення у штучних умовах особливостей об</a:t>
            </a:r>
            <a:r>
              <a:rPr lang="en-US" sz="3200" b="1" dirty="0" smtClean="0"/>
              <a:t>’</a:t>
            </a:r>
            <a:r>
              <a:rPr lang="uk-UA" sz="3200" b="1" dirty="0" err="1" smtClean="0"/>
              <a:t>єктів</a:t>
            </a:r>
            <a:r>
              <a:rPr lang="uk-UA" sz="3200" b="1" dirty="0" smtClean="0"/>
              <a:t>; створення спеціально підготовлених умов для їх проведення; формування вміння зіставляти </a:t>
            </a:r>
            <a:r>
              <a:rPr lang="uk-UA" sz="3200" b="1" dirty="0" err="1" smtClean="0"/>
              <a:t>явищаі</a:t>
            </a:r>
            <a:r>
              <a:rPr lang="uk-UA" sz="3200" b="1" dirty="0" smtClean="0"/>
              <a:t> процеси, за якими спостерігають під час досліду, з тим, що відбувається у природних умовах, робити висновки і узагальнення.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00" y="237067"/>
            <a:ext cx="1947333" cy="22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55786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Урок з курсу «Я досліджую світ» 1 клас НУШ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" y="1270002"/>
            <a:ext cx="3382441" cy="28085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08" y="1293736"/>
            <a:ext cx="3359618" cy="2761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88" y="1270002"/>
            <a:ext cx="3468064" cy="2808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74" y="4199468"/>
            <a:ext cx="3432747" cy="24861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79" y="4199468"/>
            <a:ext cx="3607295" cy="24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5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8269" y="0"/>
            <a:ext cx="8409141" cy="1405467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Досліджуємо  рослини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0" y="948267"/>
            <a:ext cx="2572792" cy="29675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389" y="948267"/>
            <a:ext cx="2533338" cy="2967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08" y="981058"/>
            <a:ext cx="2578308" cy="2934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597" y="981058"/>
            <a:ext cx="2697890" cy="2934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814" flipH="1">
            <a:off x="2507138" y="3641326"/>
            <a:ext cx="2866188" cy="29077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553">
            <a:off x="7228059" y="3610480"/>
            <a:ext cx="2878110" cy="29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490" y="618518"/>
            <a:ext cx="10248921" cy="147857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Підвищення кваліфікації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4964" r="7091" b="6284"/>
          <a:stretch/>
        </p:blipFill>
        <p:spPr>
          <a:xfrm rot="15018139">
            <a:off x="1039301" y="1591928"/>
            <a:ext cx="3174647" cy="44432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2359" r="4052" b="5310"/>
          <a:stretch/>
        </p:blipFill>
        <p:spPr>
          <a:xfrm rot="16200000">
            <a:off x="5219317" y="2778469"/>
            <a:ext cx="3174646" cy="4520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9" b="53803"/>
          <a:stretch/>
        </p:blipFill>
        <p:spPr>
          <a:xfrm rot="1709780">
            <a:off x="6876591" y="1188043"/>
            <a:ext cx="4520783" cy="31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623</TotalTime>
  <Words>237</Words>
  <Application>Microsoft Office PowerPoint</Application>
  <PresentationFormat>Широкоэкранный</PresentationFormat>
  <Paragraphs>33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Trebuchet MS</vt:lpstr>
      <vt:lpstr>Tw Cen MT</vt:lpstr>
      <vt:lpstr>Контур</vt:lpstr>
      <vt:lpstr>    Портфоліо  вчителя початкових класів Пісківського НВО Свінціцької Світлани Володимирівни</vt:lpstr>
      <vt:lpstr>   Така дісталась вже нам робота Є в ній і радість, та є й турбота, Є вічний пошук, безсонні ночі, Та гріють душу дитячі очі.                                   Н. П. Уткіна</vt:lpstr>
      <vt:lpstr>Дата народження . 30 грудня 1970 року Освіта. Закінчила київське педагогічне училище №1 ім. Н. к. крупської і отримала диплом за  спеціальністю вчитель початкових класів. Категорія. Спеціаліст стаж роботи. 28 років </vt:lpstr>
      <vt:lpstr>          Чим живу, чим дихаю</vt:lpstr>
      <vt:lpstr>Тема ,  над якою працюю:</vt:lpstr>
      <vt:lpstr>Презентация PowerPoint</vt:lpstr>
      <vt:lpstr>Урок з курсу «Я досліджую світ» 1 клас НУШ</vt:lpstr>
      <vt:lpstr>Досліджуємо  рослини</vt:lpstr>
      <vt:lpstr>Підвищення кваліфікації</vt:lpstr>
      <vt:lpstr>                       МОЇ НАГОРОДИ</vt:lpstr>
      <vt:lpstr>               ділюся досвідом</vt:lpstr>
      <vt:lpstr>Результати педагогічної діяльності</vt:lpstr>
      <vt:lpstr>    Методична робота</vt:lpstr>
      <vt:lpstr>Мій кабінет</vt:lpstr>
      <vt:lpstr>       Класна родина</vt:lpstr>
      <vt:lpstr>Ми - активні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 початкових</dc:title>
  <dc:creator>ADM2</dc:creator>
  <cp:lastModifiedBy>ADM2</cp:lastModifiedBy>
  <cp:revision>35</cp:revision>
  <dcterms:created xsi:type="dcterms:W3CDTF">2019-01-31T08:44:36Z</dcterms:created>
  <dcterms:modified xsi:type="dcterms:W3CDTF">2019-02-01T10:15:23Z</dcterms:modified>
</cp:coreProperties>
</file>