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897" r:id="rId3"/>
    <p:sldId id="898" r:id="rId4"/>
    <p:sldId id="899" r:id="rId5"/>
    <p:sldId id="900" r:id="rId6"/>
    <p:sldId id="901" r:id="rId7"/>
    <p:sldId id="902" r:id="rId8"/>
    <p:sldId id="903" r:id="rId9"/>
    <p:sldId id="904" r:id="rId10"/>
    <p:sldId id="907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2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pPr/>
              <a:t>14.03.2020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614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14.03.2020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39810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Поняття змінної та її значення</a:t>
            </a:r>
            <a:endParaRPr lang="uk-UA" sz="7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3d cube, cubic, graphic, puzzle cube, rubik’s cube icon">
            <a:extLst>
              <a:ext uri="{FF2B5EF4-FFF2-40B4-BE49-F238E27FC236}">
                <a16:creationId xmlns="" xmlns:a16="http://schemas.microsoft.com/office/drawing/2014/main" id="{EDBF0C0C-4C34-4C3D-919E-1A4F297A0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0640" y="3610951"/>
            <a:ext cx="2424596" cy="242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змінної та її значення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Проект з змінними та випадковими числами.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A482748-3470-40A6-B493-91C2722CFC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7184" y="1881924"/>
            <a:ext cx="9517632" cy="4536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795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змінної та її значення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 вже зустрічались з змінними на </a:t>
            </a:r>
            <a:r>
              <a:rPr lang="uk-UA" sz="2800" b="1" i="1" kern="0" dirty="0" err="1">
                <a:solidFill>
                  <a:schemeClr val="bg1"/>
                </a:solidFill>
              </a:rPr>
              <a:t>уроках</a:t>
            </a:r>
            <a:r>
              <a:rPr lang="uk-UA" sz="2800" b="1" i="1" kern="0" dirty="0">
                <a:solidFill>
                  <a:schemeClr val="bg1"/>
                </a:solidFill>
              </a:rPr>
              <a:t> математики, коли в рівняннях у нас були якісь невідомі величини.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826FCB-AA7E-4B72-8E37-EFF991B78D8C}"/>
              </a:ext>
            </a:extLst>
          </p:cNvPr>
          <p:cNvSpPr txBox="1"/>
          <p:nvPr/>
        </p:nvSpPr>
        <p:spPr>
          <a:xfrm>
            <a:off x="70929" y="2706022"/>
            <a:ext cx="800627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Ось і у нас з’являться невідомі величини, але на відміну від математичних, вони будуть приймати різні значення в залежності від того, як ми, програмісти, цього </a:t>
            </a:r>
            <a:r>
              <a:rPr lang="uk-UA" sz="2800" b="1" i="1" kern="0" dirty="0" err="1">
                <a:solidFill>
                  <a:schemeClr val="bg1"/>
                </a:solidFill>
              </a:rPr>
              <a:t>захочемо</a:t>
            </a:r>
            <a:r>
              <a:rPr lang="uk-UA" sz="2800" b="1" i="1" kern="0" dirty="0">
                <a:solidFill>
                  <a:schemeClr val="bg1"/>
                </a:solidFill>
              </a:rPr>
              <a:t>, тобто, можуть “змінюватися”. Правда ж приємно керувати, а не просто вирішувати рівняння?</a:t>
            </a:r>
          </a:p>
        </p:txBody>
      </p:sp>
      <p:pic>
        <p:nvPicPr>
          <p:cNvPr id="1026" name="Picture 2" descr="equation, formula, pensil, screen, tablet icon">
            <a:extLst>
              <a:ext uri="{FF2B5EF4-FFF2-40B4-BE49-F238E27FC236}">
                <a16:creationId xmlns="" xmlns:a16="http://schemas.microsoft.com/office/drawing/2014/main" id="{BC0B9227-DE57-451E-8112-40B3296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9216" y="2318976"/>
            <a:ext cx="4142784" cy="41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192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змінної та її значення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щоб змінні могли себе поводити ще цікавіше, то </a:t>
            </a:r>
            <a:r>
              <a:rPr lang="uk-UA" sz="2800" b="1" i="1" kern="0" dirty="0" err="1">
                <a:solidFill>
                  <a:schemeClr val="bg1"/>
                </a:solidFill>
              </a:rPr>
              <a:t>додамо</a:t>
            </a:r>
            <a:r>
              <a:rPr lang="uk-UA" sz="2800" b="1" i="1" kern="0" dirty="0">
                <a:solidFill>
                  <a:schemeClr val="bg1"/>
                </a:solidFill>
              </a:rPr>
              <a:t> друге поняття: </a:t>
            </a:r>
            <a:r>
              <a:rPr lang="uk-UA" sz="2800" b="1" i="1" kern="0" dirty="0">
                <a:solidFill>
                  <a:srgbClr val="FFFF00"/>
                </a:solidFill>
              </a:rPr>
              <a:t>випадкові числа</a:t>
            </a:r>
            <a:r>
              <a:rPr lang="uk-UA" sz="2800" b="1" i="1" kern="0" dirty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5F7261-890A-4C0A-809A-EE787C171AFE}"/>
              </a:ext>
            </a:extLst>
          </p:cNvPr>
          <p:cNvSpPr txBox="1"/>
          <p:nvPr/>
        </p:nvSpPr>
        <p:spPr>
          <a:xfrm>
            <a:off x="70929" y="226261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 вам воно також знайоме.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CDAB0B-ED17-49EC-B3A7-59EF69AA7FB6}"/>
              </a:ext>
            </a:extLst>
          </p:cNvPr>
          <p:cNvSpPr txBox="1"/>
          <p:nvPr/>
        </p:nvSpPr>
        <p:spPr>
          <a:xfrm>
            <a:off x="70929" y="2902715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ми візьмемо в руки кубик і кинемо його, чи знаємо, що саме випаде?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E2AEABF-8184-4987-B22A-DEA4B322BCBF}"/>
              </a:ext>
            </a:extLst>
          </p:cNvPr>
          <p:cNvSpPr txBox="1"/>
          <p:nvPr/>
        </p:nvSpPr>
        <p:spPr>
          <a:xfrm>
            <a:off x="70929" y="3965522"/>
            <a:ext cx="5852351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А можемо прогнозувати або загадати число?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C83D5BD-4EF7-4716-A659-6DA7018AAFAB}"/>
              </a:ext>
            </a:extLst>
          </p:cNvPr>
          <p:cNvSpPr txBox="1"/>
          <p:nvPr/>
        </p:nvSpPr>
        <p:spPr>
          <a:xfrm>
            <a:off x="70929" y="5028329"/>
            <a:ext cx="5852351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Можемо. А потім спостерігати, що випаде насправді.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B7E67C4-09FE-4753-9024-98E235569C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3340" y="3994022"/>
            <a:ext cx="4294132" cy="27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12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змінної та її значення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Отже для випадкового числа ми можемо знати </a:t>
            </a:r>
            <a:r>
              <a:rPr lang="uk-UA" sz="2800" b="1" i="1" kern="0" dirty="0">
                <a:solidFill>
                  <a:srgbClr val="FFFF00"/>
                </a:solidFill>
              </a:rPr>
              <a:t>діапазон його значень</a:t>
            </a:r>
            <a:r>
              <a:rPr lang="uk-UA" sz="2800" b="1" i="1" kern="0" dirty="0">
                <a:solidFill>
                  <a:schemeClr val="bg1"/>
                </a:solidFill>
              </a:rPr>
              <a:t>, тобто: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00873D-5C36-45C1-A6BA-076B945DD293}"/>
              </a:ext>
            </a:extLst>
          </p:cNvPr>
          <p:cNvSpPr txBox="1"/>
          <p:nvPr/>
        </p:nvSpPr>
        <p:spPr>
          <a:xfrm>
            <a:off x="72008" y="2270955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найбільше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D70302-AB48-47D8-BC2F-7DCC37B8EC46}"/>
              </a:ext>
            </a:extLst>
          </p:cNvPr>
          <p:cNvSpPr txBox="1"/>
          <p:nvPr/>
        </p:nvSpPr>
        <p:spPr>
          <a:xfrm>
            <a:off x="7134477" y="2270955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найменше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4AF06A-3859-49E1-99FD-7CAAE4CE1A21}"/>
              </a:ext>
            </a:extLst>
          </p:cNvPr>
          <p:cNvSpPr txBox="1"/>
          <p:nvPr/>
        </p:nvSpPr>
        <p:spPr>
          <a:xfrm>
            <a:off x="5171184" y="2270955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та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458453F-9396-4589-931A-D25E968B764B}"/>
              </a:ext>
            </a:extLst>
          </p:cNvPr>
          <p:cNvSpPr txBox="1"/>
          <p:nvPr/>
        </p:nvSpPr>
        <p:spPr>
          <a:xfrm>
            <a:off x="70929" y="2998576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його можливих значень, у випадку одного кубика це від одного до шести, але точно не можемо сказати, яке саме значення змінна отримає саме зараз.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7781A94-88AA-41B2-A07B-2FC4C6D79FDD}"/>
              </a:ext>
            </a:extLst>
          </p:cNvPr>
          <p:cNvSpPr txBox="1"/>
          <p:nvPr/>
        </p:nvSpPr>
        <p:spPr>
          <a:xfrm>
            <a:off x="70928" y="4523676"/>
            <a:ext cx="715283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Випадковість використовується в більшості комп’ютерних ігор, тому це нам точно знадобиться!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game icon&quot;">
            <a:extLst>
              <a:ext uri="{FF2B5EF4-FFF2-40B4-BE49-F238E27FC236}">
                <a16:creationId xmlns="" xmlns:a16="http://schemas.microsoft.com/office/drawing/2014/main" id="{021E8011-9269-4404-AB24-14EFF9AB6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1" y="4523676"/>
            <a:ext cx="2199080" cy="21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391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змінної та її значення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створити змінну, треба зайти до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Величини</a:t>
            </a:r>
            <a:r>
              <a:rPr lang="uk-UA" sz="2800" b="1" i="1" kern="0" dirty="0">
                <a:solidFill>
                  <a:schemeClr val="bg1"/>
                </a:solidFill>
              </a:rPr>
              <a:t> та дати змінній назву.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38F033-BACC-420A-BB18-260182942C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50" y="2278064"/>
            <a:ext cx="12050142" cy="440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1E252F9C-FD1D-4C1F-B57A-F9130CCC230E}"/>
              </a:ext>
            </a:extLst>
          </p:cNvPr>
          <p:cNvSpPr/>
          <p:nvPr/>
        </p:nvSpPr>
        <p:spPr>
          <a:xfrm>
            <a:off x="5770245" y="3987164"/>
            <a:ext cx="1285875" cy="3371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9C94176-D0E0-49EA-8AFE-EF7977D151A4}"/>
              </a:ext>
            </a:extLst>
          </p:cNvPr>
          <p:cNvSpPr txBox="1"/>
          <p:nvPr/>
        </p:nvSpPr>
        <p:spPr>
          <a:xfrm>
            <a:off x="3525520" y="3008731"/>
            <a:ext cx="1889759" cy="1200329"/>
          </a:xfrm>
          <a:prstGeom prst="wedgeRectCallout">
            <a:avLst>
              <a:gd name="adj1" fmla="val 77725"/>
              <a:gd name="adj2" fmla="val 3631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Створити змінну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66933C50-1C3B-47A3-8BD3-31604FAE5C30}"/>
              </a:ext>
            </a:extLst>
          </p:cNvPr>
          <p:cNvSpPr/>
          <p:nvPr/>
        </p:nvSpPr>
        <p:spPr>
          <a:xfrm>
            <a:off x="8239760" y="4147375"/>
            <a:ext cx="3789680" cy="219246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BBD662E-CA23-4C23-8C39-DAFA489F6CC6}"/>
              </a:ext>
            </a:extLst>
          </p:cNvPr>
          <p:cNvSpPr txBox="1"/>
          <p:nvPr/>
        </p:nvSpPr>
        <p:spPr>
          <a:xfrm>
            <a:off x="9543923" y="3013501"/>
            <a:ext cx="2485517" cy="830997"/>
          </a:xfrm>
          <a:prstGeom prst="wedgeRectCallout">
            <a:avLst>
              <a:gd name="adj1" fmla="val -42044"/>
              <a:gd name="adj2" fmla="val 9499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Створення змінної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76068BF1-2CCC-47BC-B3E7-8E19CD46EC62}"/>
              </a:ext>
            </a:extLst>
          </p:cNvPr>
          <p:cNvSpPr/>
          <p:nvPr/>
        </p:nvSpPr>
        <p:spPr>
          <a:xfrm>
            <a:off x="136873" y="2808077"/>
            <a:ext cx="1560481" cy="3180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2C688CA-3A0E-47E6-9BEB-6A276B71CDB5}"/>
              </a:ext>
            </a:extLst>
          </p:cNvPr>
          <p:cNvSpPr txBox="1"/>
          <p:nvPr/>
        </p:nvSpPr>
        <p:spPr>
          <a:xfrm>
            <a:off x="554927" y="3380158"/>
            <a:ext cx="2485517" cy="830997"/>
          </a:xfrm>
          <a:prstGeom prst="wedgeRectCallout">
            <a:avLst>
              <a:gd name="adj1" fmla="val -40000"/>
              <a:gd name="adj2" fmla="val -8839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Створені змінні</a:t>
            </a:r>
          </a:p>
        </p:txBody>
      </p:sp>
    </p:spTree>
    <p:extLst>
      <p:ext uri="{BB962C8B-B14F-4D97-AF65-F5344CB8AC3E}">
        <p14:creationId xmlns:p14="http://schemas.microsoft.com/office/powerpoint/2010/main" xmlns="" val="242612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змінної та її значення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Створимо змінні «Перше число» та «Останнє число».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55E977-AEBB-4864-ABB1-417326647E87}"/>
              </a:ext>
            </a:extLst>
          </p:cNvPr>
          <p:cNvSpPr txBox="1"/>
          <p:nvPr/>
        </p:nvSpPr>
        <p:spPr>
          <a:xfrm>
            <a:off x="72008" y="1824798"/>
            <a:ext cx="7690232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Але </a:t>
            </a:r>
            <a:r>
              <a:rPr lang="uk-UA" sz="2800" b="1" i="1" kern="0" dirty="0">
                <a:solidFill>
                  <a:srgbClr val="FFFF00"/>
                </a:solidFill>
              </a:rPr>
              <a:t>чому дві</a:t>
            </a:r>
            <a:r>
              <a:rPr lang="uk-UA" sz="2800" b="1" i="1" kern="0" dirty="0">
                <a:solidFill>
                  <a:schemeClr val="bg1"/>
                </a:solidFill>
              </a:rPr>
              <a:t>? Котик буде казати нам випадкове число від одного, до якогось другого. </a:t>
            </a:r>
            <a:r>
              <a:rPr lang="uk-UA" sz="2800" b="1" i="1" kern="0" dirty="0">
                <a:solidFill>
                  <a:srgbClr val="FFFF00"/>
                </a:solidFill>
              </a:rPr>
              <a:t>Цей проміжок будуть визначати два числа - перше і останнє</a:t>
            </a:r>
            <a:r>
              <a:rPr lang="uk-UA" sz="2800" b="1" i="1" kern="0" dirty="0">
                <a:solidFill>
                  <a:schemeClr val="bg1"/>
                </a:solidFill>
              </a:rPr>
              <a:t>, за що і будуть відповідати наші змінні. Тобто, котик буде питати нас перше і останнє число проміжку, а потім буде казати будь-яке із тих, що є у цьому проміжку.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5BCD257-4721-4D4E-8CF9-CB2F39F851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1337" y="1798216"/>
            <a:ext cx="3675063" cy="442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0926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змінної та її значення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нехай котик буде запитувати нас, якими будуть ці числа, а потім буде зберігати те, що ми відповімо. 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Під’єднаємо блок запитати і чекати відповіді. Нехай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800" b="1" i="1" kern="0" dirty="0">
                <a:solidFill>
                  <a:schemeClr val="bg1"/>
                </a:solidFill>
              </a:rPr>
              <a:t> запитує, яким буде перше число.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8D1021D-19F1-4DB9-833E-B240AB66DC8F}"/>
              </a:ext>
            </a:extLst>
          </p:cNvPr>
          <p:cNvSpPr txBox="1"/>
          <p:nvPr/>
        </p:nvSpPr>
        <p:spPr>
          <a:xfrm>
            <a:off x="69850" y="3156168"/>
            <a:ext cx="415671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Потім перейдемо до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Величини</a:t>
            </a:r>
            <a:r>
              <a:rPr lang="uk-UA" sz="2800" b="1" i="1" kern="0" dirty="0">
                <a:solidFill>
                  <a:schemeClr val="bg1"/>
                </a:solidFill>
              </a:rPr>
              <a:t>, де ми створювали змінну та візьмемо звідти блок </a:t>
            </a:r>
            <a:r>
              <a:rPr lang="uk-UA" sz="2800" b="1" i="1" kern="0" dirty="0">
                <a:solidFill>
                  <a:srgbClr val="FFFF00"/>
                </a:solidFill>
              </a:rPr>
              <a:t>надати змінній значення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A28D525-F1B0-4F8D-9B53-E61038A739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0008" y="3156168"/>
            <a:ext cx="7712142" cy="235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6412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змінної та її значення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 цього моменту наші змінні зовсім не містили у собі нічого. Тепер, ми повинні зробити так, щоб змінні дорівнювали тим числам, які ми будемо записувати.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835316-E1A4-4145-9A6C-AF70A27F9524}"/>
              </a:ext>
            </a:extLst>
          </p:cNvPr>
          <p:cNvSpPr txBox="1"/>
          <p:nvPr/>
        </p:nvSpPr>
        <p:spPr>
          <a:xfrm>
            <a:off x="72008" y="2706022"/>
            <a:ext cx="681647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Додамо</a:t>
            </a:r>
            <a:r>
              <a:rPr lang="uk-UA" sz="2800" b="1" i="1" kern="0" dirty="0">
                <a:solidFill>
                  <a:schemeClr val="bg1"/>
                </a:solidFill>
              </a:rPr>
              <a:t> у блок надати змінній значення блок </a:t>
            </a:r>
            <a:r>
              <a:rPr lang="uk-UA" sz="2800" b="1" i="1" kern="0" dirty="0">
                <a:solidFill>
                  <a:srgbClr val="FFFF00"/>
                </a:solidFill>
              </a:rPr>
              <a:t>відповідь</a:t>
            </a:r>
            <a:r>
              <a:rPr lang="uk-UA" sz="2800" b="1" i="1" kern="0" dirty="0">
                <a:solidFill>
                  <a:schemeClr val="bg1"/>
                </a:solidFill>
              </a:rPr>
              <a:t>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Датчики</a:t>
            </a:r>
            <a:r>
              <a:rPr lang="uk-UA" sz="2800" b="1" i="1" kern="0" dirty="0">
                <a:solidFill>
                  <a:schemeClr val="bg1"/>
                </a:solidFill>
              </a:rPr>
              <a:t>. Повторимо ті самі дії, але для другої змінної.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45A0EEC-19F8-46E3-AD94-687C46CFDF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0774" y="2706024"/>
            <a:ext cx="4866977" cy="2246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474117-B686-4942-94C7-6A8BB34BB6D4}"/>
              </a:ext>
            </a:extLst>
          </p:cNvPr>
          <p:cNvSpPr txBox="1"/>
          <p:nvPr/>
        </p:nvSpPr>
        <p:spPr>
          <a:xfrm>
            <a:off x="69849" y="507705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Тепер, якщо ми запустимо нашу програму і виконаємо послідовні дії, то побачимо, що наші відповіді збережені у вигляді </a:t>
            </a:r>
            <a:r>
              <a:rPr lang="uk-UA" sz="2800" b="1" i="1" kern="0" dirty="0">
                <a:solidFill>
                  <a:srgbClr val="FFFF00"/>
                </a:solidFill>
              </a:rPr>
              <a:t>змінних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2353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змінної та її значення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залишилось зробити найголовніше. Треба щоб котик сказав нам яке-небудь число між тими, що ми задали. Для цього треба додати блок: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6E7EE8C-A17C-43D7-9EAE-AC60A8C1D8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6126" y="2644299"/>
            <a:ext cx="4079748" cy="937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AF0B55-7297-4474-93FB-9B394C648F91}"/>
              </a:ext>
            </a:extLst>
          </p:cNvPr>
          <p:cNvSpPr txBox="1"/>
          <p:nvPr/>
        </p:nvSpPr>
        <p:spPr>
          <a:xfrm>
            <a:off x="72008" y="359600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Вигляд</a:t>
            </a:r>
            <a:r>
              <a:rPr lang="uk-UA" sz="2800" b="1" i="1" kern="0" dirty="0">
                <a:solidFill>
                  <a:schemeClr val="bg1"/>
                </a:solidFill>
              </a:rPr>
              <a:t>, а потім додати до нього блок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E0C83D8-DD80-48E4-AB87-3575B97CA9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4548" y="4193174"/>
            <a:ext cx="4942904" cy="9102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CFC9B76-048F-4D79-B75A-1A54C6C49E16}"/>
              </a:ext>
            </a:extLst>
          </p:cNvPr>
          <p:cNvSpPr txBox="1"/>
          <p:nvPr/>
        </p:nvSpPr>
        <p:spPr>
          <a:xfrm>
            <a:off x="72008" y="5186117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Оператори</a:t>
            </a:r>
            <a:r>
              <a:rPr lang="uk-UA" sz="2800" b="1" i="1" kern="0" dirty="0">
                <a:solidFill>
                  <a:schemeClr val="bg1"/>
                </a:solidFill>
              </a:rPr>
              <a:t>. Після цього знайдемо наші змінні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Величини</a:t>
            </a:r>
            <a:r>
              <a:rPr lang="uk-UA" sz="2800" b="1" i="1" kern="0" dirty="0">
                <a:solidFill>
                  <a:schemeClr val="bg1"/>
                </a:solidFill>
              </a:rPr>
              <a:t> та поставимо їх до блоку, який і буде видавати випадкове число.</a:t>
            </a:r>
          </a:p>
        </p:txBody>
      </p:sp>
    </p:spTree>
    <p:extLst>
      <p:ext uri="{BB962C8B-B14F-4D97-AF65-F5344CB8AC3E}">
        <p14:creationId xmlns:p14="http://schemas.microsoft.com/office/powerpoint/2010/main" xmlns="" val="105232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90009</TotalTime>
  <Words>561</Words>
  <Application>Microsoft Office PowerPoint</Application>
  <PresentationFormat>Произвольный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Поняття змінної та її значення</vt:lpstr>
      <vt:lpstr>Поняття змінної та її значення</vt:lpstr>
      <vt:lpstr>Поняття змінної та її значення</vt:lpstr>
      <vt:lpstr>Поняття змінної та її значення</vt:lpstr>
      <vt:lpstr>Поняття змінної та її значення</vt:lpstr>
      <vt:lpstr>Поняття змінної та її значення</vt:lpstr>
      <vt:lpstr>Поняття змінної та її значення</vt:lpstr>
      <vt:lpstr>Поняття змінної та її значення</vt:lpstr>
      <vt:lpstr>Поняття змінної та її значення</vt:lpstr>
      <vt:lpstr>Поняття змінної та її значення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Оксаночка</cp:lastModifiedBy>
  <cp:revision>521</cp:revision>
  <dcterms:created xsi:type="dcterms:W3CDTF">2016-06-06T19:48:43Z</dcterms:created>
  <dcterms:modified xsi:type="dcterms:W3CDTF">2020-03-14T17:06:36Z</dcterms:modified>
</cp:coreProperties>
</file>