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8" r:id="rId3"/>
    <p:sldId id="256" r:id="rId4"/>
    <p:sldId id="259" r:id="rId5"/>
    <p:sldId id="273" r:id="rId6"/>
    <p:sldId id="260" r:id="rId7"/>
    <p:sldId id="274" r:id="rId8"/>
    <p:sldId id="267" r:id="rId9"/>
    <p:sldId id="266" r:id="rId10"/>
    <p:sldId id="265" r:id="rId11"/>
    <p:sldId id="261" r:id="rId12"/>
    <p:sldId id="262" r:id="rId13"/>
    <p:sldId id="275" r:id="rId14"/>
    <p:sldId id="281" r:id="rId15"/>
    <p:sldId id="268" r:id="rId16"/>
    <p:sldId id="269" r:id="rId17"/>
    <p:sldId id="276" r:id="rId18"/>
    <p:sldId id="285" r:id="rId19"/>
    <p:sldId id="286" r:id="rId20"/>
    <p:sldId id="290" r:id="rId21"/>
    <p:sldId id="291" r:id="rId22"/>
    <p:sldId id="292" r:id="rId23"/>
    <p:sldId id="293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0D19D-27B8-4CBC-9D57-0FB2330521C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CB79C-7546-4EE2-86D6-E00E52D38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положення Сонця в Галактиц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71" y="-16443"/>
            <a:ext cx="9144000" cy="70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Галактиці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Зоряні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скупчення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250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14338" name="Picture 2" descr="C:\Documents and Settings\Admin\Рабочий стол\518px-Milky_Way_Spiral_Arm_Russia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31440"/>
            <a:ext cx="6317700" cy="5426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00B0F0">
              <a:alpha val="49000"/>
            </a:srgbClr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Спіральна структура нашої Галактики Чумацький Шлях недостатньо детально вивчена і є перспективною темою для науки.  Вона має, як мінімум, 5 спіральних рукавів: рукав Лебедя, рукав Оріона, рукав Персея, рукав Стрільця і рукав Центавра. Їх назви зумовлені місцем розташування основних масивів рукавів у відповідних сузір'ях. 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err="1" smtClean="0"/>
              <a:t>Сонячна</a:t>
            </a:r>
            <a:r>
              <a:rPr lang="ru-RU" sz="2400" b="1" dirty="0" smtClean="0"/>
              <a:t> система </a:t>
            </a:r>
            <a:r>
              <a:rPr lang="ru-RU" sz="2400" b="1" dirty="0" err="1" smtClean="0"/>
              <a:t>розташована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одній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спіральний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гілок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площині</a:t>
            </a:r>
            <a:r>
              <a:rPr lang="ru-RU" sz="2400" b="1" dirty="0" smtClean="0"/>
              <a:t> Галактики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віддалена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північ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цієї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площини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відстань</a:t>
            </a:r>
            <a:r>
              <a:rPr lang="ru-RU" sz="2400" b="1" dirty="0" smtClean="0"/>
              <a:t> ~ 30 </a:t>
            </a:r>
            <a:r>
              <a:rPr lang="ru-RU" sz="2400" b="1" dirty="0" err="1" smtClean="0"/>
              <a:t>світлових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років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Виходячи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сучасних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гіпотез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з'ясовується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саме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положення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Сонця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Галактиці</a:t>
            </a:r>
            <a:r>
              <a:rPr lang="ru-RU" sz="2400" b="1" dirty="0" smtClean="0"/>
              <a:t> дозволило </a:t>
            </a:r>
            <a:r>
              <a:rPr lang="ru-RU" sz="2400" b="1" dirty="0" err="1" smtClean="0"/>
              <a:t>розвинутися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життю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планеті</a:t>
            </a:r>
            <a:r>
              <a:rPr lang="ru-RU" sz="2400" b="1" dirty="0" smtClean="0"/>
              <a:t> Земля.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218" name="Picture 2" descr="C:\Documents and Settings\Admin\Рабочий стол\image004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79432"/>
            <a:ext cx="7980607" cy="507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rukav.JPG"/>
          <p:cNvPicPr>
            <a:picLocks noChangeAspect="1" noChangeArrowheads="1"/>
          </p:cNvPicPr>
          <p:nvPr/>
        </p:nvPicPr>
        <p:blipFill rotWithShape="1">
          <a:blip r:embed="rId2" cstate="print"/>
          <a:srcRect r="4394" b="5793"/>
          <a:stretch/>
        </p:blipFill>
        <p:spPr bwMode="auto">
          <a:xfrm>
            <a:off x="272151" y="1556792"/>
            <a:ext cx="8742218" cy="51820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b="1" dirty="0" smtClean="0"/>
              <a:t>Наша Сонячна система знаходиться в невеликому Місцевому рукаві, або Рукаві Оріона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72396" y="5000636"/>
            <a:ext cx="1114404" cy="1357322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429264"/>
            <a:ext cx="8572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b="1" dirty="0" smtClean="0"/>
              <a:t>Перша фотографія Галактики Андромеди, отримана </a:t>
            </a:r>
            <a:r>
              <a:rPr lang="uk-UA" sz="3200" b="1" dirty="0" err="1" smtClean="0"/>
              <a:t>Ісааком</a:t>
            </a:r>
            <a:r>
              <a:rPr lang="uk-UA" sz="3200" b="1" dirty="0" smtClean="0"/>
              <a:t> Робертсом (1887р)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Admin\Рабочий стол\Pic_irober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60437"/>
            <a:ext cx="8215370" cy="535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00034" y="1412776"/>
            <a:ext cx="4040188" cy="10129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Велика Магелланова </a:t>
            </a:r>
            <a:r>
              <a:rPr lang="ru-RU" sz="3200" dirty="0" err="1" smtClean="0"/>
              <a:t>Хмара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4876" y="1916832"/>
            <a:ext cx="4041775" cy="108036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Мала Магелланова Хмара</a:t>
            </a:r>
          </a:p>
          <a:p>
            <a:pPr algn="ctr"/>
            <a:endParaRPr lang="ru-RU" sz="32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3438" y="2132856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38914" name="Picture 2" descr="C:\Documents and Settings\Admin\Рабочий стол\250px-Large.mc.arp.75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4929190" cy="3786214"/>
          </a:xfrm>
          <a:prstGeom prst="rect">
            <a:avLst/>
          </a:prstGeom>
          <a:noFill/>
        </p:spPr>
      </p:pic>
      <p:pic>
        <p:nvPicPr>
          <p:cNvPr id="38915" name="Picture 3" descr="C:\Documents and Settings\Admin\Рабочий стол\250px-Small_magellanic_clo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00306"/>
            <a:ext cx="3575078" cy="381341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20" y="0"/>
            <a:ext cx="871543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експедиції</a:t>
            </a:r>
            <a:r>
              <a:rPr lang="ru-RU" sz="2400" b="1" dirty="0" smtClean="0"/>
              <a:t> Магеллана в </a:t>
            </a:r>
            <a:r>
              <a:rPr lang="en-US" sz="2400" b="1" dirty="0" smtClean="0"/>
              <a:t>XVI </a:t>
            </a:r>
            <a:r>
              <a:rPr lang="ru-RU" sz="2400" b="1" dirty="0" smtClean="0"/>
              <a:t>ст. </a:t>
            </a:r>
            <a:r>
              <a:rPr lang="ru-RU" sz="2400" b="1" dirty="0" err="1" smtClean="0"/>
              <a:t>дві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великі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зоряні</a:t>
            </a:r>
            <a:r>
              <a:rPr lang="ru-RU" sz="2400" b="1" dirty="0" smtClean="0"/>
              <a:t> хмари,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спостерігали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південній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півкулі</a:t>
            </a:r>
            <a:r>
              <a:rPr lang="ru-RU" sz="2400" b="1" dirty="0" smtClean="0"/>
              <a:t> неба, назвали Великою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Малою </a:t>
            </a:r>
            <a:r>
              <a:rPr lang="ru-RU" sz="2400" b="1" dirty="0" err="1" smtClean="0"/>
              <a:t>Магеллановими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Хмарами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знаходиться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центрі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Чумацького</a:t>
            </a:r>
            <a:r>
              <a:rPr lang="ru-RU" sz="1800" b="1" dirty="0" smtClean="0"/>
              <a:t> Шляху? </a:t>
            </a:r>
            <a:r>
              <a:rPr lang="ru-RU" sz="1800" b="1" dirty="0" err="1" smtClean="0"/>
              <a:t>Астрономи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вже</a:t>
            </a:r>
            <a:r>
              <a:rPr lang="ru-RU" sz="1800" b="1" dirty="0" smtClean="0"/>
              <a:t> давно </a:t>
            </a:r>
            <a:r>
              <a:rPr lang="ru-RU" sz="1800" b="1" dirty="0" err="1" smtClean="0"/>
              <a:t>підозрювали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серці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нашої</a:t>
            </a:r>
            <a:r>
              <a:rPr lang="ru-RU" sz="1800" b="1" dirty="0" smtClean="0"/>
              <a:t> Галактики </a:t>
            </a:r>
            <a:r>
              <a:rPr lang="ru-RU" sz="1800" b="1" dirty="0" err="1" smtClean="0"/>
              <a:t>причаїлася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чорна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діра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але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повної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впевненості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цьому</a:t>
            </a:r>
            <a:r>
              <a:rPr lang="ru-RU" sz="1800" b="1" dirty="0" smtClean="0"/>
              <a:t> не </a:t>
            </a:r>
            <a:r>
              <a:rPr lang="ru-RU" sz="1800" b="1" dirty="0" err="1" smtClean="0"/>
              <a:t>було</a:t>
            </a:r>
            <a:r>
              <a:rPr lang="ru-RU" sz="1800" b="1" dirty="0" smtClean="0"/>
              <a:t>. І ось, </a:t>
            </a:r>
            <a:r>
              <a:rPr lang="ru-RU" sz="1800" b="1" dirty="0" err="1" smtClean="0"/>
              <a:t>після</a:t>
            </a:r>
            <a:r>
              <a:rPr lang="ru-RU" sz="1800" b="1" dirty="0" smtClean="0"/>
              <a:t> 15 </a:t>
            </a:r>
            <a:r>
              <a:rPr lang="ru-RU" sz="1800" b="1" dirty="0" err="1" smtClean="0"/>
              <a:t>років</a:t>
            </a:r>
            <a:r>
              <a:rPr lang="ru-RU" sz="1800" b="1" dirty="0" smtClean="0"/>
              <a:t> регулярного </a:t>
            </a:r>
            <a:r>
              <a:rPr lang="ru-RU" sz="1800" b="1" dirty="0" err="1" smtClean="0"/>
              <a:t>моніторингу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області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галактичного</a:t>
            </a:r>
            <a:r>
              <a:rPr lang="ru-RU" sz="1800" b="1" dirty="0" smtClean="0"/>
              <a:t> центру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телескопами </a:t>
            </a:r>
            <a:r>
              <a:rPr lang="en-US" sz="1800" b="1" dirty="0" smtClean="0"/>
              <a:t>ESO </a:t>
            </a:r>
            <a:r>
              <a:rPr lang="ru-RU" sz="1800" b="1" dirty="0" smtClean="0"/>
              <a:t>на </a:t>
            </a:r>
            <a:r>
              <a:rPr lang="ru-RU" sz="1800" b="1" dirty="0" err="1" smtClean="0"/>
              <a:t>обсерваторіях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Сілла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Параналь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вчені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нарешті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отримали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вирішальний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доказ</a:t>
            </a:r>
            <a:r>
              <a:rPr lang="ru-RU" sz="1800" b="1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6386" name="Picture 2" descr="C:\Documents and Settings\Admin\Рабочий стол\38351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0174"/>
            <a:ext cx="806286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256"/>
            <a:ext cx="8786874" cy="2428892"/>
          </a:xfrm>
        </p:spPr>
        <p:txBody>
          <a:bodyPr>
            <a:noAutofit/>
          </a:bodyPr>
          <a:lstStyle/>
          <a:p>
            <a:r>
              <a:rPr lang="uk-UA" sz="1600" b="1" dirty="0" smtClean="0"/>
              <a:t>Надмасивна чорна діра в центрі нашої галактики Чумацький Шлях існує , але являє собою порошинку (хоча і досить важку - в 4 </a:t>
            </a:r>
            <a:r>
              <a:rPr lang="uk-UA" sz="1600" b="1" dirty="0" err="1" smtClean="0"/>
              <a:t>млн</a:t>
            </a:r>
            <a:r>
              <a:rPr lang="uk-UA" sz="1600" b="1" dirty="0" smtClean="0"/>
              <a:t> сонячних мас ) щодо розмірів всієї Галактики. У 2010 р. дослідники виявили пару « бульбашок» ,що випускають </a:t>
            </a:r>
            <a:r>
              <a:rPr lang="el-GR" sz="1600" b="1" dirty="0" smtClean="0"/>
              <a:t>γ</a:t>
            </a:r>
            <a:r>
              <a:rPr lang="uk-UA" sz="1600" b="1" dirty="0" smtClean="0"/>
              <a:t>- промені , кожен на відстані близько 25 </a:t>
            </a:r>
            <a:r>
              <a:rPr lang="uk-UA" sz="1600" b="1" dirty="0" err="1" smtClean="0"/>
              <a:t>млн</a:t>
            </a:r>
            <a:r>
              <a:rPr lang="uk-UA" sz="1600" b="1" dirty="0" smtClean="0"/>
              <a:t> світлових років від галактичного центру , де знаходиться чорна діра. Ці « бульбашки » можуть бути слідами активних процесів поблизу чорної діри у відносно недалекому минулому - в процесі поглинання чорною дірою речовини частина </a:t>
            </a:r>
            <a:r>
              <a:rPr lang="uk-UA" sz="1600" b="1" dirty="0" err="1" smtClean="0"/>
              <a:t>останньї</a:t>
            </a:r>
            <a:r>
              <a:rPr lang="uk-UA" sz="1600" b="1" dirty="0" smtClean="0"/>
              <a:t> не потрапила в неї , а була відкинута у вигляді потоків заряджених частинок і випромінювання з високою енергією. На щастя цей страшний катаклізм не був спрямований безпосередньо в бік Сонячної системи.</a:t>
            </a:r>
            <a:endParaRPr lang="ru-RU" sz="1600" b="1" dirty="0"/>
          </a:p>
        </p:txBody>
      </p:sp>
      <p:pic>
        <p:nvPicPr>
          <p:cNvPr id="15362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881981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Всі зірки разом із Сонцем рухаються перпендикулярно центру Галактики - це рух є наслідком обертання Галактики.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479914"/>
            <a:ext cx="3600400" cy="5163796"/>
          </a:xfrm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400" b="1" dirty="0" smtClean="0"/>
              <a:t>   </a:t>
            </a:r>
            <a:r>
              <a:rPr lang="ru-RU" sz="3400" b="1" dirty="0" err="1" smtClean="0"/>
              <a:t>Дослідження</a:t>
            </a:r>
            <a:r>
              <a:rPr lang="ru-RU" sz="3400" b="1" dirty="0" smtClean="0"/>
              <a:t> показали:</a:t>
            </a:r>
            <a:br>
              <a:rPr lang="ru-RU" sz="3400" b="1" dirty="0" smtClean="0"/>
            </a:br>
            <a:r>
              <a:rPr lang="ru-RU" sz="3400" b="1" dirty="0" smtClean="0"/>
              <a:t>в </a:t>
            </a:r>
            <a:r>
              <a:rPr lang="ru-RU" sz="3400" b="1" dirty="0" err="1" smtClean="0"/>
              <a:t>районі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Сонця</a:t>
            </a:r>
            <a:r>
              <a:rPr lang="ru-RU" sz="3400" b="1" dirty="0" smtClean="0"/>
              <a:t> Галактика </a:t>
            </a:r>
            <a:r>
              <a:rPr lang="ru-RU" sz="3400" b="1" dirty="0" err="1" smtClean="0"/>
              <a:t>обертається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швидкістю</a:t>
            </a:r>
            <a:r>
              <a:rPr lang="ru-RU" sz="3400" b="1" dirty="0" smtClean="0"/>
              <a:t>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~ 220 - 230 км / с.</a:t>
            </a: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err="1" smtClean="0"/>
              <a:t>Обертання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відбувається</a:t>
            </a:r>
            <a:r>
              <a:rPr lang="ru-RU" sz="3400" b="1" dirty="0" smtClean="0"/>
              <a:t> за </a:t>
            </a:r>
            <a:r>
              <a:rPr lang="ru-RU" sz="3400" b="1" dirty="0" err="1" smtClean="0"/>
              <a:t>годинниковою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стрілкою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якщо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дивитися</a:t>
            </a:r>
            <a:r>
              <a:rPr lang="ru-RU" sz="3400" b="1" dirty="0" smtClean="0"/>
              <a:t> на Галактику </a:t>
            </a:r>
            <a:r>
              <a:rPr lang="ru-RU" sz="3400" b="1" dirty="0" err="1" smtClean="0"/>
              <a:t>зверху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Північного</a:t>
            </a:r>
            <a:r>
              <a:rPr lang="ru-RU" sz="3400" b="1" dirty="0" smtClean="0"/>
              <a:t> Полюса Галактики, </a:t>
            </a:r>
            <a:r>
              <a:rPr lang="ru-RU" sz="3400" b="1" dirty="0" err="1" smtClean="0"/>
              <a:t>що</a:t>
            </a:r>
            <a:r>
              <a:rPr lang="ru-RU" sz="3400" b="1" dirty="0" smtClean="0"/>
              <a:t> у </a:t>
            </a:r>
            <a:r>
              <a:rPr lang="ru-RU" sz="3400" b="1" dirty="0" err="1" smtClean="0"/>
              <a:t>сузір'ї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Волосся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Вероніки</a:t>
            </a:r>
            <a:r>
              <a:rPr lang="ru-RU" sz="3400" b="1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32770" name="Picture 2" descr="C:\Documents and Settings\Admin\Рабочий стол\mw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5112568" cy="4693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553890"/>
            <a:ext cx="4104456" cy="5187478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uk-UA" dirty="0" smtClean="0"/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dirty="0"/>
              <a:t>Деяка частина зір Галактики об’єднана в скупчення, тобто в групи, які пов'язані між собою взаємним тяжінням і тому, рухаються в просторі як єдине ціле.  Розрізняють два види зоряних скупчень: </a:t>
            </a:r>
            <a:r>
              <a:rPr lang="uk-UA" b="1" i="1" dirty="0">
                <a:solidFill>
                  <a:srgbClr val="C00000"/>
                </a:solidFill>
              </a:rPr>
              <a:t>розсіяні </a:t>
            </a:r>
            <a:r>
              <a:rPr lang="uk-UA" b="1" dirty="0">
                <a:solidFill>
                  <a:srgbClr val="C00000"/>
                </a:solidFill>
              </a:rPr>
              <a:t>та </a:t>
            </a:r>
            <a:r>
              <a:rPr lang="uk-UA" b="1" i="1" dirty="0">
                <a:solidFill>
                  <a:srgbClr val="C00000"/>
                </a:solidFill>
              </a:rPr>
              <a:t>кулясті</a:t>
            </a:r>
            <a:r>
              <a:rPr lang="uk-UA" b="1" dirty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astroinformer.com/e107_images/custom/star-clu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463355" cy="58326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42164" y="332656"/>
            <a:ext cx="388843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 Зоряні скупчення та </a:t>
            </a:r>
            <a:r>
              <a:rPr lang="uk-UA" sz="3200" b="1" dirty="0" smtClean="0">
                <a:solidFill>
                  <a:srgbClr val="002060"/>
                </a:solidFill>
              </a:rPr>
              <a:t>асоціації</a:t>
            </a:r>
            <a:r>
              <a:rPr lang="uk-UA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4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375476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Розсіяні зоряні скупчення</a:t>
            </a:r>
            <a:r>
              <a:rPr lang="uk-UA" b="1" dirty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  Складаються </a:t>
            </a:r>
            <a:r>
              <a:rPr lang="uk-UA" sz="2400" dirty="0"/>
              <a:t>з декількох десятків, сотень, іноді тисяч зір, що мають неправильну форму. Їхні діаметри становлять 10-20 світлових </a:t>
            </a:r>
            <a:r>
              <a:rPr lang="uk-UA" sz="2400" dirty="0" smtClean="0"/>
              <a:t>років</a:t>
            </a:r>
            <a:endParaRPr lang="ru-RU" sz="2400" dirty="0"/>
          </a:p>
        </p:txBody>
      </p:sp>
      <p:pic>
        <p:nvPicPr>
          <p:cNvPr id="6148" name="Picture 4" descr="http://astroinformer.com/e107_images/custom/star-cluster-plei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3818632" cy="2088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40989" y="50241"/>
            <a:ext cx="6048673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Зоряні скупчення </a:t>
            </a:r>
            <a:endParaRPr lang="ru-RU" sz="4400" dirty="0"/>
          </a:p>
        </p:txBody>
      </p:sp>
      <p:pic>
        <p:nvPicPr>
          <p:cNvPr id="6" name="Picture 2" descr="http://astroinformer.com/e107_images/custom/star-cluster-m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516018" y="4371962"/>
            <a:ext cx="3232445" cy="23625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2356342"/>
            <a:ext cx="4032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dirty="0"/>
              <a:t> мають сферичну або злегка сплюснуту форму  діаметром до 300 св. р. Вони налічують сотні тисяч і навіть мільйони зір, які групуються до центру.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5" y="906979"/>
            <a:ext cx="3816422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i="1" dirty="0"/>
              <a:t>Кулясті</a:t>
            </a:r>
            <a:r>
              <a:rPr lang="uk-UA" sz="3200" b="1" i="1" dirty="0"/>
              <a:t> </a:t>
            </a:r>
            <a:r>
              <a:rPr lang="uk-UA" sz="4000" b="1" i="1" dirty="0"/>
              <a:t>зоряні скупчення</a:t>
            </a:r>
            <a:r>
              <a:rPr lang="uk-UA" sz="4000" b="1" dirty="0"/>
              <a:t>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450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Admin\Рабочий стол\354886-1920x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48965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хмара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 полем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танець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хороводять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Піду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шукать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ставок,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Вони мене назад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приводять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Дивилися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них батьки,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Легенди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розповідали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дивувались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діди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солов'ї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співали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Орієнтиром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чумаки по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йшли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Ув'язнені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шукали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моряки по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ньом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пливли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напливають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небом хмари,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Себе не добре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почуваю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 пастух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отари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Звіздар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Душею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відчуваю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ctr"/>
            <a:r>
              <a:rPr lang="ru-RU" sz="2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Кажанов. 16.02.05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375476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Розсіяні зоряні скупчення</a:t>
            </a:r>
            <a:r>
              <a:rPr lang="uk-UA" b="1" dirty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2520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/>
              <a:t>У розсіяних зоряних скупченнях багато масивних яскравих зір, змінних, </a:t>
            </a:r>
            <a:r>
              <a:rPr lang="uk-UA" sz="2800" b="1" dirty="0" err="1"/>
              <a:t>спалахуючих</a:t>
            </a:r>
            <a:r>
              <a:rPr lang="uk-UA" sz="2800" b="1" dirty="0"/>
              <a:t> та зір з незвичайним хім. Складом. Всі вони вкладаються на головну  послідовність, це свідчить що вік  становить лише 1 млрд. років.</a:t>
            </a:r>
          </a:p>
          <a:p>
            <a:pPr algn="ctr">
              <a:buNone/>
            </a:pP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0989" y="50241"/>
            <a:ext cx="6048673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Зоряні скупчення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5" y="906979"/>
            <a:ext cx="3816422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i="1" dirty="0"/>
              <a:t>Кулясті</a:t>
            </a:r>
            <a:r>
              <a:rPr lang="uk-UA" sz="3200" b="1" i="1" dirty="0"/>
              <a:t> </a:t>
            </a:r>
            <a:r>
              <a:rPr lang="uk-UA" sz="4000" b="1" i="1" dirty="0"/>
              <a:t>зоряні скупчення</a:t>
            </a:r>
            <a:r>
              <a:rPr lang="uk-UA" sz="4000" b="1" dirty="0"/>
              <a:t> 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5324" y="2564904"/>
            <a:ext cx="39551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800" b="1" dirty="0"/>
              <a:t>Кулясті навпаки, складаються з </a:t>
            </a:r>
            <a:r>
              <a:rPr lang="uk-UA" sz="2800" b="1" dirty="0" err="1"/>
              <a:t>маломасивних</a:t>
            </a:r>
            <a:r>
              <a:rPr lang="uk-UA" sz="2800" b="1" dirty="0"/>
              <a:t> , на пізніх етапах еволюції. На діаграмі спектр-світність вони від </a:t>
            </a:r>
            <a:r>
              <a:rPr lang="en-US" sz="2800" b="1" dirty="0"/>
              <a:t>F0</a:t>
            </a:r>
            <a:r>
              <a:rPr lang="uk-UA" sz="2800" b="1" dirty="0"/>
              <a:t> вертикально до зони червоних гігантів. Їх вік 10-12 млрд. років.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525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375476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Розсіяні зоряні скупчення</a:t>
            </a:r>
            <a:r>
              <a:rPr lang="uk-UA" b="1" dirty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2520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0989" y="50241"/>
            <a:ext cx="6048673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Зоряні скупчення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5" y="906979"/>
            <a:ext cx="3816422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i="1" dirty="0"/>
              <a:t>Кулясті</a:t>
            </a:r>
            <a:r>
              <a:rPr lang="uk-UA" sz="3200" b="1" i="1" dirty="0"/>
              <a:t> </a:t>
            </a:r>
            <a:r>
              <a:rPr lang="uk-UA" sz="4000" b="1" i="1" dirty="0"/>
              <a:t>зоряні скупчення</a:t>
            </a:r>
            <a:r>
              <a:rPr lang="uk-UA" sz="4000" b="1" dirty="0"/>
              <a:t> </a:t>
            </a:r>
            <a:endParaRPr lang="ru-RU" sz="4000" b="1" dirty="0"/>
          </a:p>
        </p:txBody>
      </p:sp>
      <p:pic>
        <p:nvPicPr>
          <p:cNvPr id="9" name="Picture 2" descr="http://open.az/uploads/posts/2012-02/1330072142_pleiades040410.jpg"/>
          <p:cNvPicPr>
            <a:picLocks noChangeAspect="1" noChangeArrowheads="1"/>
          </p:cNvPicPr>
          <p:nvPr/>
        </p:nvPicPr>
        <p:blipFill rotWithShape="1">
          <a:blip r:embed="rId2" cstate="print"/>
          <a:srcRect t="110" b="26066"/>
          <a:stretch/>
        </p:blipFill>
        <p:spPr bwMode="auto">
          <a:xfrm>
            <a:off x="471348" y="4005064"/>
            <a:ext cx="3549774" cy="27111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9508" y="2420888"/>
            <a:ext cx="4062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 Майже всі </a:t>
            </a:r>
            <a:r>
              <a:rPr lang="uk-UA" b="1" dirty="0">
                <a:solidFill>
                  <a:srgbClr val="002060"/>
                </a:solidFill>
              </a:rPr>
              <a:t>розсіянні скупчення </a:t>
            </a:r>
            <a:r>
              <a:rPr lang="uk-UA" b="1" dirty="0"/>
              <a:t>знаходяться в районі Молочного шляху або поблизу нього. Їх </a:t>
            </a:r>
            <a:r>
              <a:rPr lang="uk-UA" b="1" dirty="0" err="1"/>
              <a:t>виявленно</a:t>
            </a:r>
            <a:r>
              <a:rPr lang="uk-UA" b="1" dirty="0"/>
              <a:t> близько 1 200, а найвідоміші з них – </a:t>
            </a:r>
            <a:r>
              <a:rPr lang="uk-UA" b="1" i="1" dirty="0"/>
              <a:t>Плеяди</a:t>
            </a:r>
            <a:r>
              <a:rPr lang="uk-UA" b="1" dirty="0"/>
              <a:t> та </a:t>
            </a:r>
            <a:r>
              <a:rPr lang="uk-UA" b="1" i="1" dirty="0" err="1"/>
              <a:t>Гіади</a:t>
            </a:r>
            <a:r>
              <a:rPr lang="uk-UA" b="1" i="1" dirty="0"/>
              <a:t>.</a:t>
            </a:r>
            <a:endParaRPr lang="ru-RU" b="1" dirty="0"/>
          </a:p>
        </p:txBody>
      </p:sp>
      <p:pic>
        <p:nvPicPr>
          <p:cNvPr id="10" name="Picture 4" descr="http://images-6.moifoto.ru/big/1/748/2947610ozf.jpg?1386113756"/>
          <p:cNvPicPr>
            <a:picLocks noChangeAspect="1" noChangeArrowheads="1"/>
          </p:cNvPicPr>
          <p:nvPr/>
        </p:nvPicPr>
        <p:blipFill rotWithShape="1">
          <a:blip r:embed="rId3" cstate="print"/>
          <a:srcRect t="21613" b="17805"/>
          <a:stretch/>
        </p:blipFill>
        <p:spPr bwMode="auto">
          <a:xfrm>
            <a:off x="4643438" y="4006521"/>
            <a:ext cx="4248472" cy="2617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5325" y="2437251"/>
            <a:ext cx="4099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Усі </a:t>
            </a:r>
            <a:r>
              <a:rPr lang="uk-UA" b="1" dirty="0">
                <a:solidFill>
                  <a:srgbClr val="002060"/>
                </a:solidFill>
              </a:rPr>
              <a:t>кулясті зоряні </a:t>
            </a:r>
            <a:r>
              <a:rPr lang="uk-UA" b="1" dirty="0"/>
              <a:t>скупчення розташовуються </a:t>
            </a:r>
            <a:r>
              <a:rPr lang="uk-UA" b="1" dirty="0" err="1"/>
              <a:t>сферично-семетрично</a:t>
            </a:r>
            <a:r>
              <a:rPr lang="uk-UA" b="1" dirty="0"/>
              <a:t> відносно центра Галактики, помітно концентруючись навколо нього.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7420" y="609329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ahoma"/>
              </a:rPr>
              <a:t>Омега Центавра</a:t>
            </a:r>
            <a:endParaRPr lang="ru-RU" dirty="0">
              <a:solidFill>
                <a:srgbClr val="FFFF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3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163" y="4581128"/>
            <a:ext cx="8517632" cy="21385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3600" dirty="0" smtClean="0"/>
              <a:t>У </a:t>
            </a:r>
            <a:r>
              <a:rPr lang="uk-UA" sz="3600" dirty="0"/>
              <a:t>20-х роках ХХ ст. увагу астрономів привернули групи біло-голубих зір, що згодом отримали назву</a:t>
            </a:r>
            <a:r>
              <a:rPr lang="uk-UA" sz="3600" i="1" dirty="0"/>
              <a:t> – </a:t>
            </a:r>
            <a:r>
              <a:rPr lang="uk-UA" sz="3600" b="1" i="1" dirty="0">
                <a:solidFill>
                  <a:srgbClr val="FF0000"/>
                </a:solidFill>
              </a:rPr>
              <a:t>асоціацій</a:t>
            </a:r>
            <a:r>
              <a:rPr lang="uk-UA" sz="3600" i="1" dirty="0"/>
              <a:t>.</a:t>
            </a:r>
            <a:r>
              <a:rPr lang="uk-UA" sz="3600" dirty="0"/>
              <a:t> Досліджуючи їх, у 1947р. </a:t>
            </a:r>
            <a:r>
              <a:rPr lang="uk-UA" sz="3600" dirty="0" smtClean="0"/>
              <a:t> В. А.</a:t>
            </a:r>
            <a:r>
              <a:rPr lang="ru-RU" sz="3600" dirty="0"/>
              <a:t> </a:t>
            </a:r>
            <a:r>
              <a:rPr lang="uk-UA" sz="3600" dirty="0" err="1" smtClean="0"/>
              <a:t>Амбарцумян</a:t>
            </a:r>
            <a:r>
              <a:rPr lang="uk-UA" sz="3600" dirty="0" smtClean="0"/>
              <a:t> та </a:t>
            </a:r>
            <a:r>
              <a:rPr lang="uk-UA" sz="3600" dirty="0"/>
              <a:t>його </a:t>
            </a:r>
            <a:r>
              <a:rPr lang="uk-UA" sz="3600" dirty="0" smtClean="0"/>
              <a:t>співробітники виявили </a:t>
            </a:r>
            <a:r>
              <a:rPr lang="uk-UA" sz="3600" dirty="0"/>
              <a:t>групи зір названі зоряними </a:t>
            </a:r>
            <a:r>
              <a:rPr lang="uk-UA" sz="3600" dirty="0" smtClean="0"/>
              <a:t>асоціаціями. Зробили висновок , що процес формування зір продовжується і наш час.</a:t>
            </a:r>
            <a:endParaRPr lang="ru-RU" sz="3600" dirty="0"/>
          </a:p>
          <a:p>
            <a:endParaRPr lang="ru-RU" dirty="0"/>
          </a:p>
        </p:txBody>
      </p:sp>
      <p:pic>
        <p:nvPicPr>
          <p:cNvPr id="1026" name="Picture 2" descr="Результат пошуку зображень за запитом &quot;зоряні асоціації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80133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46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 За типом зоряного населення асоціації поділяють на: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608512" cy="4853136"/>
          </a:xfrm>
          <a:solidFill>
            <a:srgbClr val="00B0F0"/>
          </a:solidFill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-асоціації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що здебільшого складаються з гарячих зір спектральних класів O та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асоціацій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спектральних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 до 32.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асоціаці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й приблизно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десятки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Вони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більші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розсіяні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зоряні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скупчення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265240" cy="4752528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Т-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 об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таких, як змінні зорі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типу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ельця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Найближча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Т-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асоціація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сузір’ї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Оріона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налічує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Тельця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518966"/>
          </a:xfrm>
        </p:spPr>
        <p:txBody>
          <a:bodyPr>
            <a:normAutofit/>
          </a:bodyPr>
          <a:lstStyle/>
          <a:p>
            <a:r>
              <a:rPr lang="uk-UA" dirty="0" smtClean="0"/>
              <a:t>Замалювати в зошиті будову Галактики (слайд 8 і 10)</a:t>
            </a:r>
          </a:p>
          <a:p>
            <a:r>
              <a:rPr lang="uk-UA" dirty="0" smtClean="0"/>
              <a:t>Записати визначення зоряні скупчення та їхні типи</a:t>
            </a:r>
          </a:p>
          <a:p>
            <a:r>
              <a:rPr lang="uk-UA" dirty="0" smtClean="0"/>
              <a:t>Записати визначення асоціації та їхні типи.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2050" name="Picture 2" descr="&amp;Acy;&amp;ncy;&amp;icy;&amp;mcy;&amp;acy;&amp;tscy;&amp;icy;&amp;yacy; &amp;zcy;&amp;vcy;&amp;iocy;&amp;zcy;&amp;dcy;&amp;y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50" y="0"/>
            <a:ext cx="1785950" cy="1785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315376"/>
            <a:ext cx="5472608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Виконати в зошиті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astronet.ru/pubd/2009/01/27/0001233011/maunakea_pacho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56" y="0"/>
            <a:ext cx="92275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643446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Чумацький шлях – </a:t>
            </a:r>
            <a:br>
              <a:rPr lang="uk-UA" sz="6600" dirty="0" smtClean="0">
                <a:solidFill>
                  <a:schemeClr val="bg1"/>
                </a:solidFill>
              </a:rPr>
            </a:br>
            <a:r>
              <a:rPr lang="uk-UA" sz="6600" dirty="0" smtClean="0">
                <a:solidFill>
                  <a:schemeClr val="bg1"/>
                </a:solidFill>
              </a:rPr>
              <a:t>наша Галактика 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Admin\Рабочий стол\milky-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56" y="-71437"/>
            <a:ext cx="9191656" cy="68937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 безмісячну ясну ніч на зоряному небі можна помітити широку світлу смугу Чумацького Шляху. При розгляді в телескоп цей дивовижний об'єкт виявляється скупченням величезної кількості (понад 200 мільярдів) зірок і яскравих туманностей. Всі ці об'єкти утворюють величезну зоряну систему під назвою Галактика.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2114536" cy="226853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28674" name="Picture 2" descr="C:\Documents and Settings\Admin\Рабочий стол\artleo.com_33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58"/>
            <a:ext cx="9144000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Чумацький шлях не можна побачити на небосхилі завжди. Для нас - жителів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Північної півкулі</a:t>
            </a:r>
            <a:r>
              <a:rPr lang="uk-UA" sz="2000" b="1" dirty="0" smtClean="0"/>
              <a:t>, Чумацький шлях видно з лютого по вересень. Його можна спостерігати на півдні або південному заході (схід із заходу), коли Північний Хрест знаходиться над головою. У червні частина нашої галактики можна добре розгледіти в 12 годині ночі, а у вересні - навіть у 9 вечора.</a:t>
            </a:r>
            <a:br>
              <a:rPr lang="uk-UA" sz="2000" b="1" dirty="0" smtClean="0"/>
            </a:br>
            <a:r>
              <a:rPr lang="uk-UA" sz="2000" b="1" dirty="0" smtClean="0"/>
              <a:t>Якщо фотографувати з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Південної півкулі</a:t>
            </a:r>
            <a:r>
              <a:rPr lang="uk-UA" sz="2000" b="1" dirty="0" smtClean="0"/>
              <a:t>, то там Чумацький шлях видно майже цілий рік, прямо над головою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726px-NGC_4414_(NASA-m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52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132873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Наша Галактика має вигляд величезного плоского диску з потовщенням в центральній області, поперечник якого становить близько 30 тис. парсек.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Складові Галактики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solidFill>
            <a:srgbClr val="00B0F0">
              <a:alpha val="64000"/>
            </a:srgbClr>
          </a:solidFill>
        </p:spPr>
        <p:txBody>
          <a:bodyPr/>
          <a:lstStyle/>
          <a:p>
            <a:pPr algn="ctr">
              <a:buNone/>
            </a:pPr>
            <a:r>
              <a:rPr lang="uk-UA" sz="3600" b="1" dirty="0" smtClean="0"/>
              <a:t>Плоска складова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Газопилові туманності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Нові зорі та планети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solidFill>
            <a:srgbClr val="92D050">
              <a:alpha val="77000"/>
            </a:srgbClr>
          </a:solidFill>
        </p:spPr>
        <p:txBody>
          <a:bodyPr/>
          <a:lstStyle/>
          <a:p>
            <a:pPr algn="ctr">
              <a:buNone/>
            </a:pPr>
            <a:r>
              <a:rPr lang="uk-UA" sz="3200" b="1" dirty="0" smtClean="0"/>
              <a:t>Сферична складова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Кулясті скупчення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Старі зорі малої світності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143902" y="2500306"/>
            <a:ext cx="713586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143902" y="3571082"/>
            <a:ext cx="71438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251587" y="2535231"/>
            <a:ext cx="642942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6215868" y="3571082"/>
            <a:ext cx="71438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571736" y="1142984"/>
            <a:ext cx="1787538" cy="5715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02150" y="1142984"/>
            <a:ext cx="2141552" cy="5715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Documents and Settings\Admin\Рабочий стол\puls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7862"/>
            <a:ext cx="6330390" cy="257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 smtClean="0"/>
              <a:t>Будова Галактики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2828916" cy="442915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ядро</a:t>
            </a:r>
            <a:endParaRPr lang="ru-RU" dirty="0" smtClean="0"/>
          </a:p>
          <a:p>
            <a:r>
              <a:rPr lang="ru-RU" b="1" dirty="0" smtClean="0"/>
              <a:t>гало</a:t>
            </a:r>
            <a:endParaRPr lang="ru-RU" dirty="0" smtClean="0"/>
          </a:p>
          <a:p>
            <a:r>
              <a:rPr lang="ru-RU" b="1" dirty="0" smtClean="0"/>
              <a:t>балдж</a:t>
            </a:r>
          </a:p>
          <a:p>
            <a:r>
              <a:rPr lang="uk-UA" b="1" dirty="0" smtClean="0"/>
              <a:t>галактичний диск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3314" name="Picture 2" descr="C:\Documents and Settings\Admin\Рабочий стол\how83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408" y="1214422"/>
            <a:ext cx="595059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how8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63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611"/>
            <a:ext cx="8229600" cy="185738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  Центр - це ядро Галактики. Основна маса зірок, що утворюють Галактику, розташована поблизу її головної площини. Чим далі від цієї площини і чим далі від центру Галактики, тим рідше розташовані зірки.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864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Місце Сонячної системи в Галактиці. Зоряні скупчення та асоціації.  </vt:lpstr>
      <vt:lpstr>Слайд 2</vt:lpstr>
      <vt:lpstr>Чумацький шлях –  наша Галактика </vt:lpstr>
      <vt:lpstr>Слайд 4</vt:lpstr>
      <vt:lpstr> </vt:lpstr>
      <vt:lpstr> </vt:lpstr>
      <vt:lpstr>Складові Галактики</vt:lpstr>
      <vt:lpstr>Будова Галактики</vt:lpstr>
      <vt:lpstr> </vt:lpstr>
      <vt:lpstr> </vt:lpstr>
      <vt:lpstr> Сонячна система розташована в одній з спіральний гілок в площині Галактики і віддалена на північ від цієї площини на відстань ~ 30 світлових років. Виходячи з сучасних гіпотез, з'ясовується, що саме таке положення Сонця в Галактиці дозволило розвинутися життю на планеті Земля. </vt:lpstr>
      <vt:lpstr>Наша Сонячна система знаходиться в невеликому Місцевому рукаві, або Рукаві Оріона</vt:lpstr>
      <vt:lpstr>Перша фотографія Галактики Андромеди, отримана Ісааком Робертсом (1887р)</vt:lpstr>
      <vt:lpstr> </vt:lpstr>
      <vt:lpstr> Що знаходиться в центрі Чумацького Шляху? Астрономи вже давно підозрювали, що в серці нашої Галактики причаїлася чорна діра, але повної впевненості в цьому не було. І ось, після 15 років регулярного моніторингу області галактичного центру з телескопами ESO на обсерваторіях Ла Сілла і Параналь, вчені, нарешті, отримали вирішальний доказ. </vt:lpstr>
      <vt:lpstr> </vt:lpstr>
      <vt:lpstr>Всі зірки разом із Сонцем рухаються перпендикулярно центру Галактики - це рух є наслідком обертання Галактики.</vt:lpstr>
      <vt:lpstr>Слайд 18</vt:lpstr>
      <vt:lpstr>Розсіяні зоряні скупчення </vt:lpstr>
      <vt:lpstr>Розсіяні зоряні скупчення </vt:lpstr>
      <vt:lpstr>Розсіяні зоряні скупчення </vt:lpstr>
      <vt:lpstr>Слайд 22</vt:lpstr>
      <vt:lpstr> За типом зоряного населення асоціації поділяють на: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Оксаночка</cp:lastModifiedBy>
  <cp:revision>35</cp:revision>
  <dcterms:created xsi:type="dcterms:W3CDTF">2013-12-08T15:19:19Z</dcterms:created>
  <dcterms:modified xsi:type="dcterms:W3CDTF">2020-03-14T16:02:23Z</dcterms:modified>
</cp:coreProperties>
</file>