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0" r:id="rId8"/>
    <p:sldId id="27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B4C6-5037-45BB-96EB-E0C8C4B756B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3A0C-C94C-4CAC-8F10-666A0B06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4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B4C6-5037-45BB-96EB-E0C8C4B756B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3A0C-C94C-4CAC-8F10-666A0B06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7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B4C6-5037-45BB-96EB-E0C8C4B756B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3A0C-C94C-4CAC-8F10-666A0B06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B4C6-5037-45BB-96EB-E0C8C4B756B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3A0C-C94C-4CAC-8F10-666A0B06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1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B4C6-5037-45BB-96EB-E0C8C4B756B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3A0C-C94C-4CAC-8F10-666A0B06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1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B4C6-5037-45BB-96EB-E0C8C4B756B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3A0C-C94C-4CAC-8F10-666A0B06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7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B4C6-5037-45BB-96EB-E0C8C4B756B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3A0C-C94C-4CAC-8F10-666A0B06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2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B4C6-5037-45BB-96EB-E0C8C4B756B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3A0C-C94C-4CAC-8F10-666A0B06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9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B4C6-5037-45BB-96EB-E0C8C4B756B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3A0C-C94C-4CAC-8F10-666A0B06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1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B4C6-5037-45BB-96EB-E0C8C4B756B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3A0C-C94C-4CAC-8F10-666A0B06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B4C6-5037-45BB-96EB-E0C8C4B756B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3A0C-C94C-4CAC-8F10-666A0B06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3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B4C6-5037-45BB-96EB-E0C8C4B756BD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A3A0C-C94C-4CAC-8F10-666A0B06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8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itay.net/userfiles/data/26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2466227" cy="1846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oza.ru/pics/2012/12/04/158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750" r="90000">
                        <a14:backgroundMark x1="20469" y1="12667" x2="20469" y2="12667"/>
                        <a14:backgroundMark x1="11719" y1="67667" x2="11719" y2="67667"/>
                        <a14:backgroundMark x1="13750" y1="89333" x2="13750" y2="89333"/>
                        <a14:backgroundMark x1="79063" y1="86000" x2="79063" y2="86000"/>
                        <a14:backgroundMark x1="79531" y1="16667" x2="79531" y2="16667"/>
                        <a14:backgroundMark x1="56563" y1="10000" x2="56563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38404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1728" y="1052736"/>
            <a:ext cx="64045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i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Основні поняття теорії ймовірностей. Класичне означення ймовірності.</a:t>
            </a:r>
            <a:endParaRPr lang="ru-RU" sz="4400" i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15813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Якщо події утворюють повну групу подій, є несумісними і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рівноможливими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то вони утворюють </a:t>
            </a: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простір елементарних подій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3628" y="1772816"/>
            <a:ext cx="65527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Класичне означення ймовірності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369857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Ймовірністю випадкової події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називається відношення кількості елементарних подій, що </a:t>
            </a: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сприяють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цій події </a:t>
            </a:r>
            <a:r>
              <a:rPr lang="uk-U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 загальної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кількості подій простору елементарних подій.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59832" y="4352172"/>
                <a:ext cx="5760640" cy="2063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Позначається:   Р(А)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, де </a:t>
                </a:r>
              </a:p>
              <a:p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</a:t>
                </a: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А – випадкова подія; </a:t>
                </a:r>
              </a:p>
              <a:p>
                <a:r>
                  <a:rPr lang="uk-UA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</a:t>
                </a: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Р(А) – ймовірність; </a:t>
                </a:r>
              </a:p>
              <a:p>
                <a:r>
                  <a:rPr lang="uk-UA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</a:t>
                </a:r>
                <a:r>
                  <a:rPr lang="uk-UA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m</a:t>
                </a: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– кількість сприятливих подій;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</a:t>
                </a:r>
                <a:endParaRPr lang="uk-UA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  <a:p>
                <a:r>
                  <a:rPr lang="uk-UA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</a:t>
                </a:r>
                <a:r>
                  <a:rPr lang="uk-UA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   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n</a:t>
                </a:r>
                <a:r>
                  <a:rPr lang="uk-UA" sz="24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– </a:t>
                </a:r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загальна кількість подій.</a:t>
                </a:r>
                <a:endPara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352172"/>
                <a:ext cx="5760640" cy="2063898"/>
              </a:xfrm>
              <a:prstGeom prst="rect">
                <a:avLst/>
              </a:prstGeom>
              <a:blipFill rotWithShape="1">
                <a:blip r:embed="rId2"/>
                <a:stretch>
                  <a:fillRect l="-1587" b="-7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6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29516"/>
            <a:ext cx="39964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Якщо подія А: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3744" y="1249596"/>
            <a:ext cx="23042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7311" y="1249596"/>
            <a:ext cx="28090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Р(А) =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3928000" y="1511206"/>
            <a:ext cx="85931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05684" y="2342470"/>
            <a:ext cx="27403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311" y="2329716"/>
            <a:ext cx="28090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Р(А) = 0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 flipV="1">
            <a:off x="4146060" y="2591326"/>
            <a:ext cx="641251" cy="127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07720" y="3188078"/>
            <a:ext cx="2520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7630" y="3180453"/>
            <a:ext cx="302469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0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&lt;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Р(А)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&lt;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1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 flipV="1">
            <a:off x="3928000" y="3442063"/>
            <a:ext cx="839630" cy="76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954338" y="4365104"/>
                <a:ext cx="3024693" cy="5241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Р(А) + Р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) = 1</a:t>
                </a:r>
                <a:endPara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338" y="4365104"/>
                <a:ext cx="3024693" cy="524118"/>
              </a:xfrm>
              <a:prstGeom prst="rect">
                <a:avLst/>
              </a:prstGeom>
              <a:blipFill rotWithShape="1">
                <a:blip r:embed="rId2"/>
                <a:stretch>
                  <a:fillRect t="-8889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62187" y="5229200"/>
                <a:ext cx="3024693" cy="52411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Р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) = 1 – Р(А)</a:t>
                </a:r>
                <a:endPara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87" y="5229200"/>
                <a:ext cx="3024693" cy="524118"/>
              </a:xfrm>
              <a:prstGeom prst="rect">
                <a:avLst/>
              </a:prstGeom>
              <a:blipFill rotWithShape="1">
                <a:blip r:embed="rId3"/>
                <a:stretch>
                  <a:fillRect t="-8889" b="-3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4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2" grpId="0" animBg="1"/>
      <p:bldP spid="13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65755"/>
            <a:ext cx="287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Вправа </a:t>
            </a:r>
            <a:r>
              <a:rPr lang="en-US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727" y="1057522"/>
            <a:ext cx="8122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Яка ймовірність того, що при одному киданні грального кубика випаде число очок, що дорівнює: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756" y="2594917"/>
            <a:ext cx="42082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Двом;</a:t>
            </a:r>
          </a:p>
          <a:p>
            <a:endPara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2)П'яти;</a:t>
            </a:r>
          </a:p>
          <a:p>
            <a:endPara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3)Парному числу;</a:t>
            </a:r>
          </a:p>
          <a:p>
            <a:endPara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4)Числу, яке кратне 6?</a:t>
            </a:r>
          </a:p>
          <a:p>
            <a:pPr marL="514350" indent="-514350">
              <a:buAutoNum type="arabicParenR"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42966" y="2432779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66" y="2432779"/>
                <a:ext cx="625856" cy="10175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42877" y="3140968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877" y="3140968"/>
                <a:ext cx="625856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04558" y="4145157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58" y="4145157"/>
                <a:ext cx="625856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18150" y="4158491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150" y="4158491"/>
                <a:ext cx="625856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24128" y="4941168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941168"/>
                <a:ext cx="625856" cy="1017523"/>
              </a:xfrm>
              <a:prstGeom prst="rect">
                <a:avLst/>
              </a:prstGeom>
              <a:blipFill rotWithShape="1">
                <a:blip r:embed="rId6"/>
                <a:stretch>
                  <a:fillRect b="-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699"/>
          <a:stretch/>
        </p:blipFill>
        <p:spPr>
          <a:xfrm>
            <a:off x="7236296" y="2065053"/>
            <a:ext cx="1301426" cy="13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65755"/>
            <a:ext cx="287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Вправа 3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727" y="1057522"/>
            <a:ext cx="8122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 гральній колоді 36 карт. Навмання вибирається одна карта. Яка ймовірність того, що ця карта: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756" y="2594917"/>
            <a:ext cx="4208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Туз;</a:t>
            </a:r>
          </a:p>
          <a:p>
            <a:endPara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2)Червовий туз?</a:t>
            </a:r>
          </a:p>
          <a:p>
            <a:endPara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42966" y="2432779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66" y="2432779"/>
                <a:ext cx="625856" cy="1017523"/>
              </a:xfrm>
              <a:prstGeom prst="rect">
                <a:avLst/>
              </a:prstGeom>
              <a:blipFill rotWithShape="1">
                <a:blip r:embed="rId2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8556" y="2432778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556" y="2432778"/>
                <a:ext cx="625856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87389" y="3209539"/>
                <a:ext cx="625856" cy="1017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89" y="3209539"/>
                <a:ext cx="625856" cy="1017523"/>
              </a:xfrm>
              <a:prstGeom prst="rect">
                <a:avLst/>
              </a:prstGeom>
              <a:blipFill rotWithShape="1">
                <a:blip r:embed="rId4"/>
                <a:stretch>
                  <a:fillRect r="-1887" b="-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cdn.mmotimes.ru/images/stream/channels/4No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85" y="2354178"/>
            <a:ext cx="1445367" cy="144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ashpoker.net/alldata/images/karti_igralnie__koloda_na_36_shtuk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23700"/>
            <a:ext cx="2850246" cy="19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65755"/>
            <a:ext cx="287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Вправа 4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727" y="1057522"/>
            <a:ext cx="8122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ящику знаходиться 45 кульок, з яких 17 білих. Загубили дві не білих кульки. Яка ймовірність того, що вибрана навмання одна кулька буде білою?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86480" y="4554465"/>
                <a:ext cx="936104" cy="12448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𝟏𝟕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𝟒𝟑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480" y="4554465"/>
                <a:ext cx="936104" cy="1244828"/>
              </a:xfrm>
              <a:prstGeom prst="rect">
                <a:avLst/>
              </a:prstGeom>
              <a:blipFill rotWithShape="1">
                <a:blip r:embed="rId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www.eastlines.ru/images/upakovka/korobka27-27-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00" y="2966345"/>
            <a:ext cx="1120056" cy="55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2895641"/>
            <a:ext cx="242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Розв'язання: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898" y="3376298"/>
            <a:ext cx="591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«Вибрана кулька – біла»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387" y="3789040"/>
            <a:ext cx="5916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кількість сприятливих подій, тобто білих кульок – 17;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870" y="4653136"/>
            <a:ext cx="643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загальна кількість подій 45 – 2 = 43;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71608" y="5183419"/>
                <a:ext cx="2028184" cy="615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Р(А)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uk-UA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uk-UA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43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08" y="5183419"/>
                <a:ext cx="2028184" cy="615874"/>
              </a:xfrm>
              <a:prstGeom prst="rect">
                <a:avLst/>
              </a:prstGeom>
              <a:blipFill rotWithShape="1">
                <a:blip r:embed="rId5"/>
                <a:stretch>
                  <a:fillRect l="-4805" b="-16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4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/>
      <p:bldP spid="9" grpId="0"/>
      <p:bldP spid="1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815" y="1484784"/>
            <a:ext cx="5832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Застосування формул комбінаторики до розв'язування  складених задач на ймовірність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32656"/>
            <a:ext cx="287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Задача 1</a:t>
            </a:r>
            <a:endParaRPr lang="ru-RU" sz="36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019" y="783820"/>
            <a:ext cx="786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Серед 30 деталей 8 бракованих. Яка ймовірність того, що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взяті навмання 5 деталей будуть без дефекту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6583" y="1556792"/>
            <a:ext cx="242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Розв'язання: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06084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30д. – 8д. = 22д. – кількість деталей без браку.</a:t>
            </a:r>
          </a:p>
          <a:p>
            <a:pPr marL="514350" indent="-514350">
              <a:buAutoNum type="arabicParenR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Визначимо скількома способами можна вибрати не браковану деталь. Порядок вибору значення не має, отже маємо комбінацію: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3586483"/>
                <a:ext cx="936104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uk-UA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mr>
                      <m:mr>
                        <m:e>
                          <m:r>
                            <a:rPr lang="uk-UA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22</m:t>
                          </m:r>
                        </m:e>
                      </m:mr>
                    </m:m>
                  </m:oMath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86483"/>
                <a:ext cx="936104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0261" t="-20755" b="-28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5656" y="3573016"/>
                <a:ext cx="2592288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22!</m:t>
                          </m:r>
                        </m:num>
                        <m:den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5!</m:t>
                          </m:r>
                          <m:d>
                            <m:dPr>
                              <m:ctrlPr>
                                <a:rPr lang="uk-UA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22−5</m:t>
                              </m:r>
                            </m:e>
                          </m:d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573016"/>
                <a:ext cx="2592288" cy="6519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19872" y="3573016"/>
                <a:ext cx="3016665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17!</m:t>
                          </m:r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∙18∙19∙20∙21∙22</m:t>
                          </m:r>
                        </m:num>
                        <m:den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5!17!</m:t>
                          </m:r>
                        </m:den>
                      </m:f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573016"/>
                <a:ext cx="3016665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00191" y="3678815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26334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3" y="4221088"/>
            <a:ext cx="809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3)Визначимо скількома способами можна вибрати будь-яку деталь. Порядок вибору значення не має, отже маємо комбінацію: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11760" y="5028054"/>
                <a:ext cx="936104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uk-UA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mr>
                      <m:mr>
                        <m:e>
                          <m:r>
                            <a:rPr lang="uk-UA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</m:t>
                          </m:r>
                        </m:e>
                      </m:mr>
                    </m:m>
                  </m:oMath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028054"/>
                <a:ext cx="93610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0261" t="-20755" b="-28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33224" y="5013176"/>
                <a:ext cx="2170824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30!</m:t>
                          </m:r>
                        </m:num>
                        <m:den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5!</m:t>
                          </m:r>
                          <m:d>
                            <m:dPr>
                              <m:ctrlPr>
                                <a:rPr lang="uk-UA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30−5</m:t>
                              </m:r>
                            </m:e>
                          </m:d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224" y="5013176"/>
                <a:ext cx="2170824" cy="6519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9671" y="5061589"/>
                <a:ext cx="3016665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25!</m:t>
                          </m:r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∙26∙27∙28∙29∙30</m:t>
                          </m:r>
                        </m:num>
                        <m:den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5!25!</m:t>
                          </m:r>
                        </m:den>
                      </m:f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671" y="5061589"/>
                <a:ext cx="3016665" cy="612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419905" y="5120386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142506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919" y="5759009"/>
            <a:ext cx="459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4)Визначимо ймовірність події: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28035" y="5737576"/>
                <a:ext cx="4108652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Р</m:t>
                      </m:r>
                      <m:d>
                        <m:dPr>
                          <m:ctrlP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А</m:t>
                          </m:r>
                        </m:e>
                      </m:d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26334</m:t>
                          </m:r>
                        </m:num>
                        <m:den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142506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0,18=18%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035" y="5737576"/>
                <a:ext cx="4108652" cy="6127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кругленный прямоугольник 16"/>
          <p:cNvSpPr/>
          <p:nvPr/>
        </p:nvSpPr>
        <p:spPr>
          <a:xfrm>
            <a:off x="7596336" y="5877272"/>
            <a:ext cx="648072" cy="4731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6" grpId="0"/>
      <p:bldP spid="7" grpId="0"/>
      <p:bldP spid="8" grpId="0"/>
      <p:bldP spid="9" grpId="0"/>
      <p:bldP spid="10" grpId="0" build="p"/>
      <p:bldP spid="11" grpId="0"/>
      <p:bldP spid="12" grpId="0"/>
      <p:bldP spid="13" grpId="0"/>
      <p:bldP spid="14" grpId="0"/>
      <p:bldP spid="15" grpId="0" build="p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32656"/>
            <a:ext cx="287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Задача 2</a:t>
            </a:r>
            <a:endParaRPr lang="ru-RU" sz="36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019" y="783820"/>
            <a:ext cx="7863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 екзамен з математики виносять 50 запитань. Студент підготував тільки 40. Білет складається з 5 запитань, але,щоб одержати відмінно, досить відповісти на 4 запитання. Яка ймовірність того, що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студент одержить відмінно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3267" y="2578549"/>
            <a:ext cx="242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Розв'язання: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413" y="302825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Визначимо кількість сприятливих подій. А саме, в білеті має бути 4 вивчених запитання і 1 не вивчене, порядок вибору значення не має. Отже, треба застосувати правило добутку і комбінацію: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33510" y="4259585"/>
                <a:ext cx="93610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uk-UA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uk-UA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40</m:t>
                          </m:r>
                        </m:e>
                      </m:mr>
                    </m:m>
                    <m:r>
                      <a:rPr lang="uk-UA" sz="1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510" y="4259585"/>
                <a:ext cx="93610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458" t="-18667" b="-2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82361" y="4232941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137085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139" y="4597912"/>
            <a:ext cx="809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2)Визначимо загальну кількість подій. Порядок вибору не має значення, отже, це комбінація: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16794" y="4884869"/>
                <a:ext cx="1165567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uk-UA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mr>
                      <m:mr>
                        <m:e>
                          <m:r>
                            <a:rPr lang="uk-UA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50</m:t>
                          </m:r>
                        </m:e>
                      </m:mr>
                    </m:m>
                  </m:oMath>
                </a14:m>
                <a:r>
                  <a:rPr lang="ru-RU" sz="4000" dirty="0" smtClean="0">
                    <a:solidFill>
                      <a:schemeClr val="tx1"/>
                    </a:solidFill>
                  </a:rPr>
                  <a:t>=</a:t>
                </a:r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94" y="4884869"/>
                <a:ext cx="1165567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0995" t="-15517" b="-362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87796" y="5058551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317814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046" y="5593116"/>
            <a:ext cx="459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3)Визначимо ймовірність події: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64800" y="5585550"/>
                <a:ext cx="4108652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Р</m:t>
                      </m:r>
                      <m:d>
                        <m:dPr>
                          <m:ctrlP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А</m:t>
                          </m:r>
                        </m:e>
                      </m:d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137085</m:t>
                          </m:r>
                        </m:num>
                        <m:den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317814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0,43=43%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800" y="5585550"/>
                <a:ext cx="4108652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кругленный прямоугольник 16"/>
          <p:cNvSpPr/>
          <p:nvPr/>
        </p:nvSpPr>
        <p:spPr>
          <a:xfrm>
            <a:off x="7454733" y="5725246"/>
            <a:ext cx="648072" cy="4731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77618" y="4123083"/>
                <a:ext cx="804743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uk-UA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uk-UA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mr>
                    </m:m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</a:rPr>
                  <a:t>=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618" y="4123083"/>
                <a:ext cx="804743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2121" t="-14151" r="-18939" b="-34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5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6" grpId="0"/>
      <p:bldP spid="9" grpId="0"/>
      <p:bldP spid="10" grpId="0" build="p"/>
      <p:bldP spid="11" grpId="0"/>
      <p:bldP spid="14" grpId="0"/>
      <p:bldP spid="15" grpId="0" build="p"/>
      <p:bldP spid="16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32656"/>
            <a:ext cx="287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Задача 3</a:t>
            </a:r>
            <a:endParaRPr lang="ru-RU" sz="36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019" y="783820"/>
            <a:ext cx="7863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ящику лежать 8 білих і 6 чорних кульок. Яка ймовірність того, що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 п'яти вибраних навмання кульок три будуть білі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8016" y="1825660"/>
            <a:ext cx="242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Розв'язання: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869" y="2209819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Визначимо кількість сприятливих подій. А саме, 3 з 8 кульок мають бути білими і 2 з 6 чорними, порядок вибору значення не має. Отже, треба застосувати правило добутку і комбінацію: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4088" y="3493494"/>
                <a:ext cx="936104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uk-UA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mr>
                      <m:mr>
                        <m:e>
                          <m:r>
                            <a:rPr lang="uk-UA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e>
                      </m:mr>
                    </m:m>
                    <m:r>
                      <a:rPr lang="uk-UA" sz="1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493494"/>
                <a:ext cx="93610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458" t="-18421" b="-2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75550" y="3493494"/>
            <a:ext cx="77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840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781" y="4003323"/>
            <a:ext cx="809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2)Визначимо загальну кількість подій. Порядок вибору не має значення, отже, це комбінація: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53560" y="4350665"/>
                <a:ext cx="957008" cy="6463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uk-UA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mr>
                      <m:mr>
                        <m:e>
                          <m:r>
                            <a:rPr lang="uk-UA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14</m:t>
                          </m:r>
                        </m:e>
                      </m:mr>
                    </m:m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</a:rPr>
                  <a:t>=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560" y="4350665"/>
                <a:ext cx="95700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2739" t="-15094" r="-7006" b="-33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226398" y="4507775"/>
            <a:ext cx="11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2002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019" y="5263581"/>
            <a:ext cx="459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3)Визначимо ймовірність події: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7881" y="5188015"/>
                <a:ext cx="4108652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Р</m:t>
                      </m:r>
                      <m:d>
                        <m:dPr>
                          <m:ctrlP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А</m:t>
                          </m:r>
                        </m:e>
                      </m:d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840</m:t>
                          </m:r>
                        </m:num>
                        <m:den>
                          <m:r>
                            <a:rPr lang="uk-UA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2002</m:t>
                          </m:r>
                        </m:den>
                      </m:f>
                      <m:r>
                        <a:rPr lang="uk-UA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uk-UA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0,42=42%</m:t>
                      </m:r>
                    </m:oMath>
                  </m:oMathPara>
                </a14:m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881" y="5188015"/>
                <a:ext cx="4108652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кругленный прямоугольник 16"/>
          <p:cNvSpPr/>
          <p:nvPr/>
        </p:nvSpPr>
        <p:spPr>
          <a:xfrm>
            <a:off x="7524328" y="5268945"/>
            <a:ext cx="648072" cy="4731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8196" y="3356992"/>
                <a:ext cx="804743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uk-UA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uk-UA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mr>
                    </m:m>
                  </m:oMath>
                </a14:m>
                <a:r>
                  <a:rPr lang="ru-RU" sz="3200" dirty="0" smtClean="0">
                    <a:solidFill>
                      <a:schemeClr val="tx1"/>
                    </a:solidFill>
                  </a:rPr>
                  <a:t>=</a:t>
                </a:r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196" y="3356992"/>
                <a:ext cx="804743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364" t="-13542" r="-758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3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6" grpId="0"/>
      <p:bldP spid="9" grpId="0"/>
      <p:bldP spid="10" grpId="0" build="p"/>
      <p:bldP spid="11" grpId="0"/>
      <p:bldP spid="14" grpId="0"/>
      <p:bldP spid="15" grpId="0" build="p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45869">
            <a:off x="1580321" y="1770679"/>
            <a:ext cx="58326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5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Успіхів!</a:t>
            </a:r>
            <a:endParaRPr lang="ru-RU" sz="11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4868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Наука про випадкові події називається </a:t>
            </a: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теорією ймовірності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628" y="1772816"/>
            <a:ext cx="65527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Основні поняття теорії ймовірності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218398">
            <a:off x="2548990" y="2323199"/>
            <a:ext cx="376061" cy="62333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83184">
            <a:off x="6157636" y="2322256"/>
            <a:ext cx="376061" cy="623335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2943204"/>
            <a:ext cx="4176464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</a:t>
            </a:r>
          </a:p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Позначаються: А; В; С і т.д.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2061" y="2996953"/>
            <a:ext cx="302433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Випробування (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експеримент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0720" y="3984984"/>
            <a:ext cx="295232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Явище, яке може відбутися або не відбутися за певних умов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8065" y="4149080"/>
            <a:ext cx="2952328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Умови, за яких відбувається або не відбувається певна подія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29516"/>
            <a:ext cx="39964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Події бувають: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24" y="1249596"/>
            <a:ext cx="23042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191" y="1249596"/>
            <a:ext cx="48765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Відбуваються обов'язково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>
            <a:off x="2847880" y="1511206"/>
            <a:ext cx="85931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3624" y="2041684"/>
            <a:ext cx="2520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041684"/>
            <a:ext cx="487659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Ніколи не відбуваються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3063904" y="2303294"/>
            <a:ext cx="71600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3142005"/>
            <a:ext cx="2520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2926562"/>
            <a:ext cx="487659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Можуть відбутися, а можуть і не відбутися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14" name="Прямая со стрелкой 13"/>
          <p:cNvCxnSpPr>
            <a:stCxn id="12" idx="3"/>
            <a:endCxn id="13" idx="1"/>
          </p:cNvCxnSpPr>
          <p:nvPr/>
        </p:nvCxnSpPr>
        <p:spPr>
          <a:xfrm>
            <a:off x="3131840" y="3403615"/>
            <a:ext cx="576064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49596"/>
            <a:ext cx="26642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Випробування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1" y="1249596"/>
            <a:ext cx="165618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249596"/>
            <a:ext cx="25202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Вид події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384987"/>
            <a:ext cx="27363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Підкинули кубик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396715"/>
            <a:ext cx="201622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Випало число 5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181272"/>
            <a:ext cx="27963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269" y="3949480"/>
            <a:ext cx="246157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Заглянули в поштову скриньку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9379" y="3987640"/>
            <a:ext cx="199872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Там лист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3772197"/>
            <a:ext cx="27963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293747"/>
            <a:ext cx="2874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Вправа 1</a:t>
            </a:r>
            <a:endParaRPr lang="ru-RU" sz="4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56176" y="3068960"/>
            <a:ext cx="2508324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12160" y="4641978"/>
            <a:ext cx="2508324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7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249596"/>
            <a:ext cx="26642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Випробування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1026" y="1249596"/>
            <a:ext cx="165618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273" y="1249596"/>
            <a:ext cx="25202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Вид події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384987"/>
            <a:ext cx="241871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Підкинули монету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2396715"/>
            <a:ext cx="200521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Випало число 3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169542"/>
            <a:ext cx="27963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975912"/>
            <a:ext cx="243066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Закінчився четвер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3987640"/>
            <a:ext cx="201716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Настала п'ятниця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3772197"/>
            <a:ext cx="27963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Випадкова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365755"/>
            <a:ext cx="2874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Вправа 1</a:t>
            </a:r>
            <a:endParaRPr lang="ru-RU" sz="4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84168" y="2585737"/>
            <a:ext cx="2508324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940152" y="3759621"/>
            <a:ext cx="2508324" cy="57606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2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29516"/>
            <a:ext cx="39964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Дві події  бувають: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1249596"/>
                <a:ext cx="2871936" cy="9550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 algn="ctr">
                  <a:buFont typeface="Arial" panose="020B0604020202020204" pitchFamily="34" charset="0"/>
                  <a:buChar char="•"/>
                </a:pPr>
                <a:r>
                  <a:rPr lang="uk-UA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Протилежні А і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 (не А)</a:t>
                </a:r>
                <a:endPara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49596"/>
                <a:ext cx="2871936" cy="9550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07192" y="1249596"/>
            <a:ext cx="4949316" cy="954107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</a:t>
            </a:r>
            <a:r>
              <a:rPr lang="uk-UA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 А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відбувається тоді, коли </a:t>
            </a:r>
            <a:r>
              <a:rPr lang="uk-UA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не відбувається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3"/>
            <a:endCxn id="4" idx="1"/>
          </p:cNvCxnSpPr>
          <p:nvPr/>
        </p:nvCxnSpPr>
        <p:spPr>
          <a:xfrm flipV="1">
            <a:off x="3411488" y="1726650"/>
            <a:ext cx="295704" cy="44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9944" y="3756695"/>
            <a:ext cx="23678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Попарно несумісні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5077" y="3756696"/>
            <a:ext cx="487659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Події, що не можуть відбуватися одночасно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2987824" y="4233749"/>
            <a:ext cx="607253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7544" y="2420888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90858" y="2482443"/>
            <a:ext cx="62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«У поштовій скриньці лист»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26595" y="3063239"/>
                <a:ext cx="5829912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Подія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8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8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anose="02040602050305030304" pitchFamily="18" charset="0"/>
                  </a:rPr>
                  <a:t>: «У скриньці листа немає»</a:t>
                </a:r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595" y="3063239"/>
                <a:ext cx="5829912" cy="524118"/>
              </a:xfrm>
              <a:prstGeom prst="rect">
                <a:avLst/>
              </a:prstGeom>
              <a:blipFill rotWithShape="1">
                <a:blip r:embed="rId3"/>
                <a:stretch>
                  <a:fillRect l="-2301" t="-10465" b="-39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64096" y="4717018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69712" y="5183877"/>
            <a:ext cx="743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«Підкинули монету і випало число»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5616" y="5707097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«Підкинули монету і випав герб»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2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23" grpId="0"/>
      <p:bldP spid="24" grpId="0"/>
      <p:bldP spid="25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8457" y="22768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271" y="2861647"/>
            <a:ext cx="7524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«Підкинули гральний кубик і випало число 2»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65" y="381575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«Підкинули гральний кубик і випало число 3»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48559"/>
            <a:ext cx="27538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Рівноможливі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753" y="1262625"/>
            <a:ext cx="470366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Жодна з подій не має переваг у появі частіше за іншу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8" name="Прямая со стрелкой 7"/>
          <p:cNvCxnSpPr>
            <a:stCxn id="6" idx="3"/>
            <a:endCxn id="7" idx="1"/>
          </p:cNvCxnSpPr>
          <p:nvPr/>
        </p:nvCxnSpPr>
        <p:spPr>
          <a:xfrm flipV="1">
            <a:off x="3365364" y="1678124"/>
            <a:ext cx="247389" cy="12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752" y="404664"/>
            <a:ext cx="399644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Дві події  бувають: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499934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Чи будуть </a:t>
            </a:r>
            <a:r>
              <a:rPr lang="uk-UA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рівноможливими</a:t>
            </a:r>
            <a:r>
              <a:rPr lang="uk-UA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ці події, якщо кубик буде із зміщеним центром маси?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1" y="4653136"/>
            <a:ext cx="9715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00447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Маємо мішок з картоплею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4632"/>
            <a:ext cx="971550" cy="962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940" y="1631124"/>
            <a:ext cx="731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«Вийняли картоплину»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940" y="2154344"/>
            <a:ext cx="4654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«Вийняли кабачок»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2375" y="985222"/>
            <a:ext cx="704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Випробування: 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дістаємо з мішка овоч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1754" y="1571320"/>
            <a:ext cx="183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Вірогідна</a:t>
            </a:r>
            <a:endParaRPr lang="ru-RU" sz="32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7325" y="204818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Неможлива</a:t>
            </a:r>
            <a:endParaRPr lang="ru-RU" sz="32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6" y="2718539"/>
            <a:ext cx="971550" cy="962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7199" y="2730087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Маємо мішок, в якому 20 картоплин і 5 цибулин</a:t>
            </a:r>
            <a:endParaRPr lang="ru-RU" sz="3200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311" y="3832707"/>
            <a:ext cx="704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Випробування: </a:t>
            </a: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дістаємо з мішка овоч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940" y="446353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«Вийняли картоплину»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98675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«Вийняли цибулину»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4376272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Обидві події випадкові, але не рівноможливі</a:t>
            </a:r>
            <a:endParaRPr lang="ru-RU" sz="32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030" y="404664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Повна група подій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це всі можливі наслідки експерименту.</a:t>
            </a:r>
            <a:r>
              <a:rPr lang="uk-U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417" y="1332057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Наприклад: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916832"/>
            <a:ext cx="73448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Експеримент: «Підкинули 2  монети»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591326"/>
            <a:ext cx="15841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Події: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743" y="3323804"/>
            <a:ext cx="808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А: «Випало одне число і один герб»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218" y="4049416"/>
            <a:ext cx="591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В: «Випало число і число»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039" y="4690643"/>
            <a:ext cx="505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С: «Випав герб і герб»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951" y="525445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Подія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«Випав герб і число»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854</Words>
  <Application>Microsoft Office PowerPoint</Application>
  <PresentationFormat>Экран (4:3)</PresentationFormat>
  <Paragraphs>169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Bookman Old Style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Romek</cp:lastModifiedBy>
  <cp:revision>31</cp:revision>
  <dcterms:created xsi:type="dcterms:W3CDTF">2014-03-31T18:53:05Z</dcterms:created>
  <dcterms:modified xsi:type="dcterms:W3CDTF">2020-04-05T13:55:58Z</dcterms:modified>
</cp:coreProperties>
</file>