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86" r:id="rId3"/>
    <p:sldId id="806" r:id="rId4"/>
    <p:sldId id="807" r:id="rId5"/>
    <p:sldId id="808" r:id="rId6"/>
    <p:sldId id="809" r:id="rId7"/>
    <p:sldId id="810" r:id="rId8"/>
    <p:sldId id="811" r:id="rId9"/>
    <p:sldId id="812" r:id="rId10"/>
    <p:sldId id="813" r:id="rId11"/>
    <p:sldId id="815" r:id="rId12"/>
    <p:sldId id="816" r:id="rId13"/>
    <p:sldId id="530" r:id="rId14"/>
    <p:sldId id="804" r:id="rId15"/>
    <p:sldId id="805" r:id="rId16"/>
    <p:sldId id="818" r:id="rId17"/>
    <p:sldId id="819" r:id="rId18"/>
    <p:sldId id="820" r:id="rId19"/>
    <p:sldId id="822" r:id="rId20"/>
    <p:sldId id="385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55D7"/>
    <a:srgbClr val="5CB712"/>
    <a:srgbClr val="2CA5E2"/>
    <a:srgbClr val="C92F4B"/>
    <a:srgbClr val="7030A0"/>
    <a:srgbClr val="339933"/>
    <a:srgbClr val="BE9004"/>
    <a:srgbClr val="838383"/>
    <a:srgbClr val="BC5814"/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94" autoAdjust="0"/>
    <p:restoredTop sz="94129" autoAdjust="0"/>
  </p:normalViewPr>
  <p:slideViewPr>
    <p:cSldViewPr>
      <p:cViewPr varScale="1">
        <p:scale>
          <a:sx n="66" d="100"/>
          <a:sy n="66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2898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7FB761-3E00-40A1-9C67-735F0AFD160E}" type="doc">
      <dgm:prSet loTypeId="urn:microsoft.com/office/officeart/2005/8/layout/hProcess9" loCatId="process" qsTypeId="urn:microsoft.com/office/officeart/2005/8/quickstyle/simple5" qsCatId="simple" csTypeId="urn:microsoft.com/office/officeart/2005/8/colors/colorful2" csCatId="colorful" phldr="1"/>
      <dgm:spPr/>
    </dgm:pt>
    <dgm:pt modelId="{64EB7EC4-CAEB-4E9C-ADE2-2017759BB1C1}">
      <dgm:prSet phldrT="[Текст]" custT="1"/>
      <dgm:spPr>
        <a:solidFill>
          <a:srgbClr val="C55E18"/>
        </a:solidFill>
      </dgm:spPr>
      <dgm:t>
        <a:bodyPr/>
        <a:lstStyle/>
        <a:p>
          <a:r>
            <a:rPr lang="uk-UA" sz="2400" b="1" i="1" noProof="0" dirty="0"/>
            <a:t>з’ясуєте, </a:t>
          </a:r>
          <a:r>
            <a:rPr lang="uk-UA" sz="2400" b="0" i="1" noProof="0" dirty="0"/>
            <a:t>що таке логічне слідування;</a:t>
          </a:r>
        </a:p>
      </dgm:t>
    </dgm:pt>
    <dgm:pt modelId="{20DAE3D0-A3D8-4331-BCE3-6CFBAAE629F6}" type="parTrans" cxnId="{420A85AE-4D26-4A0D-B07F-06761FC997CE}">
      <dgm:prSet/>
      <dgm:spPr/>
      <dgm:t>
        <a:bodyPr/>
        <a:lstStyle/>
        <a:p>
          <a:endParaRPr lang="uk-UA" noProof="0" dirty="0"/>
        </a:p>
      </dgm:t>
    </dgm:pt>
    <dgm:pt modelId="{721E3A77-0D64-4890-9C7C-B7F82FA96FEC}" type="sibTrans" cxnId="{420A85AE-4D26-4A0D-B07F-06761FC997CE}">
      <dgm:prSet/>
      <dgm:spPr/>
      <dgm:t>
        <a:bodyPr/>
        <a:lstStyle/>
        <a:p>
          <a:endParaRPr lang="uk-UA" noProof="0" dirty="0"/>
        </a:p>
      </dgm:t>
    </dgm:pt>
    <dgm:pt modelId="{5D47DEF0-137E-4CB6-B4B6-6F2060FF2CE5}">
      <dgm:prSet phldrT="[Текст]" custT="1"/>
      <dgm:spPr>
        <a:solidFill>
          <a:srgbClr val="395FA2"/>
        </a:solidFill>
      </dgm:spPr>
      <dgm:t>
        <a:bodyPr/>
        <a:lstStyle/>
        <a:p>
          <a:r>
            <a:rPr lang="uk-UA" sz="2200" b="1" i="1" noProof="0" dirty="0"/>
            <a:t>дізнаєтеся </a:t>
          </a:r>
          <a:r>
            <a:rPr lang="uk-UA" sz="2200" b="0" i="1" noProof="0" dirty="0"/>
            <a:t>про алгоритми з </a:t>
          </a:r>
          <a:r>
            <a:rPr lang="uk-UA" sz="2000" b="0" i="1" noProof="0" dirty="0"/>
            <a:t>розгалуженням</a:t>
          </a:r>
          <a:r>
            <a:rPr lang="uk-UA" sz="2200" b="0" i="1" noProof="0" dirty="0"/>
            <a:t>;</a:t>
          </a:r>
          <a:endParaRPr lang="uk-UA" sz="2000" b="0" i="1" noProof="0" dirty="0"/>
        </a:p>
      </dgm:t>
    </dgm:pt>
    <dgm:pt modelId="{126A9451-833F-424F-91B0-015C14615713}" type="parTrans" cxnId="{8B7083DC-620B-47AA-AF98-5A536FC1FB17}">
      <dgm:prSet/>
      <dgm:spPr/>
      <dgm:t>
        <a:bodyPr/>
        <a:lstStyle/>
        <a:p>
          <a:endParaRPr lang="uk-UA" noProof="0" dirty="0"/>
        </a:p>
      </dgm:t>
    </dgm:pt>
    <dgm:pt modelId="{986373FC-A016-4F3A-A2CC-460840CCF3FE}" type="sibTrans" cxnId="{8B7083DC-620B-47AA-AF98-5A536FC1FB17}">
      <dgm:prSet/>
      <dgm:spPr/>
      <dgm:t>
        <a:bodyPr/>
        <a:lstStyle/>
        <a:p>
          <a:endParaRPr lang="uk-UA" noProof="0" dirty="0"/>
        </a:p>
      </dgm:t>
    </dgm:pt>
    <dgm:pt modelId="{B6DB6383-892D-4754-8986-BFF4978CBB61}">
      <dgm:prSet phldrT="[Текст]" custT="1"/>
      <dgm:spPr>
        <a:solidFill>
          <a:srgbClr val="59863B"/>
        </a:solidFill>
        <a:ln>
          <a:noFill/>
        </a:ln>
      </dgm:spPr>
      <dgm:t>
        <a:bodyPr/>
        <a:lstStyle/>
        <a:p>
          <a:r>
            <a:rPr lang="uk-UA" sz="2200" b="1" i="1" noProof="0" dirty="0"/>
            <a:t>навчитесь</a:t>
          </a:r>
          <a:r>
            <a:rPr lang="uk-UA" sz="2200" b="0" i="1" noProof="0" dirty="0"/>
            <a:t> складати алгоритми з </a:t>
          </a:r>
          <a:r>
            <a:rPr lang="uk-UA" sz="2100" b="0" i="1" noProof="0" dirty="0"/>
            <a:t>розгалуженням</a:t>
          </a:r>
          <a:r>
            <a:rPr lang="uk-UA" sz="2200" b="0" i="1" noProof="0" dirty="0"/>
            <a:t> у середовищі </a:t>
          </a:r>
          <a:r>
            <a:rPr lang="uk-UA" sz="2200" b="1" i="1" noProof="0" dirty="0" err="1">
              <a:solidFill>
                <a:srgbClr val="FFFF00"/>
              </a:solidFill>
            </a:rPr>
            <a:t>Скретч</a:t>
          </a:r>
          <a:r>
            <a:rPr lang="uk-UA" sz="2200" b="0" i="1" noProof="0" dirty="0"/>
            <a:t>.</a:t>
          </a:r>
        </a:p>
      </dgm:t>
    </dgm:pt>
    <dgm:pt modelId="{94AFBFBA-B0A5-4AEC-B8C9-19AFE772BC27}" type="parTrans" cxnId="{AC5F6253-A293-40AB-B4C5-6EFB9FEA6790}">
      <dgm:prSet/>
      <dgm:spPr/>
      <dgm:t>
        <a:bodyPr/>
        <a:lstStyle/>
        <a:p>
          <a:endParaRPr lang="uk-UA" noProof="0" dirty="0"/>
        </a:p>
      </dgm:t>
    </dgm:pt>
    <dgm:pt modelId="{43E787D3-6245-4CEC-B089-9898C896C02F}" type="sibTrans" cxnId="{AC5F6253-A293-40AB-B4C5-6EFB9FEA6790}">
      <dgm:prSet/>
      <dgm:spPr/>
      <dgm:t>
        <a:bodyPr/>
        <a:lstStyle/>
        <a:p>
          <a:endParaRPr lang="uk-UA" noProof="0" dirty="0"/>
        </a:p>
      </dgm:t>
    </dgm:pt>
    <dgm:pt modelId="{5D27C9B2-8EE1-47F3-9061-5FE03F601961}" type="pres">
      <dgm:prSet presAssocID="{FE7FB761-3E00-40A1-9C67-735F0AFD160E}" presName="CompostProcess" presStyleCnt="0">
        <dgm:presLayoutVars>
          <dgm:dir/>
          <dgm:resizeHandles val="exact"/>
        </dgm:presLayoutVars>
      </dgm:prSet>
      <dgm:spPr/>
    </dgm:pt>
    <dgm:pt modelId="{B3EA8BE5-347D-4218-AC32-0B26FFD0DF50}" type="pres">
      <dgm:prSet presAssocID="{FE7FB761-3E00-40A1-9C67-735F0AFD160E}" presName="arrow" presStyleLbl="bgShp" presStyleIdx="0" presStyleCnt="1"/>
      <dgm:spPr>
        <a:solidFill>
          <a:srgbClr val="C92F4B"/>
        </a:solidFill>
      </dgm:spPr>
    </dgm:pt>
    <dgm:pt modelId="{B67F7BAF-0356-4D1F-9B98-0E019830A773}" type="pres">
      <dgm:prSet presAssocID="{FE7FB761-3E00-40A1-9C67-735F0AFD160E}" presName="linearProcess" presStyleCnt="0"/>
      <dgm:spPr/>
    </dgm:pt>
    <dgm:pt modelId="{C1A75715-E1B8-4CAA-A3D7-0CDE3EA33FE1}" type="pres">
      <dgm:prSet presAssocID="{64EB7EC4-CAEB-4E9C-ADE2-2017759BB1C1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665C1B-5630-4FCF-AF55-111A261C56DA}" type="pres">
      <dgm:prSet presAssocID="{721E3A77-0D64-4890-9C7C-B7F82FA96FEC}" presName="sibTrans" presStyleCnt="0"/>
      <dgm:spPr/>
    </dgm:pt>
    <dgm:pt modelId="{35D88946-1327-4717-866B-0E285AFE8A8D}" type="pres">
      <dgm:prSet presAssocID="{5D47DEF0-137E-4CB6-B4B6-6F2060FF2CE5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712B92-4F2E-438B-B3DC-834FDC9B974C}" type="pres">
      <dgm:prSet presAssocID="{986373FC-A016-4F3A-A2CC-460840CCF3FE}" presName="sibTrans" presStyleCnt="0"/>
      <dgm:spPr/>
    </dgm:pt>
    <dgm:pt modelId="{A242F3B7-F023-4E2A-916A-9C199FC51A15}" type="pres">
      <dgm:prSet presAssocID="{B6DB6383-892D-4754-8986-BFF4978CBB61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0A85AE-4D26-4A0D-B07F-06761FC997CE}" srcId="{FE7FB761-3E00-40A1-9C67-735F0AFD160E}" destId="{64EB7EC4-CAEB-4E9C-ADE2-2017759BB1C1}" srcOrd="0" destOrd="0" parTransId="{20DAE3D0-A3D8-4331-BCE3-6CFBAAE629F6}" sibTransId="{721E3A77-0D64-4890-9C7C-B7F82FA96FEC}"/>
    <dgm:cxn modelId="{AC5F6253-A293-40AB-B4C5-6EFB9FEA6790}" srcId="{FE7FB761-3E00-40A1-9C67-735F0AFD160E}" destId="{B6DB6383-892D-4754-8986-BFF4978CBB61}" srcOrd="2" destOrd="0" parTransId="{94AFBFBA-B0A5-4AEC-B8C9-19AFE772BC27}" sibTransId="{43E787D3-6245-4CEC-B089-9898C896C02F}"/>
    <dgm:cxn modelId="{8B7083DC-620B-47AA-AF98-5A536FC1FB17}" srcId="{FE7FB761-3E00-40A1-9C67-735F0AFD160E}" destId="{5D47DEF0-137E-4CB6-B4B6-6F2060FF2CE5}" srcOrd="1" destOrd="0" parTransId="{126A9451-833F-424F-91B0-015C14615713}" sibTransId="{986373FC-A016-4F3A-A2CC-460840CCF3FE}"/>
    <dgm:cxn modelId="{6705BA80-A338-46D6-B5EC-9A820DA59974}" type="presOf" srcId="{5D47DEF0-137E-4CB6-B4B6-6F2060FF2CE5}" destId="{35D88946-1327-4717-866B-0E285AFE8A8D}" srcOrd="0" destOrd="0" presId="urn:microsoft.com/office/officeart/2005/8/layout/hProcess9"/>
    <dgm:cxn modelId="{6D28A736-AA14-40C6-8606-F668952281B0}" type="presOf" srcId="{64EB7EC4-CAEB-4E9C-ADE2-2017759BB1C1}" destId="{C1A75715-E1B8-4CAA-A3D7-0CDE3EA33FE1}" srcOrd="0" destOrd="0" presId="urn:microsoft.com/office/officeart/2005/8/layout/hProcess9"/>
    <dgm:cxn modelId="{F5D2DF14-152F-4D65-AF22-81117DBDD510}" type="presOf" srcId="{B6DB6383-892D-4754-8986-BFF4978CBB61}" destId="{A242F3B7-F023-4E2A-916A-9C199FC51A15}" srcOrd="0" destOrd="0" presId="urn:microsoft.com/office/officeart/2005/8/layout/hProcess9"/>
    <dgm:cxn modelId="{6C55E6CD-ECC2-4C32-BFCD-617DA2975D25}" type="presOf" srcId="{FE7FB761-3E00-40A1-9C67-735F0AFD160E}" destId="{5D27C9B2-8EE1-47F3-9061-5FE03F601961}" srcOrd="0" destOrd="0" presId="urn:microsoft.com/office/officeart/2005/8/layout/hProcess9"/>
    <dgm:cxn modelId="{1F51806A-BAB2-4F80-A723-8199ECBE5D08}" type="presParOf" srcId="{5D27C9B2-8EE1-47F3-9061-5FE03F601961}" destId="{B3EA8BE5-347D-4218-AC32-0B26FFD0DF50}" srcOrd="0" destOrd="0" presId="urn:microsoft.com/office/officeart/2005/8/layout/hProcess9"/>
    <dgm:cxn modelId="{FA71C3A7-0DC2-4C66-8702-B0BBFC47F833}" type="presParOf" srcId="{5D27C9B2-8EE1-47F3-9061-5FE03F601961}" destId="{B67F7BAF-0356-4D1F-9B98-0E019830A773}" srcOrd="1" destOrd="0" presId="urn:microsoft.com/office/officeart/2005/8/layout/hProcess9"/>
    <dgm:cxn modelId="{324E001D-80F6-48EF-886A-5BA9C8C6F744}" type="presParOf" srcId="{B67F7BAF-0356-4D1F-9B98-0E019830A773}" destId="{C1A75715-E1B8-4CAA-A3D7-0CDE3EA33FE1}" srcOrd="0" destOrd="0" presId="urn:microsoft.com/office/officeart/2005/8/layout/hProcess9"/>
    <dgm:cxn modelId="{00084FA4-CF42-476D-9C89-B276C8F41B02}" type="presParOf" srcId="{B67F7BAF-0356-4D1F-9B98-0E019830A773}" destId="{5B665C1B-5630-4FCF-AF55-111A261C56DA}" srcOrd="1" destOrd="0" presId="urn:microsoft.com/office/officeart/2005/8/layout/hProcess9"/>
    <dgm:cxn modelId="{E40A8649-9E3B-436D-9FCC-E57450CF8C98}" type="presParOf" srcId="{B67F7BAF-0356-4D1F-9B98-0E019830A773}" destId="{35D88946-1327-4717-866B-0E285AFE8A8D}" srcOrd="2" destOrd="0" presId="urn:microsoft.com/office/officeart/2005/8/layout/hProcess9"/>
    <dgm:cxn modelId="{CB9B05F1-D0ED-49A5-995F-8722E8715750}" type="presParOf" srcId="{B67F7BAF-0356-4D1F-9B98-0E019830A773}" destId="{78712B92-4F2E-438B-B3DC-834FDC9B974C}" srcOrd="3" destOrd="0" presId="urn:microsoft.com/office/officeart/2005/8/layout/hProcess9"/>
    <dgm:cxn modelId="{2227E1EE-CA54-438D-BF9A-69AA954CAD5B}" type="presParOf" srcId="{B67F7BAF-0356-4D1F-9B98-0E019830A773}" destId="{A242F3B7-F023-4E2A-916A-9C199FC51A1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3EA8BE5-347D-4218-AC32-0B26FFD0DF50}">
      <dsp:nvSpPr>
        <dsp:cNvPr id="0" name=""/>
        <dsp:cNvSpPr/>
      </dsp:nvSpPr>
      <dsp:spPr>
        <a:xfrm>
          <a:off x="626469" y="0"/>
          <a:ext cx="7099988" cy="4968552"/>
        </a:xfrm>
        <a:prstGeom prst="rightArrow">
          <a:avLst/>
        </a:prstGeom>
        <a:solidFill>
          <a:srgbClr val="C92F4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1A75715-E1B8-4CAA-A3D7-0CDE3EA33FE1}">
      <dsp:nvSpPr>
        <dsp:cNvPr id="0" name=""/>
        <dsp:cNvSpPr/>
      </dsp:nvSpPr>
      <dsp:spPr>
        <a:xfrm>
          <a:off x="4325" y="1490565"/>
          <a:ext cx="2570699" cy="1987420"/>
        </a:xfrm>
        <a:prstGeom prst="roundRect">
          <a:avLst/>
        </a:prstGeom>
        <a:solidFill>
          <a:srgbClr val="C55E18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noProof="0" dirty="0"/>
            <a:t>з’ясуєте, </a:t>
          </a:r>
          <a:r>
            <a:rPr lang="uk-UA" sz="2400" b="0" i="1" kern="1200" noProof="0" dirty="0"/>
            <a:t>що таке логічне слідування;</a:t>
          </a:r>
        </a:p>
      </dsp:txBody>
      <dsp:txXfrm>
        <a:off x="4325" y="1490565"/>
        <a:ext cx="2570699" cy="1987420"/>
      </dsp:txXfrm>
    </dsp:sp>
    <dsp:sp modelId="{35D88946-1327-4717-866B-0E285AFE8A8D}">
      <dsp:nvSpPr>
        <dsp:cNvPr id="0" name=""/>
        <dsp:cNvSpPr/>
      </dsp:nvSpPr>
      <dsp:spPr>
        <a:xfrm>
          <a:off x="2891114" y="1490565"/>
          <a:ext cx="2570699" cy="1987420"/>
        </a:xfrm>
        <a:prstGeom prst="roundRect">
          <a:avLst/>
        </a:prstGeom>
        <a:solidFill>
          <a:srgbClr val="395FA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i="1" kern="1200" noProof="0" dirty="0"/>
            <a:t>дізнаєтеся </a:t>
          </a:r>
          <a:r>
            <a:rPr lang="uk-UA" sz="2200" b="0" i="1" kern="1200" noProof="0" dirty="0"/>
            <a:t>про алгоритми з </a:t>
          </a:r>
          <a:r>
            <a:rPr lang="uk-UA" sz="2000" b="0" i="1" kern="1200" noProof="0" dirty="0"/>
            <a:t>розгалуженням</a:t>
          </a:r>
          <a:r>
            <a:rPr lang="uk-UA" sz="2200" b="0" i="1" kern="1200" noProof="0" dirty="0"/>
            <a:t>;</a:t>
          </a:r>
          <a:endParaRPr lang="uk-UA" sz="2000" b="0" i="1" kern="1200" noProof="0" dirty="0"/>
        </a:p>
      </dsp:txBody>
      <dsp:txXfrm>
        <a:off x="2891114" y="1490565"/>
        <a:ext cx="2570699" cy="1987420"/>
      </dsp:txXfrm>
    </dsp:sp>
    <dsp:sp modelId="{A242F3B7-F023-4E2A-916A-9C199FC51A15}">
      <dsp:nvSpPr>
        <dsp:cNvPr id="0" name=""/>
        <dsp:cNvSpPr/>
      </dsp:nvSpPr>
      <dsp:spPr>
        <a:xfrm>
          <a:off x="5777903" y="1490565"/>
          <a:ext cx="2570699" cy="1987420"/>
        </a:xfrm>
        <a:prstGeom prst="roundRect">
          <a:avLst/>
        </a:prstGeom>
        <a:solidFill>
          <a:srgbClr val="59863B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i="1" kern="1200" noProof="0" dirty="0"/>
            <a:t>навчитесь</a:t>
          </a:r>
          <a:r>
            <a:rPr lang="uk-UA" sz="2200" b="0" i="1" kern="1200" noProof="0" dirty="0"/>
            <a:t> складати алгоритми з </a:t>
          </a:r>
          <a:r>
            <a:rPr lang="uk-UA" sz="2100" b="0" i="1" kern="1200" noProof="0" dirty="0"/>
            <a:t>розгалуженням</a:t>
          </a:r>
          <a:r>
            <a:rPr lang="uk-UA" sz="2200" b="0" i="1" kern="1200" noProof="0" dirty="0"/>
            <a:t> у середовищі </a:t>
          </a:r>
          <a:r>
            <a:rPr lang="uk-UA" sz="2200" b="1" i="1" kern="1200" noProof="0" dirty="0" err="1">
              <a:solidFill>
                <a:srgbClr val="FFFF00"/>
              </a:solidFill>
            </a:rPr>
            <a:t>Скретч</a:t>
          </a:r>
          <a:r>
            <a:rPr lang="uk-UA" sz="2200" b="0" i="1" kern="1200" noProof="0" dirty="0"/>
            <a:t>.</a:t>
          </a:r>
        </a:p>
      </dsp:txBody>
      <dsp:txXfrm>
        <a:off x="5777903" y="1490565"/>
        <a:ext cx="2570699" cy="19874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2025B-06A8-4665-9EC5-10B4C5095018}" type="datetimeFigureOut">
              <a:rPr lang="uk-UA" smtClean="0"/>
              <a:pPr/>
              <a:t>19.03.2020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A5D359-F0C6-48D8-8A8B-A0FA4390D90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75171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7DABD-C727-49CC-811C-3CC655D6D80A}" type="datetimeFigureOut">
              <a:rPr lang="uk-UA" smtClean="0"/>
              <a:pPr/>
              <a:t>19.03.2020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B383F7-9346-4AD5-8EFC-1D69FC14701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971356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383F7-9346-4AD5-8EFC-1D69FC147018}" type="slidenum">
              <a:rPr lang="uk-UA" smtClean="0"/>
              <a:pPr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88858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383F7-9346-4AD5-8EFC-1D69FC147018}" type="slidenum">
              <a:rPr lang="uk-UA" smtClean="0"/>
              <a:pPr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805646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328" t="21843"/>
          <a:stretch/>
        </p:blipFill>
        <p:spPr>
          <a:xfrm>
            <a:off x="-74" y="0"/>
            <a:ext cx="4035490" cy="4628864"/>
          </a:xfrm>
          <a:prstGeom prst="rect">
            <a:avLst/>
          </a:prstGeom>
        </p:spPr>
      </p:pic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0" y="3527425"/>
            <a:ext cx="9144000" cy="3357563"/>
          </a:xfrm>
          <a:prstGeom prst="rect">
            <a:avLst/>
          </a:prstGeom>
          <a:solidFill>
            <a:srgbClr val="F1597A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uk-UA"/>
          </a:p>
        </p:txBody>
      </p:sp>
      <p:sp>
        <p:nvSpPr>
          <p:cNvPr id="3097" name="Oval 25"/>
          <p:cNvSpPr>
            <a:spLocks noChangeArrowheads="1"/>
          </p:cNvSpPr>
          <p:nvPr/>
        </p:nvSpPr>
        <p:spPr bwMode="ltGray">
          <a:xfrm>
            <a:off x="1258888" y="4508500"/>
            <a:ext cx="4248150" cy="1800225"/>
          </a:xfrm>
          <a:prstGeom prst="ellipse">
            <a:avLst/>
          </a:prstGeom>
          <a:solidFill>
            <a:srgbClr val="EA144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uk-UA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86525"/>
            <a:ext cx="2133600" cy="168275"/>
          </a:xfrm>
          <a:prstGeom prst="rect">
            <a:avLst/>
          </a:prstGeom>
        </p:spPr>
        <p:txBody>
          <a:bodyPr/>
          <a:lstStyle>
            <a:lvl1pPr>
              <a:defRPr sz="1200" b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86525"/>
            <a:ext cx="2895600" cy="168275"/>
          </a:xfrm>
          <a:prstGeom prst="rect">
            <a:avLst/>
          </a:prstGeom>
        </p:spPr>
        <p:txBody>
          <a:bodyPr/>
          <a:lstStyle>
            <a:lvl1pPr algn="ctr">
              <a:defRPr sz="1200" b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86525"/>
            <a:ext cx="2133600" cy="1682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45CBB50B-3705-4B77-895D-1505E85136B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9" name="Rectangle 17"/>
          <p:cNvSpPr>
            <a:spLocks noChangeArrowheads="1"/>
          </p:cNvSpPr>
          <p:nvPr userDrawn="1"/>
        </p:nvSpPr>
        <p:spPr bwMode="gray">
          <a:xfrm>
            <a:off x="0" y="3141216"/>
            <a:ext cx="9144000" cy="431800"/>
          </a:xfrm>
          <a:prstGeom prst="rect">
            <a:avLst/>
          </a:prstGeom>
          <a:solidFill>
            <a:srgbClr val="952339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uk-UA"/>
          </a:p>
        </p:txBody>
      </p:sp>
      <p:sp>
        <p:nvSpPr>
          <p:cNvPr id="3090" name="Oval 18"/>
          <p:cNvSpPr>
            <a:spLocks noChangeArrowheads="1"/>
          </p:cNvSpPr>
          <p:nvPr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172739" dir="3238358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3092" name="Freeform 20" descr="1"/>
          <p:cNvSpPr>
            <a:spLocks/>
          </p:cNvSpPr>
          <p:nvPr/>
        </p:nvSpPr>
        <p:spPr bwMode="gray">
          <a:xfrm>
            <a:off x="1130300" y="141605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endParaRPr lang="uk-UA"/>
          </a:p>
        </p:txBody>
      </p:sp>
      <p:sp>
        <p:nvSpPr>
          <p:cNvPr id="3093" name="Freeform 21" descr="2"/>
          <p:cNvSpPr>
            <a:spLocks/>
          </p:cNvSpPr>
          <p:nvPr/>
        </p:nvSpPr>
        <p:spPr bwMode="gray">
          <a:xfrm>
            <a:off x="376238" y="2147888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endParaRPr lang="uk-UA"/>
          </a:p>
        </p:txBody>
      </p:sp>
      <p:sp>
        <p:nvSpPr>
          <p:cNvPr id="3094" name="Freeform 22" descr="55282"/>
          <p:cNvSpPr>
            <a:spLocks/>
          </p:cNvSpPr>
          <p:nvPr/>
        </p:nvSpPr>
        <p:spPr bwMode="gray">
          <a:xfrm>
            <a:off x="1085850" y="3730625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endParaRPr lang="uk-UA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24200" y="762000"/>
            <a:ext cx="5715000" cy="1828800"/>
          </a:xfrm>
        </p:spPr>
        <p:txBody>
          <a:bodyPr/>
          <a:lstStyle>
            <a:lvl1pPr algn="r"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uk-UA" noProof="0"/>
              <a:t>Зразок заголовка</a:t>
            </a:r>
            <a:endParaRPr lang="en-US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4343400" y="3178175"/>
            <a:ext cx="4572000" cy="3810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uk-UA" noProof="0"/>
              <a:t>Зразок підзаголовка</a:t>
            </a:r>
            <a:endParaRPr lang="en-US" noProof="0"/>
          </a:p>
        </p:txBody>
      </p:sp>
      <p:sp>
        <p:nvSpPr>
          <p:cNvPr id="3091" name="Freeform 19" descr="4"/>
          <p:cNvSpPr>
            <a:spLocks/>
          </p:cNvSpPr>
          <p:nvPr/>
        </p:nvSpPr>
        <p:spPr bwMode="gray">
          <a:xfrm>
            <a:off x="2625725" y="2119313"/>
            <a:ext cx="2139950" cy="3116262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endParaRPr lang="uk-UA"/>
          </a:p>
        </p:txBody>
      </p:sp>
      <p:sp>
        <p:nvSpPr>
          <p:cNvPr id="3095" name="Oval 23"/>
          <p:cNvSpPr>
            <a:spLocks noChangeArrowheads="1"/>
          </p:cNvSpPr>
          <p:nvPr/>
        </p:nvSpPr>
        <p:spPr bwMode="gray">
          <a:xfrm>
            <a:off x="1806575" y="2954338"/>
            <a:ext cx="1655763" cy="165576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2" name="TextBox 1"/>
          <p:cNvSpPr txBox="1"/>
          <p:nvPr userDrawn="1"/>
        </p:nvSpPr>
        <p:spPr>
          <a:xfrm>
            <a:off x="1920416" y="2606934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5000" b="1" i="1" dirty="0">
                <a:solidFill>
                  <a:srgbClr val="CA304C"/>
                </a:solidFill>
              </a:rPr>
              <a:t>4</a:t>
            </a: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6021288"/>
            <a:ext cx="5699686" cy="9912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B25CB-8942-46A9-9D64-AE57E939D9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1213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10350" y="152400"/>
            <a:ext cx="2076450" cy="6337300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076950" cy="6337300"/>
          </a:xfrm>
        </p:spPr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448C87-FF51-440B-BD72-802A9E0B7D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497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і таблиц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391400" cy="563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аблиці 2"/>
          <p:cNvSpPr>
            <a:spLocks noGrp="1"/>
          </p:cNvSpPr>
          <p:nvPr>
            <p:ph type="tbl" idx="1"/>
          </p:nvPr>
        </p:nvSpPr>
        <p:spPr>
          <a:xfrm>
            <a:off x="457200" y="1241425"/>
            <a:ext cx="8229600" cy="5248275"/>
          </a:xfrm>
        </p:spPr>
        <p:txBody>
          <a:bodyPr/>
          <a:lstStyle/>
          <a:p>
            <a:r>
              <a:rPr lang="uk-UA"/>
              <a:t>Вставлення таблиці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3124200" y="6553200"/>
            <a:ext cx="2133600" cy="234950"/>
          </a:xfrm>
        </p:spPr>
        <p:txBody>
          <a:bodyPr/>
          <a:lstStyle>
            <a:lvl1pPr>
              <a:defRPr/>
            </a:lvl1pPr>
          </a:lstStyle>
          <a:p>
            <a:fld id="{AB2F4EBE-20FE-4449-88AF-F5CA261BED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7240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і діагра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391400" cy="563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іаграми 2"/>
          <p:cNvSpPr>
            <a:spLocks noGrp="1"/>
          </p:cNvSpPr>
          <p:nvPr>
            <p:ph type="chart" idx="1"/>
          </p:nvPr>
        </p:nvSpPr>
        <p:spPr>
          <a:xfrm>
            <a:off x="457200" y="1241425"/>
            <a:ext cx="8229600" cy="5248275"/>
          </a:xfrm>
        </p:spPr>
        <p:txBody>
          <a:bodyPr/>
          <a:lstStyle/>
          <a:p>
            <a:r>
              <a:rPr lang="uk-UA"/>
              <a:t>Вставлення діаграми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3124200" y="6553200"/>
            <a:ext cx="2133600" cy="234950"/>
          </a:xfrm>
        </p:spPr>
        <p:txBody>
          <a:bodyPr/>
          <a:lstStyle>
            <a:lvl1pPr>
              <a:defRPr/>
            </a:lvl1pPr>
          </a:lstStyle>
          <a:p>
            <a:fld id="{12AF022A-610B-40DB-863A-6B4C2942BB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9230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34282"/>
            <a:ext cx="7391400" cy="563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dirty="0" smtClean="0"/>
              <a:t>Зразок тексту</a:t>
            </a:r>
          </a:p>
          <a:p>
            <a:pPr lvl="1"/>
            <a:r>
              <a:rPr lang="uk-UA" dirty="0" smtClean="0"/>
              <a:t>Другий рівень</a:t>
            </a:r>
          </a:p>
          <a:p>
            <a:pPr lvl="2"/>
            <a:r>
              <a:rPr lang="uk-UA" dirty="0" smtClean="0"/>
              <a:t>Третій рівень</a:t>
            </a:r>
          </a:p>
          <a:p>
            <a:pPr lvl="3"/>
            <a:r>
              <a:rPr lang="uk-UA" dirty="0" smtClean="0"/>
              <a:t>Четвертий рівень</a:t>
            </a:r>
          </a:p>
          <a:p>
            <a:pPr lvl="4"/>
            <a:r>
              <a:rPr lang="uk-UA" dirty="0" smtClean="0"/>
              <a:t>П'ятий рівень</a:t>
            </a:r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D4D95D-8320-440D-B675-56517B76CC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1670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04B9E8-36A4-49AA-BF0A-4090F7111B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4850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241425"/>
            <a:ext cx="4038600" cy="5248275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241425"/>
            <a:ext cx="4038600" cy="5248275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5AC7A6-F13F-42D1-9BDA-B8BB9D5CAC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1733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07A531-D6AF-465B-937B-58C25D280C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1803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9B2264-9432-4810-A103-B0FCAC4E63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3513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365C5-E334-46A2-BE20-E564EC8594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2933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318B2A-8D94-4F14-8018-5C066F330F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4604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15983-866F-4FF3-8457-22C806021F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953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798513"/>
            <a:ext cx="9144000" cy="312737"/>
          </a:xfrm>
          <a:prstGeom prst="rect">
            <a:avLst/>
          </a:prstGeom>
          <a:solidFill>
            <a:srgbClr val="952339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uk-UA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white">
          <a:xfrm>
            <a:off x="0" y="0"/>
            <a:ext cx="9144000" cy="836613"/>
          </a:xfrm>
          <a:prstGeom prst="rect">
            <a:avLst/>
          </a:prstGeom>
          <a:solidFill>
            <a:srgbClr val="F1597A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uk-UA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41425"/>
            <a:ext cx="82296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П'ятий рівень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24200" y="6553200"/>
            <a:ext cx="213360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230A211-C992-450A-A6C7-D494D912341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381000" y="152400"/>
            <a:ext cx="73914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dirty="0"/>
              <a:t>Зразок заголовка</a:t>
            </a:r>
            <a:endParaRPr lang="en-US" dirty="0"/>
          </a:p>
        </p:txBody>
      </p:sp>
      <p:grpSp>
        <p:nvGrpSpPr>
          <p:cNvPr id="1041" name="Group 17"/>
          <p:cNvGrpSpPr>
            <a:grpSpLocks/>
          </p:cNvGrpSpPr>
          <p:nvPr/>
        </p:nvGrpSpPr>
        <p:grpSpPr bwMode="auto">
          <a:xfrm>
            <a:off x="7308850" y="188913"/>
            <a:ext cx="1665288" cy="1512887"/>
            <a:chOff x="4604" y="119"/>
            <a:chExt cx="1049" cy="953"/>
          </a:xfrm>
        </p:grpSpPr>
        <p:sp>
          <p:nvSpPr>
            <p:cNvPr id="1042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43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dist="63500" dir="2212194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44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1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45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1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46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1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47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1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48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7812360" y="566624"/>
            <a:ext cx="1499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i="1" dirty="0">
                <a:solidFill>
                  <a:srgbClr val="CA304C"/>
                </a:solidFill>
              </a:rPr>
              <a:t>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7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6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0" y="188640"/>
            <a:ext cx="5715000" cy="1828800"/>
          </a:xfrm>
        </p:spPr>
        <p:txBody>
          <a:bodyPr/>
          <a:lstStyle/>
          <a:p>
            <a:r>
              <a:rPr lang="uk-UA" sz="4200" dirty="0"/>
              <a:t>Алгоритми з розгалуженням</a:t>
            </a:r>
          </a:p>
        </p:txBody>
      </p:sp>
      <p:pic>
        <p:nvPicPr>
          <p:cNvPr id="6" name="Picture 2" descr="algo, algorithm, block, chart, connector, diagram, flow, flow block, flow-block, flowblock, graph, method, scheme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01007"/>
            <a:ext cx="2736304" cy="27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98760" y="3725033"/>
            <a:ext cx="2209744" cy="2385570"/>
          </a:xfrm>
          <a:prstGeom prst="rect">
            <a:avLst/>
          </a:prstGeom>
        </p:spPr>
      </p:pic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900" dirty="0"/>
              <a:t>Алгоритми з неповним розгалуженням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52"/>
            <a:ext cx="9036496" cy="1328023"/>
          </a:xfrm>
          <a:prstGeom prst="roundRect">
            <a:avLst/>
          </a:prstGeom>
          <a:solidFill>
            <a:srgbClr val="C92F4B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>
                <a:solidFill>
                  <a:schemeClr val="bg1"/>
                </a:solidFill>
              </a:rPr>
              <a:t>У середовищі </a:t>
            </a:r>
            <a:r>
              <a:rPr lang="uk-UA" sz="2400" b="1" i="1" dirty="0" err="1">
                <a:solidFill>
                  <a:schemeClr val="bg1"/>
                </a:solidFill>
              </a:rPr>
              <a:t>Скретч</a:t>
            </a:r>
            <a:r>
              <a:rPr lang="uk-UA" sz="2400" b="1" i="1" dirty="0">
                <a:solidFill>
                  <a:schemeClr val="bg1"/>
                </a:solidFill>
              </a:rPr>
              <a:t> для створення алгоритмів із неповним розгалуженням існує команда якщо, яка міститься в групі </a:t>
            </a:r>
            <a:r>
              <a:rPr lang="uk-UA" sz="2400" b="1" i="1" dirty="0">
                <a:solidFill>
                  <a:srgbClr val="FFFF00"/>
                </a:solidFill>
              </a:rPr>
              <a:t>Керувати</a:t>
            </a:r>
            <a:r>
              <a:rPr lang="uk-UA" sz="2400" b="1" i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961" y="2605033"/>
            <a:ext cx="9036496" cy="919401"/>
          </a:xfrm>
          <a:prstGeom prst="roundRect">
            <a:avLst/>
          </a:prstGeom>
          <a:solidFill>
            <a:srgbClr val="C92F4B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>
                <a:solidFill>
                  <a:schemeClr val="bg1"/>
                </a:solidFill>
              </a:rPr>
              <a:t>Порівняємо блок-схему та відповідну команду.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2983" y="3758409"/>
            <a:ext cx="8783513" cy="262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3408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900" dirty="0"/>
              <a:t>Алгоритми з неповним розгалуженням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52"/>
            <a:ext cx="7092280" cy="2145268"/>
          </a:xfrm>
          <a:prstGeom prst="roundRect">
            <a:avLst/>
          </a:prstGeom>
          <a:solidFill>
            <a:srgbClr val="C92F4B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>
                <a:solidFill>
                  <a:schemeClr val="bg1"/>
                </a:solidFill>
              </a:rPr>
              <a:t>У середовищі </a:t>
            </a:r>
            <a:r>
              <a:rPr lang="uk-UA" sz="2400" b="1" i="1" dirty="0" err="1">
                <a:solidFill>
                  <a:schemeClr val="bg1"/>
                </a:solidFill>
              </a:rPr>
              <a:t>Скретч</a:t>
            </a:r>
            <a:r>
              <a:rPr lang="uk-UA" sz="2400" b="1" i="1" dirty="0">
                <a:solidFill>
                  <a:schemeClr val="bg1"/>
                </a:solidFill>
              </a:rPr>
              <a:t> для складання умови використовують «цеглинки» шестикутної форми, що містяться в групах </a:t>
            </a:r>
            <a:r>
              <a:rPr lang="uk-UA" sz="2400" b="1" i="1" dirty="0">
                <a:solidFill>
                  <a:srgbClr val="FFFF00"/>
                </a:solidFill>
              </a:rPr>
              <a:t>Датчики</a:t>
            </a:r>
            <a:r>
              <a:rPr lang="uk-UA" sz="2400" b="1" i="1" dirty="0">
                <a:solidFill>
                  <a:schemeClr val="bg1"/>
                </a:solidFill>
              </a:rPr>
              <a:t> та </a:t>
            </a:r>
            <a:r>
              <a:rPr lang="uk-UA" sz="2400" b="1" i="1" dirty="0">
                <a:solidFill>
                  <a:srgbClr val="FFFF00"/>
                </a:solidFill>
              </a:rPr>
              <a:t>Оператори</a:t>
            </a:r>
            <a:r>
              <a:rPr lang="uk-UA" sz="2400" b="1" i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008" y="3959425"/>
            <a:ext cx="9036496" cy="18458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350664" y="1772816"/>
            <a:ext cx="1685832" cy="181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86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900" dirty="0"/>
              <a:t>Алгоритми з неповним розгалуженням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52"/>
            <a:ext cx="9036496" cy="1736646"/>
          </a:xfrm>
          <a:prstGeom prst="roundRect">
            <a:avLst/>
          </a:prstGeom>
          <a:solidFill>
            <a:srgbClr val="C92F4B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>
                <a:solidFill>
                  <a:schemeClr val="bg1"/>
                </a:solidFill>
              </a:rPr>
              <a:t>Складемо програму для виконавця Мишеняти, який даватиме нам поради, як діяти під час дощу. Організувати діалог допоможе команда запитати та чекати із групи Датчики.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3423616"/>
            <a:ext cx="9001000" cy="223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9219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/>
              <a:t>Цікавинки</a:t>
            </a:r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119920" y="1196752"/>
            <a:ext cx="8988583" cy="1328023"/>
          </a:xfrm>
          <a:prstGeom prst="roundRect">
            <a:avLst/>
          </a:prstGeom>
          <a:solidFill>
            <a:srgbClr val="C92F4B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>
                <a:solidFill>
                  <a:schemeClr val="bg1"/>
                </a:solidFill>
              </a:rPr>
              <a:t>Чи може комп’ютер мислити? Першим на це питання відповів харківський учений О.М. </a:t>
            </a:r>
            <a:r>
              <a:rPr lang="uk-UA" sz="2400" b="1" i="1" dirty="0" err="1">
                <a:solidFill>
                  <a:schemeClr val="bg1"/>
                </a:solidFill>
              </a:rPr>
              <a:t>Щукарьов</a:t>
            </a:r>
            <a:r>
              <a:rPr lang="uk-UA" sz="2400" b="1" i="1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4098" name="Picture 2" descr="http://uacomputing.com/wp-content/uploads/2012/05/Schukarev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414"/>
          <a:stretch/>
        </p:blipFill>
        <p:spPr bwMode="auto">
          <a:xfrm>
            <a:off x="119920" y="2623818"/>
            <a:ext cx="2218569" cy="260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age.wikifoundry.com/image/1/RbwOaDWz-qKQy8_abTi1JQ82727/GW221H35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3439" y="2692120"/>
            <a:ext cx="2393057" cy="383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483768" y="2780928"/>
            <a:ext cx="4104455" cy="2051506"/>
          </a:xfrm>
          <a:prstGeom prst="roundRect">
            <a:avLst>
              <a:gd name="adj" fmla="val 10093"/>
            </a:avLst>
          </a:prstGeom>
          <a:solidFill>
            <a:srgbClr val="C92F4B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>
                <a:solidFill>
                  <a:schemeClr val="bg1"/>
                </a:solidFill>
              </a:rPr>
              <a:t>Понад століття тому, в 1914 р., він побудував «Машину механічного мислення».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9919" y="5341337"/>
            <a:ext cx="6468304" cy="1328023"/>
          </a:xfrm>
          <a:prstGeom prst="roundRect">
            <a:avLst/>
          </a:prstGeom>
          <a:solidFill>
            <a:srgbClr val="C92F4B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>
                <a:solidFill>
                  <a:schemeClr val="bg1"/>
                </a:solidFill>
              </a:rPr>
              <a:t>Машина робила прості логічні висновки на основі висловлювань.</a:t>
            </a:r>
          </a:p>
        </p:txBody>
      </p:sp>
    </p:spTree>
    <p:extLst>
      <p:ext uri="{BB962C8B-B14F-4D97-AF65-F5344CB8AC3E}">
        <p14:creationId xmlns:p14="http://schemas.microsoft.com/office/powerpoint/2010/main" xmlns="" val="1830978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Запитання і  завдання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008" y="1196752"/>
            <a:ext cx="9036496" cy="919401"/>
          </a:xfrm>
          <a:prstGeom prst="roundRect">
            <a:avLst/>
          </a:prstGeom>
          <a:solidFill>
            <a:srgbClr val="C92F4B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>
                <a:solidFill>
                  <a:schemeClr val="bg1"/>
                </a:solidFill>
              </a:rPr>
              <a:t>Які висловлювання Мальвіни є істинними, а які — хибними?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7191" y="2237509"/>
            <a:ext cx="7421153" cy="510778"/>
          </a:xfrm>
          <a:prstGeom prst="roundRect">
            <a:avLst/>
          </a:prstGeom>
          <a:solidFill>
            <a:srgbClr val="017EB4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uk-UA" sz="2400" b="1" i="1" dirty="0">
                <a:solidFill>
                  <a:schemeClr val="bg1"/>
                </a:solidFill>
              </a:rPr>
              <a:t>Усі </a:t>
            </a:r>
            <a:r>
              <a:rPr lang="uk-UA" sz="2400" b="1" i="1" dirty="0" err="1">
                <a:solidFill>
                  <a:schemeClr val="bg1"/>
                </a:solidFill>
              </a:rPr>
              <a:t>троянди</a:t>
            </a:r>
            <a:r>
              <a:rPr lang="uk-UA" sz="2400" b="1" i="1" dirty="0">
                <a:solidFill>
                  <a:schemeClr val="bg1"/>
                </a:solidFill>
              </a:rPr>
              <a:t> — білі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7191" y="2816725"/>
            <a:ext cx="7421153" cy="510778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uk-UA" sz="2400" b="1" i="1" dirty="0">
                <a:solidFill>
                  <a:srgbClr val="002060"/>
                </a:solidFill>
              </a:rPr>
              <a:t>Усі квіти —</a:t>
            </a:r>
            <a:r>
              <a:rPr lang="uk-UA" sz="2400" b="1" i="1" dirty="0" err="1">
                <a:solidFill>
                  <a:srgbClr val="002060"/>
                </a:solidFill>
              </a:rPr>
              <a:t>троянди</a:t>
            </a:r>
            <a:endParaRPr lang="uk-UA" sz="2400" b="1" i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7191" y="3395941"/>
            <a:ext cx="7421153" cy="510778"/>
          </a:xfrm>
          <a:prstGeom prst="roundRect">
            <a:avLst/>
          </a:prstGeom>
          <a:solidFill>
            <a:srgbClr val="017EB4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uk-UA" sz="2400" b="1" i="1" dirty="0">
                <a:solidFill>
                  <a:schemeClr val="bg1"/>
                </a:solidFill>
              </a:rPr>
              <a:t>Усі </a:t>
            </a:r>
            <a:r>
              <a:rPr lang="uk-UA" sz="2400" b="1" i="1" dirty="0" err="1">
                <a:solidFill>
                  <a:schemeClr val="bg1"/>
                </a:solidFill>
              </a:rPr>
              <a:t>троянди</a:t>
            </a:r>
            <a:r>
              <a:rPr lang="uk-UA" sz="2400" b="1" i="1" dirty="0">
                <a:solidFill>
                  <a:schemeClr val="bg1"/>
                </a:solidFill>
              </a:rPr>
              <a:t> — квіти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7190" y="3975157"/>
            <a:ext cx="7421153" cy="510778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uk-UA" sz="2400" b="1" i="1" dirty="0">
                <a:solidFill>
                  <a:srgbClr val="002060"/>
                </a:solidFill>
              </a:rPr>
              <a:t>Деякі квіти — не білі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7190" y="4552593"/>
            <a:ext cx="7421153" cy="510778"/>
          </a:xfrm>
          <a:prstGeom prst="roundRect">
            <a:avLst/>
          </a:prstGeom>
          <a:solidFill>
            <a:srgbClr val="017EB4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uk-UA" sz="2400" b="1" i="1" dirty="0">
                <a:solidFill>
                  <a:schemeClr val="bg1"/>
                </a:solidFill>
              </a:rPr>
              <a:t>Деякі </a:t>
            </a:r>
            <a:r>
              <a:rPr lang="uk-UA" sz="2400" b="1" i="1" dirty="0" err="1">
                <a:solidFill>
                  <a:schemeClr val="bg1"/>
                </a:solidFill>
              </a:rPr>
              <a:t>троянди</a:t>
            </a:r>
            <a:r>
              <a:rPr lang="uk-UA" sz="2400" b="1" i="1" dirty="0">
                <a:solidFill>
                  <a:schemeClr val="bg1"/>
                </a:solidFill>
              </a:rPr>
              <a:t> — сині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7189" y="5131809"/>
            <a:ext cx="7421153" cy="510778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uk-UA" sz="2400" b="1" i="1" dirty="0">
                <a:solidFill>
                  <a:srgbClr val="002060"/>
                </a:solidFill>
              </a:rPr>
              <a:t>Деякі білі квіти — </a:t>
            </a:r>
            <a:r>
              <a:rPr lang="uk-UA" sz="2400" b="1" i="1" dirty="0" err="1">
                <a:solidFill>
                  <a:srgbClr val="002060"/>
                </a:solidFill>
              </a:rPr>
              <a:t>троянди</a:t>
            </a:r>
            <a:endParaRPr lang="uk-UA" sz="2400" b="1" i="1" dirty="0">
              <a:solidFill>
                <a:srgbClr val="002060"/>
              </a:solidFill>
            </a:endParaRPr>
          </a:p>
        </p:txBody>
      </p:sp>
      <p:pic>
        <p:nvPicPr>
          <p:cNvPr id="22" name="Picture 2" descr="cancel, close, delete, remove, terminate, undo, x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3298" y="2204864"/>
            <a:ext cx="532591" cy="53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accept, accord, check, correct, green, hi, ok, success, true, yes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07450" y="3290366"/>
            <a:ext cx="690196" cy="69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8396" y="5661248"/>
            <a:ext cx="950107" cy="117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ancel, close, delete, remove, terminate, undo, x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6253" y="2826166"/>
            <a:ext cx="532591" cy="53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accept, accord, check, correct, green, hi, ok, success, true, yes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07450" y="3885447"/>
            <a:ext cx="690196" cy="69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accept, accord, check, correct, green, hi, ok, success, true, yes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2663" y="4465167"/>
            <a:ext cx="690196" cy="69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accept, accord, check, correct, green, hi, ok, success, true, yes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7100" y="4962848"/>
            <a:ext cx="690196" cy="69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67166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Запитання і  завдання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008" y="1196752"/>
            <a:ext cx="9036496" cy="2962513"/>
          </a:xfrm>
          <a:prstGeom prst="roundRect">
            <a:avLst/>
          </a:prstGeom>
          <a:solidFill>
            <a:srgbClr val="C92F4B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>
                <a:solidFill>
                  <a:schemeClr val="bg1"/>
                </a:solidFill>
              </a:rPr>
              <a:t>В Олеся запитали, скільки йому років. «А от поміркуйте, — відповів він. — Додайте найменше одноцифрове число, найменше двоцифрове і найменше трицифрове число; від знайденої суми відніміть найбільше двоцифрове число, тоді ви дізнаєтеся, скільки мені років». Скільки ж років хлопчикові?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32040" y="5226466"/>
            <a:ext cx="3746468" cy="6469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12 років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37539" y="4463740"/>
            <a:ext cx="3746468" cy="646986"/>
          </a:xfrm>
          <a:prstGeom prst="roundRect">
            <a:avLst/>
          </a:prstGeom>
          <a:solidFill>
            <a:srgbClr val="0000FF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Відповідь:</a:t>
            </a:r>
          </a:p>
        </p:txBody>
      </p:sp>
      <p:pic>
        <p:nvPicPr>
          <p:cNvPr id="4098" name="Picture 2" descr="avatar, boy, male, man, user, you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7304" y="4254981"/>
            <a:ext cx="2202070" cy="220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40892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Завдання 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008" y="1196752"/>
            <a:ext cx="9036496" cy="1328023"/>
          </a:xfrm>
          <a:prstGeom prst="roundRect">
            <a:avLst/>
          </a:prstGeom>
          <a:solidFill>
            <a:srgbClr val="C92F4B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>
                <a:solidFill>
                  <a:schemeClr val="bg1"/>
                </a:solidFill>
              </a:rPr>
              <a:t>З'єднайте розрізані стрічки так, щоб висловлювання, які є логічним слідуванням, були істинними. Домалюйте стрічки.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09" y="2825539"/>
            <a:ext cx="9028496" cy="3411773"/>
          </a:xfrm>
          <a:prstGeom prst="rect">
            <a:avLst/>
          </a:prstGeom>
        </p:spPr>
      </p:pic>
      <p:cxnSp>
        <p:nvCxnSpPr>
          <p:cNvPr id="13" name="Пряма зі стрілкою 12"/>
          <p:cNvCxnSpPr/>
          <p:nvPr/>
        </p:nvCxnSpPr>
        <p:spPr>
          <a:xfrm>
            <a:off x="4590256" y="3356992"/>
            <a:ext cx="1853952" cy="223224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 зі стрілкою 13"/>
          <p:cNvCxnSpPr/>
          <p:nvPr/>
        </p:nvCxnSpPr>
        <p:spPr>
          <a:xfrm flipV="1">
            <a:off x="4734272" y="3212976"/>
            <a:ext cx="2187116" cy="122413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 зі стрілкою 15"/>
          <p:cNvCxnSpPr/>
          <p:nvPr/>
        </p:nvCxnSpPr>
        <p:spPr>
          <a:xfrm flipV="1">
            <a:off x="4734272" y="4581128"/>
            <a:ext cx="1493912" cy="122682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8260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4065048"/>
            <a:ext cx="4550495" cy="229077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58009" y="4065048"/>
            <a:ext cx="4550495" cy="22907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Завдання 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008" y="1196752"/>
            <a:ext cx="9036496" cy="919401"/>
          </a:xfrm>
          <a:prstGeom prst="roundRect">
            <a:avLst/>
          </a:prstGeom>
          <a:solidFill>
            <a:srgbClr val="C92F4B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>
                <a:solidFill>
                  <a:schemeClr val="bg1"/>
                </a:solidFill>
              </a:rPr>
              <a:t>Подайте українські прислів'я у вигляді блок-схем.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2237955"/>
            <a:ext cx="4355976" cy="1328023"/>
          </a:xfrm>
          <a:prstGeom prst="roundRect">
            <a:avLst/>
          </a:prstGeom>
          <a:solidFill>
            <a:srgbClr val="C92F4B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400" b="1" i="1" dirty="0">
                <a:solidFill>
                  <a:schemeClr val="bg1"/>
                </a:solidFill>
              </a:rPr>
              <a:t>Якщо хочеш пізнати істину, починай з азбуки.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52528" y="2237954"/>
            <a:ext cx="4355976" cy="1328023"/>
          </a:xfrm>
          <a:prstGeom prst="roundRect">
            <a:avLst/>
          </a:prstGeom>
          <a:solidFill>
            <a:srgbClr val="C92F4B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400" b="1" i="1" dirty="0">
                <a:solidFill>
                  <a:schemeClr val="bg1"/>
                </a:solidFill>
              </a:rPr>
              <a:t>Якщо не вмієш гребти,</a:t>
            </a:r>
          </a:p>
          <a:p>
            <a:pPr algn="just"/>
            <a:r>
              <a:rPr lang="uk-UA" sz="2400" b="1" i="1" dirty="0">
                <a:solidFill>
                  <a:schemeClr val="bg1"/>
                </a:solidFill>
              </a:rPr>
              <a:t>хоч не бовтай ногами в воді.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51720" y="4672128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rgbClr val="000000"/>
                </a:solidFill>
              </a:rPr>
              <a:t>Хочеш пізнати істину?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31984" y="4385297"/>
            <a:ext cx="878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rgbClr val="000000"/>
                </a:solidFill>
              </a:rPr>
              <a:t>Так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2620" y="4385297"/>
            <a:ext cx="878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rgbClr val="000000"/>
                </a:solidFill>
              </a:rPr>
              <a:t>Ні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6974" y="5479219"/>
            <a:ext cx="3230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rgbClr val="000000"/>
                </a:solidFill>
              </a:rPr>
              <a:t>Починай з азбуки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16216" y="4509120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rgbClr val="000000"/>
                </a:solidFill>
              </a:rPr>
              <a:t>Не вмієш гребти?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69505" y="4365104"/>
            <a:ext cx="878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rgbClr val="000000"/>
                </a:solidFill>
              </a:rPr>
              <a:t>Так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517777" y="4293096"/>
            <a:ext cx="878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rgbClr val="000000"/>
                </a:solidFill>
              </a:rPr>
              <a:t>Ні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02131" y="5487615"/>
            <a:ext cx="4390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rgbClr val="000000"/>
                </a:solidFill>
              </a:rPr>
              <a:t>Не бовтай ногами по воді</a:t>
            </a:r>
          </a:p>
        </p:txBody>
      </p:sp>
    </p:spTree>
    <p:extLst>
      <p:ext uri="{BB962C8B-B14F-4D97-AF65-F5344CB8AC3E}">
        <p14:creationId xmlns:p14="http://schemas.microsoft.com/office/powerpoint/2010/main" xmlns="" val="448962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8" grpId="0" animBg="1"/>
      <p:bldP spid="9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Завдання 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008" y="1196752"/>
            <a:ext cx="9036496" cy="1328023"/>
          </a:xfrm>
          <a:prstGeom prst="roundRect">
            <a:avLst/>
          </a:prstGeom>
          <a:solidFill>
            <a:srgbClr val="C92F4B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>
                <a:solidFill>
                  <a:schemeClr val="bg1"/>
                </a:solidFill>
              </a:rPr>
              <a:t>Складіть </a:t>
            </a:r>
            <a:r>
              <a:rPr lang="uk-UA" sz="2400" b="1" i="1" dirty="0" err="1">
                <a:solidFill>
                  <a:schemeClr val="bg1"/>
                </a:solidFill>
              </a:rPr>
              <a:t>скрипт</a:t>
            </a:r>
            <a:r>
              <a:rPr lang="uk-UA" sz="2400" b="1" i="1" dirty="0">
                <a:solidFill>
                  <a:schemeClr val="bg1"/>
                </a:solidFill>
              </a:rPr>
              <a:t> до одного з прислів'їв, поданих у завданні 2. Розфарбуйте команди відповідними кольорами.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2938523"/>
            <a:ext cx="8947844" cy="27947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91766" y="3721527"/>
            <a:ext cx="5080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>
                <a:solidFill>
                  <a:srgbClr val="000000"/>
                </a:solidFill>
              </a:rPr>
              <a:t>Хочеш пізнати істину?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99792" y="4268589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>
                <a:solidFill>
                  <a:srgbClr val="000000"/>
                </a:solidFill>
              </a:rPr>
              <a:t>Так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35696" y="4815651"/>
            <a:ext cx="5080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>
                <a:solidFill>
                  <a:srgbClr val="000000"/>
                </a:solidFill>
              </a:rPr>
              <a:t>Починай з азбуки!</a:t>
            </a:r>
          </a:p>
        </p:txBody>
      </p:sp>
      <p:sp>
        <p:nvSpPr>
          <p:cNvPr id="5" name="Прямокутник 4"/>
          <p:cNvSpPr/>
          <p:nvPr/>
        </p:nvSpPr>
        <p:spPr>
          <a:xfrm>
            <a:off x="247191" y="3768806"/>
            <a:ext cx="8717297" cy="475941"/>
          </a:xfrm>
          <a:prstGeom prst="rect">
            <a:avLst/>
          </a:prstGeom>
          <a:solidFill>
            <a:srgbClr val="2CA5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Прямокутник 13"/>
          <p:cNvSpPr/>
          <p:nvPr/>
        </p:nvSpPr>
        <p:spPr>
          <a:xfrm>
            <a:off x="1188397" y="4277046"/>
            <a:ext cx="3383603" cy="475941"/>
          </a:xfrm>
          <a:prstGeom prst="rect">
            <a:avLst/>
          </a:prstGeom>
          <a:solidFill>
            <a:srgbClr val="5CB71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6" name="Прямокутник 15"/>
          <p:cNvSpPr/>
          <p:nvPr/>
        </p:nvSpPr>
        <p:spPr>
          <a:xfrm>
            <a:off x="590764" y="4854473"/>
            <a:ext cx="7509628" cy="475941"/>
          </a:xfrm>
          <a:prstGeom prst="rect">
            <a:avLst/>
          </a:prstGeom>
          <a:solidFill>
            <a:srgbClr val="8A55D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428692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/>
      <p:bldP spid="8" grpId="0"/>
      <p:bldP spid="9" grpId="0"/>
      <p:bldP spid="5" grpId="0" animBg="1"/>
      <p:bldP spid="14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Завдання 4</a:t>
            </a:r>
          </a:p>
        </p:txBody>
      </p:sp>
      <p:pic>
        <p:nvPicPr>
          <p:cNvPr id="11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noProof="0" dirty="0">
                <a:solidFill>
                  <a:srgbClr val="000000"/>
                </a:solidFill>
                <a:latin typeface="Times New Roman" pitchFamily="18" charset="0"/>
              </a:rPr>
              <a:t>5</a:t>
            </a:r>
            <a:r>
              <a:rPr kumimoji="0" lang="uk-UA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008" y="1196752"/>
            <a:ext cx="9036496" cy="919401"/>
          </a:xfrm>
          <a:prstGeom prst="roundRect">
            <a:avLst/>
          </a:prstGeom>
          <a:solidFill>
            <a:srgbClr val="C92F4B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>
                <a:solidFill>
                  <a:schemeClr val="bg1"/>
                </a:solidFill>
              </a:rPr>
              <a:t>Запишіть, які команди слід додати у випадку іншого сигналу світлофора.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008" y="2441368"/>
            <a:ext cx="9036496" cy="29683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60232" y="2708920"/>
            <a:ext cx="2107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>
                <a:solidFill>
                  <a:srgbClr val="000000"/>
                </a:solidFill>
              </a:rPr>
              <a:t>Світло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60231" y="3265820"/>
            <a:ext cx="2107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>
                <a:solidFill>
                  <a:srgbClr val="000000"/>
                </a:solidFill>
              </a:rPr>
              <a:t>жовте?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60230" y="3933056"/>
            <a:ext cx="2107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>
                <a:solidFill>
                  <a:srgbClr val="000000"/>
                </a:solidFill>
              </a:rPr>
              <a:t>Так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16216" y="4723828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>
                <a:solidFill>
                  <a:srgbClr val="000000"/>
                </a:solidFill>
              </a:rPr>
              <a:t>Приготуйся!</a:t>
            </a:r>
          </a:p>
        </p:txBody>
      </p:sp>
    </p:spTree>
    <p:extLst>
      <p:ext uri="{BB962C8B-B14F-4D97-AF65-F5344CB8AC3E}">
        <p14:creationId xmlns:p14="http://schemas.microsoft.com/office/powerpoint/2010/main" xmlns="" val="2191903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/>
      <p:bldP spid="8" grpId="0"/>
      <p:bldP spid="9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Сьогодні ви: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3441992918"/>
              </p:ext>
            </p:extLst>
          </p:nvPr>
        </p:nvGraphicFramePr>
        <p:xfrm>
          <a:off x="323528" y="1412776"/>
          <a:ext cx="835292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7304" y="1052736"/>
            <a:ext cx="1503114" cy="1622715"/>
          </a:xfrm>
          <a:prstGeom prst="rect">
            <a:avLst/>
          </a:prstGeom>
        </p:spPr>
      </p:pic>
      <p:pic>
        <p:nvPicPr>
          <p:cNvPr id="1030" name="Picture 6" descr="http://www.catrobat.org/images/scratch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2399" y="5445224"/>
            <a:ext cx="2511601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upload.wikimedia.org/wikipedia/commons/8/8d/Scratch_project_deleted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7545"/>
          <a:stretch/>
        </p:blipFill>
        <p:spPr bwMode="auto">
          <a:xfrm>
            <a:off x="6602847" y="1098320"/>
            <a:ext cx="2541154" cy="132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ierarchy, management, map, mind, plan, planning, strategy ic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5085184"/>
            <a:ext cx="1579240" cy="157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planning, project plan, scheme, workflow ico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7319" y="978575"/>
            <a:ext cx="1696876" cy="169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ompany structure, document, dollar, organization, plan, strategy, system icon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7797" y="5142509"/>
            <a:ext cx="1536291" cy="153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6519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3EA8BE5-347D-4218-AC32-0B26FFD0DF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>
                                            <p:graphicEl>
                                              <a:dgm id="{B3EA8BE5-347D-4218-AC32-0B26FFD0DF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1A75715-E1B8-4CAA-A3D7-0CDE3EA33F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8">
                                            <p:graphicEl>
                                              <a:dgm id="{C1A75715-E1B8-4CAA-A3D7-0CDE3EA33F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8">
                                            <p:graphicEl>
                                              <a:dgm id="{C1A75715-E1B8-4CAA-A3D7-0CDE3EA33F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8">
                                            <p:graphicEl>
                                              <a:dgm id="{C1A75715-E1B8-4CAA-A3D7-0CDE3EA33F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5D88946-1327-4717-866B-0E285AFE8A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8">
                                            <p:graphicEl>
                                              <a:dgm id="{35D88946-1327-4717-866B-0E285AFE8A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8">
                                            <p:graphicEl>
                                              <a:dgm id="{35D88946-1327-4717-866B-0E285AFE8A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8">
                                            <p:graphicEl>
                                              <a:dgm id="{35D88946-1327-4717-866B-0E285AFE8A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242F3B7-F023-4E2A-916A-9C199FC51A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8">
                                            <p:graphicEl>
                                              <a:dgm id="{A242F3B7-F023-4E2A-916A-9C199FC51A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8">
                                            <p:graphicEl>
                                              <a:dgm id="{A242F3B7-F023-4E2A-916A-9C199FC51A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8">
                                            <p:graphicEl>
                                              <a:dgm id="{A242F3B7-F023-4E2A-916A-9C199FC51A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75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75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dirty="0"/>
              <a:t>Правила поведінки та безпеки</a:t>
            </a:r>
            <a:br>
              <a:rPr lang="uk-UA" sz="2800" dirty="0"/>
            </a:br>
            <a:r>
              <a:rPr lang="uk-UA" sz="2800" dirty="0"/>
              <a:t>в комп’ютерному класі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4859" y="1680741"/>
            <a:ext cx="1862137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0984" y="2257004"/>
            <a:ext cx="1852612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159" y="3625429"/>
            <a:ext cx="1862137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959" y="2185566"/>
            <a:ext cx="1852612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134" y="1680741"/>
            <a:ext cx="1900237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4273129"/>
            <a:ext cx="1852613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384" y="4273129"/>
            <a:ext cx="1881187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http://t0.gstatic.com/images?q=tbn:ANd9GcSe5S2wIycSjCJnvBJb6S68gKQkYJZJcWKlfAdQh1r7-rOn538i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30498"/>
            <a:ext cx="3168352" cy="2100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3042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Логічне слідування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52"/>
            <a:ext cx="9036496" cy="2145268"/>
          </a:xfrm>
          <a:prstGeom prst="roundRect">
            <a:avLst/>
          </a:prstGeom>
          <a:solidFill>
            <a:srgbClr val="C92F4B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>
                <a:solidFill>
                  <a:schemeClr val="bg1"/>
                </a:solidFill>
              </a:rPr>
              <a:t>Ви вже знаєте, що деякі висловлювання бувають істинними чи хибними залежно від обставин. Наприклад, висловлювання «Через три дні буде неділя» істинне за умови, що сьогодні четвер.</a:t>
            </a:r>
          </a:p>
        </p:txBody>
      </p:sp>
      <p:pic>
        <p:nvPicPr>
          <p:cNvPr id="1026" name="Picture 2" descr="calendar, date, day, month, plan, schedule, time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7247" y="3501008"/>
            <a:ext cx="2860576" cy="2860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lendar, date, day, event, month, plan, schedule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4530" y="3342020"/>
            <a:ext cx="3436640" cy="343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53778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Логічне слідування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31640" y="1188298"/>
            <a:ext cx="7776863" cy="1736646"/>
          </a:xfrm>
          <a:prstGeom prst="roundRect">
            <a:avLst/>
          </a:prstGeom>
          <a:solidFill>
            <a:srgbClr val="C92F4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i="1" kern="0" dirty="0">
                <a:solidFill>
                  <a:srgbClr val="FFFFFF"/>
                </a:solidFill>
                <a:latin typeface="+mn-lt"/>
              </a:rPr>
              <a:t>Розв’яжіть задачу.</a:t>
            </a:r>
          </a:p>
          <a:p>
            <a:pPr marL="0" marR="0" lvl="0" indent="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i="1" kern="0" dirty="0">
                <a:solidFill>
                  <a:srgbClr val="FFFFFF"/>
                </a:solidFill>
                <a:latin typeface="+mn-lt"/>
              </a:rPr>
              <a:t>За день до дощу Петриків кіт обов’язково чхає. Сьогодні кіт чхнув. Отже, завтра буде дощ?</a:t>
            </a:r>
            <a:endParaRPr kumimoji="0" lang="uk-UA" sz="24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8" name="Picture 2" descr="help, question mark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440" y="1180567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140968"/>
            <a:ext cx="5335845" cy="28803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68144" y="4654222"/>
            <a:ext cx="2880320" cy="6469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Буде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73643" y="3891496"/>
            <a:ext cx="2880320" cy="646986"/>
          </a:xfrm>
          <a:prstGeom prst="roundRect">
            <a:avLst/>
          </a:prstGeom>
          <a:solidFill>
            <a:srgbClr val="0000FF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Відповідь:</a:t>
            </a:r>
          </a:p>
        </p:txBody>
      </p:sp>
    </p:spTree>
    <p:extLst>
      <p:ext uri="{BB962C8B-B14F-4D97-AF65-F5344CB8AC3E}">
        <p14:creationId xmlns:p14="http://schemas.microsoft.com/office/powerpoint/2010/main" xmlns="" val="1103347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Логічне слідування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31640" y="1196752"/>
            <a:ext cx="7776864" cy="2145268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i="1" kern="0" dirty="0">
                <a:solidFill>
                  <a:srgbClr val="FFFFFF"/>
                </a:solidFill>
                <a:latin typeface="+mn-lt"/>
              </a:rPr>
              <a:t>Відношення між двома висловлюваннями, коли з істинності одного обов’язково слідує істинність іншого, називають </a:t>
            </a:r>
            <a:r>
              <a:rPr lang="uk-UA" sz="2400" b="1" i="1" kern="0" dirty="0">
                <a:solidFill>
                  <a:srgbClr val="FFFF00"/>
                </a:solidFill>
                <a:latin typeface="+mn-lt"/>
              </a:rPr>
              <a:t>логічним слідуванням</a:t>
            </a:r>
            <a:r>
              <a:rPr lang="uk-UA" sz="2400" b="1" i="1" kern="0" dirty="0">
                <a:solidFill>
                  <a:srgbClr val="FFFFFF"/>
                </a:solidFill>
                <a:latin typeface="+mn-lt"/>
              </a:rPr>
              <a:t>.</a:t>
            </a:r>
            <a:endParaRPr kumimoji="0" lang="uk-UA" sz="24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8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2008" y="3429000"/>
            <a:ext cx="5148064" cy="2962513"/>
          </a:xfrm>
          <a:prstGeom prst="roundRect">
            <a:avLst/>
          </a:prstGeom>
          <a:solidFill>
            <a:srgbClr val="C92F4B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>
                <a:solidFill>
                  <a:schemeClr val="bg1"/>
                </a:solidFill>
              </a:rPr>
              <a:t>Логічне слідування можна подати за допомогою слів «</a:t>
            </a:r>
            <a:r>
              <a:rPr lang="uk-UA" sz="2400" b="1" i="1" dirty="0">
                <a:solidFill>
                  <a:srgbClr val="FFFF00"/>
                </a:solidFill>
              </a:rPr>
              <a:t>якщо… то</a:t>
            </a:r>
            <a:r>
              <a:rPr lang="uk-UA" sz="2400" b="1" i="1" dirty="0">
                <a:solidFill>
                  <a:schemeClr val="bg1"/>
                </a:solidFill>
              </a:rPr>
              <a:t>». Наприклад: «Якщо Петриків кіт сьогодні чхнув, то завтра буде дощ».</a:t>
            </a:r>
          </a:p>
        </p:txBody>
      </p:sp>
      <p:pic>
        <p:nvPicPr>
          <p:cNvPr id="10" name="Picture 2" descr="hierarchy, management, map, mind, plan, planning, strategy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573016"/>
            <a:ext cx="2981976" cy="298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15147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900" dirty="0"/>
              <a:t>Алгоритми з розгалуженням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52"/>
            <a:ext cx="9036496" cy="1736646"/>
          </a:xfrm>
          <a:prstGeom prst="roundRect">
            <a:avLst/>
          </a:prstGeom>
          <a:solidFill>
            <a:srgbClr val="C92F4B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>
                <a:solidFill>
                  <a:schemeClr val="bg1"/>
                </a:solidFill>
              </a:rPr>
              <a:t>У житті часто виникають ситуації, коли якісь дії потрібно виконати тільки за певної умови. Наприклад, якщо на вулиці дощ, потрібно взяти парасольку.</a:t>
            </a:r>
          </a:p>
        </p:txBody>
      </p:sp>
      <p:pic>
        <p:nvPicPr>
          <p:cNvPr id="2050" name="Picture 2" descr="rain, rainy, weather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809" y="3041247"/>
            <a:ext cx="3384376" cy="338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umbrella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113253"/>
            <a:ext cx="3240360" cy="324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72367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900" dirty="0"/>
              <a:t>Алгоритми з розгалуженням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52"/>
            <a:ext cx="9036496" cy="919401"/>
          </a:xfrm>
          <a:prstGeom prst="roundRect">
            <a:avLst/>
          </a:prstGeom>
          <a:solidFill>
            <a:srgbClr val="C92F4B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>
                <a:solidFill>
                  <a:schemeClr val="bg1"/>
                </a:solidFill>
              </a:rPr>
              <a:t>Розглянемо алгоритм для виконавця цієї дії, поданий різними способами.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2180190"/>
            <a:ext cx="9033191" cy="463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2711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900" dirty="0"/>
              <a:t>Алгоритми з розгалуженням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31640" y="1196752"/>
            <a:ext cx="7776864" cy="1804749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500" b="1" i="1" kern="0" dirty="0">
                <a:solidFill>
                  <a:srgbClr val="FFFFFF"/>
                </a:solidFill>
                <a:latin typeface="+mn-lt"/>
              </a:rPr>
              <a:t>Алгоритм, у якому ті чи інші команди виконуються залежно від заданої умови, називають </a:t>
            </a:r>
            <a:r>
              <a:rPr lang="uk-UA" sz="2500" b="1" i="1" kern="0" dirty="0">
                <a:solidFill>
                  <a:srgbClr val="FFFF00"/>
                </a:solidFill>
                <a:latin typeface="+mn-lt"/>
              </a:rPr>
              <a:t>алгоритмом із розгалуженням</a:t>
            </a:r>
            <a:r>
              <a:rPr lang="uk-UA" sz="2500" b="1" i="1" kern="0" dirty="0">
                <a:solidFill>
                  <a:srgbClr val="FFFFFF"/>
                </a:solidFill>
                <a:latin typeface="+mn-lt"/>
              </a:rPr>
              <a:t>.</a:t>
            </a:r>
            <a:endParaRPr kumimoji="0" lang="uk-UA" sz="25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8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planning, project plan, scheme, workflow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88313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iagram, idea, management, plan, project, scheme, workflow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996952"/>
            <a:ext cx="4085253" cy="408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32720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900" dirty="0"/>
              <a:t>Алгоритми з розгалуженням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52"/>
            <a:ext cx="9036496" cy="1736646"/>
          </a:xfrm>
          <a:prstGeom prst="roundRect">
            <a:avLst/>
          </a:prstGeom>
          <a:solidFill>
            <a:srgbClr val="C92F4B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>
                <a:solidFill>
                  <a:schemeClr val="bg1"/>
                </a:solidFill>
              </a:rPr>
              <a:t>У поданому алгоритмі виконання певних дій передбачено, тільки якщо умова істинна. Якщо умова хибна, то жодних дій не виконується. Таке розгалуження називають неповним.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31640" y="3037081"/>
            <a:ext cx="7776864" cy="919401"/>
          </a:xfrm>
          <a:prstGeom prst="roundRect">
            <a:avLst/>
          </a:prstGeom>
          <a:solidFill>
            <a:srgbClr val="C92F4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i="1" kern="0" dirty="0">
                <a:solidFill>
                  <a:srgbClr val="FFFFFF"/>
                </a:solidFill>
                <a:latin typeface="Verdana"/>
              </a:rPr>
              <a:t>Розгляньте малюнок. Складіть алгоритм</a:t>
            </a:r>
            <a:endParaRPr kumimoji="0" lang="uk-UA" sz="24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8" name="Picture 2" descr="help, question mark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440" y="3029350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19050" y="4149080"/>
            <a:ext cx="4017446" cy="23097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3861" y="4272609"/>
            <a:ext cx="4752527" cy="1736646"/>
          </a:xfrm>
          <a:prstGeom prst="roundRect">
            <a:avLst/>
          </a:prstGeom>
          <a:solidFill>
            <a:srgbClr val="C92F4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i="1" kern="0" dirty="0">
                <a:solidFill>
                  <a:srgbClr val="FFFFFF"/>
                </a:solidFill>
                <a:latin typeface="Verdana"/>
              </a:rPr>
              <a:t>поведінки водія на ділянці дороги, де виконуються ремонтні роботи.</a:t>
            </a:r>
            <a:endParaRPr kumimoji="0" lang="uk-UA" sz="24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2274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sample">
  <a:themeElements>
    <a:clrScheme name="sample 2">
      <a:dk1>
        <a:srgbClr val="19426B"/>
      </a:dk1>
      <a:lt1>
        <a:srgbClr val="FFFFFF"/>
      </a:lt1>
      <a:dk2>
        <a:srgbClr val="008080"/>
      </a:dk2>
      <a:lt2>
        <a:srgbClr val="B2B2B2"/>
      </a:lt2>
      <a:accent1>
        <a:srgbClr val="35C9C2"/>
      </a:accent1>
      <a:accent2>
        <a:srgbClr val="398AC7"/>
      </a:accent2>
      <a:accent3>
        <a:srgbClr val="FFFFFF"/>
      </a:accent3>
      <a:accent4>
        <a:srgbClr val="14375A"/>
      </a:accent4>
      <a:accent5>
        <a:srgbClr val="AEE1DD"/>
      </a:accent5>
      <a:accent6>
        <a:srgbClr val="337DB4"/>
      </a:accent6>
      <a:hlink>
        <a:srgbClr val="8BBC00"/>
      </a:hlink>
      <a:folHlink>
        <a:srgbClr val="6D50CA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ample 1">
        <a:dk1>
          <a:srgbClr val="000000"/>
        </a:dk1>
        <a:lt1>
          <a:srgbClr val="FFFFFF"/>
        </a:lt1>
        <a:dk2>
          <a:srgbClr val="1640B6"/>
        </a:dk2>
        <a:lt2>
          <a:srgbClr val="B2B2B2"/>
        </a:lt2>
        <a:accent1>
          <a:srgbClr val="48BDEC"/>
        </a:accent1>
        <a:accent2>
          <a:srgbClr val="E68402"/>
        </a:accent2>
        <a:accent3>
          <a:srgbClr val="FFFFFF"/>
        </a:accent3>
        <a:accent4>
          <a:srgbClr val="000000"/>
        </a:accent4>
        <a:accent5>
          <a:srgbClr val="B1DBF4"/>
        </a:accent5>
        <a:accent6>
          <a:srgbClr val="D07702"/>
        </a:accent6>
        <a:hlink>
          <a:srgbClr val="339966"/>
        </a:hlink>
        <a:folHlink>
          <a:srgbClr val="7E8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9426B"/>
        </a:dk1>
        <a:lt1>
          <a:srgbClr val="FFFFFF"/>
        </a:lt1>
        <a:dk2>
          <a:srgbClr val="008080"/>
        </a:dk2>
        <a:lt2>
          <a:srgbClr val="B2B2B2"/>
        </a:lt2>
        <a:accent1>
          <a:srgbClr val="35C9C2"/>
        </a:accent1>
        <a:accent2>
          <a:srgbClr val="398AC7"/>
        </a:accent2>
        <a:accent3>
          <a:srgbClr val="FFFFFF"/>
        </a:accent3>
        <a:accent4>
          <a:srgbClr val="14375A"/>
        </a:accent4>
        <a:accent5>
          <a:srgbClr val="AEE1DD"/>
        </a:accent5>
        <a:accent6>
          <a:srgbClr val="337DB4"/>
        </a:accent6>
        <a:hlink>
          <a:srgbClr val="8BBC00"/>
        </a:hlink>
        <a:folHlink>
          <a:srgbClr val="6D50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25095D"/>
        </a:dk1>
        <a:lt1>
          <a:srgbClr val="FFFFFF"/>
        </a:lt1>
        <a:dk2>
          <a:srgbClr val="235752"/>
        </a:dk2>
        <a:lt2>
          <a:srgbClr val="B2B2B2"/>
        </a:lt2>
        <a:accent1>
          <a:srgbClr val="DAAF34"/>
        </a:accent1>
        <a:accent2>
          <a:srgbClr val="6F9A3C"/>
        </a:accent2>
        <a:accent3>
          <a:srgbClr val="FFFFFF"/>
        </a:accent3>
        <a:accent4>
          <a:srgbClr val="1E064E"/>
        </a:accent4>
        <a:accent5>
          <a:srgbClr val="EAD4AE"/>
        </a:accent5>
        <a:accent6>
          <a:srgbClr val="648B35"/>
        </a:accent6>
        <a:hlink>
          <a:srgbClr val="8DAED9"/>
        </a:hlink>
        <a:folHlink>
          <a:srgbClr val="A8CB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cdb2004123l</Template>
  <TotalTime>11493</TotalTime>
  <Words>601</Words>
  <Application>Microsoft Office PowerPoint</Application>
  <PresentationFormat>Экран (4:3)</PresentationFormat>
  <Paragraphs>78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sample</vt:lpstr>
      <vt:lpstr>Алгоритми з розгалуженням</vt:lpstr>
      <vt:lpstr>Сьогодні ви:</vt:lpstr>
      <vt:lpstr>Логічне слідування</vt:lpstr>
      <vt:lpstr>Логічне слідування</vt:lpstr>
      <vt:lpstr>Логічне слідування</vt:lpstr>
      <vt:lpstr>Алгоритми з розгалуженням</vt:lpstr>
      <vt:lpstr>Алгоритми з розгалуженням</vt:lpstr>
      <vt:lpstr>Алгоритми з розгалуженням</vt:lpstr>
      <vt:lpstr>Алгоритми з розгалуженням</vt:lpstr>
      <vt:lpstr>Алгоритми з неповним розгалуженням</vt:lpstr>
      <vt:lpstr>Алгоритми з неповним розгалуженням</vt:lpstr>
      <vt:lpstr>Алгоритми з неповним розгалуженням</vt:lpstr>
      <vt:lpstr>Цікавинки</vt:lpstr>
      <vt:lpstr>Запитання і  завдання</vt:lpstr>
      <vt:lpstr>Запитання і  завдання</vt:lpstr>
      <vt:lpstr>Завдання 1</vt:lpstr>
      <vt:lpstr>Завдання 2</vt:lpstr>
      <vt:lpstr>Завдання 3</vt:lpstr>
      <vt:lpstr>Завдання 4</vt:lpstr>
      <vt:lpstr>Правила поведінки та безпеки в комп’ютерному класі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Обліковий запис Microsoft</dc:creator>
  <cp:lastModifiedBy>Оксаночка</cp:lastModifiedBy>
  <cp:revision>1060</cp:revision>
  <dcterms:created xsi:type="dcterms:W3CDTF">2013-09-01T18:00:33Z</dcterms:created>
  <dcterms:modified xsi:type="dcterms:W3CDTF">2020-03-19T17:39:50Z</dcterms:modified>
</cp:coreProperties>
</file>