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82" r:id="rId3"/>
    <p:sldId id="270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3" r:id="rId12"/>
    <p:sldId id="257" r:id="rId13"/>
    <p:sldId id="258" r:id="rId14"/>
    <p:sldId id="260" r:id="rId15"/>
    <p:sldId id="261" r:id="rId16"/>
    <p:sldId id="262" r:id="rId17"/>
    <p:sldId id="263" r:id="rId18"/>
    <p:sldId id="268" r:id="rId19"/>
    <p:sldId id="269" r:id="rId20"/>
    <p:sldId id="284" r:id="rId21"/>
    <p:sldId id="285" r:id="rId22"/>
    <p:sldId id="264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52F43-1DBF-487D-9575-B661E2C78B6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9F00F87-027C-4CE5-A651-110D619FC052}">
      <dgm:prSet phldrT="[Текст]" custT="1"/>
      <dgm:spPr/>
      <dgm:t>
        <a:bodyPr/>
        <a:lstStyle/>
        <a:p>
          <a:r>
            <a:rPr lang="uk-UA" sz="1600" b="1" dirty="0" smtClean="0"/>
            <a:t>систематичність</a:t>
          </a:r>
          <a:endParaRPr lang="ru-RU" sz="1600" b="1" dirty="0"/>
        </a:p>
      </dgm:t>
    </dgm:pt>
    <dgm:pt modelId="{0E61E144-5C4B-4FB0-A51E-5E6B76DC10E4}" type="parTrans" cxnId="{75F12B38-2F4D-4D2B-A126-BF30E36F06CF}">
      <dgm:prSet/>
      <dgm:spPr/>
      <dgm:t>
        <a:bodyPr/>
        <a:lstStyle/>
        <a:p>
          <a:endParaRPr lang="ru-RU"/>
        </a:p>
      </dgm:t>
    </dgm:pt>
    <dgm:pt modelId="{E4A20929-AA99-4F5F-9A29-17C4493B8DA6}" type="sibTrans" cxnId="{75F12B38-2F4D-4D2B-A126-BF30E36F06CF}">
      <dgm:prSet/>
      <dgm:spPr/>
      <dgm:t>
        <a:bodyPr/>
        <a:lstStyle/>
        <a:p>
          <a:endParaRPr lang="ru-RU"/>
        </a:p>
      </dgm:t>
    </dgm:pt>
    <dgm:pt modelId="{55FD0705-1F76-4284-9594-FB294A36C3D0}">
      <dgm:prSet phldrT="[Текст]" custT="1"/>
      <dgm:spPr/>
      <dgm:t>
        <a:bodyPr/>
        <a:lstStyle/>
        <a:p>
          <a:r>
            <a:rPr lang="uk-UA" sz="1600" b="1" dirty="0" smtClean="0"/>
            <a:t>наявність сторін</a:t>
          </a:r>
          <a:endParaRPr lang="ru-RU" sz="1600" b="1" dirty="0"/>
        </a:p>
      </dgm:t>
    </dgm:pt>
    <dgm:pt modelId="{58607280-5F16-4ABD-9F12-703A328DFEC0}" type="parTrans" cxnId="{51D2B82D-11A3-4C59-90B3-6E3BCAA7366A}">
      <dgm:prSet/>
      <dgm:spPr/>
      <dgm:t>
        <a:bodyPr/>
        <a:lstStyle/>
        <a:p>
          <a:endParaRPr lang="ru-RU"/>
        </a:p>
      </dgm:t>
    </dgm:pt>
    <dgm:pt modelId="{90013B4F-EE0D-4912-9452-702A6EE8C155}" type="sibTrans" cxnId="{51D2B82D-11A3-4C59-90B3-6E3BCAA7366A}">
      <dgm:prSet/>
      <dgm:spPr/>
      <dgm:t>
        <a:bodyPr/>
        <a:lstStyle/>
        <a:p>
          <a:endParaRPr lang="ru-RU"/>
        </a:p>
      </dgm:t>
    </dgm:pt>
    <dgm:pt modelId="{9C108601-918C-4E65-A1F6-3FF86532CAD7}">
      <dgm:prSet phldrT="[Текст]" custT="1"/>
      <dgm:spPr/>
      <dgm:t>
        <a:bodyPr/>
        <a:lstStyle/>
        <a:p>
          <a:r>
            <a:rPr lang="uk-UA" sz="1600" b="1" dirty="0" smtClean="0"/>
            <a:t>дії або бездіяльність кривдника</a:t>
          </a:r>
          <a:endParaRPr lang="ru-RU" sz="1600" b="1" dirty="0"/>
        </a:p>
      </dgm:t>
    </dgm:pt>
    <dgm:pt modelId="{8839AD01-BF39-4F9D-B4E0-92FCBE68A3BB}" type="parTrans" cxnId="{5ED0811E-0AEF-470E-BE47-0E7984269F6B}">
      <dgm:prSet/>
      <dgm:spPr/>
      <dgm:t>
        <a:bodyPr/>
        <a:lstStyle/>
        <a:p>
          <a:endParaRPr lang="ru-RU"/>
        </a:p>
      </dgm:t>
    </dgm:pt>
    <dgm:pt modelId="{2C0763B8-A4EB-4432-B43A-2153958F5DDF}" type="sibTrans" cxnId="{5ED0811E-0AEF-470E-BE47-0E7984269F6B}">
      <dgm:prSet/>
      <dgm:spPr/>
      <dgm:t>
        <a:bodyPr/>
        <a:lstStyle/>
        <a:p>
          <a:endParaRPr lang="ru-RU"/>
        </a:p>
      </dgm:t>
    </dgm:pt>
    <dgm:pt modelId="{CAF73C46-89F2-4734-A5C0-14CB975F59B5}" type="pres">
      <dgm:prSet presAssocID="{68352F43-1DBF-487D-9575-B661E2C78B6B}" presName="compositeShape" presStyleCnt="0">
        <dgm:presLayoutVars>
          <dgm:chMax val="7"/>
          <dgm:dir/>
          <dgm:resizeHandles val="exact"/>
        </dgm:presLayoutVars>
      </dgm:prSet>
      <dgm:spPr/>
    </dgm:pt>
    <dgm:pt modelId="{8016BC83-1AC2-442F-8143-034C8EE32FFC}" type="pres">
      <dgm:prSet presAssocID="{99F00F87-027C-4CE5-A651-110D619FC052}" presName="circ1" presStyleLbl="vennNode1" presStyleIdx="0" presStyleCnt="3" custLinFactNeighborX="0" custLinFactNeighborY="1517"/>
      <dgm:spPr/>
      <dgm:t>
        <a:bodyPr/>
        <a:lstStyle/>
        <a:p>
          <a:endParaRPr lang="ru-RU"/>
        </a:p>
      </dgm:t>
    </dgm:pt>
    <dgm:pt modelId="{BC94BFE7-0010-4A10-B5D9-FD64843F3A08}" type="pres">
      <dgm:prSet presAssocID="{99F00F87-027C-4CE5-A651-110D619FC0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9BCB7-0B43-4F7F-B59F-66D642D40B5B}" type="pres">
      <dgm:prSet presAssocID="{55FD0705-1F76-4284-9594-FB294A36C3D0}" presName="circ2" presStyleLbl="vennNode1" presStyleIdx="1" presStyleCnt="3"/>
      <dgm:spPr/>
      <dgm:t>
        <a:bodyPr/>
        <a:lstStyle/>
        <a:p>
          <a:endParaRPr lang="ru-RU"/>
        </a:p>
      </dgm:t>
    </dgm:pt>
    <dgm:pt modelId="{F05E8801-6E40-42A7-8EF1-C36C8D8B71E2}" type="pres">
      <dgm:prSet presAssocID="{55FD0705-1F76-4284-9594-FB294A36C3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74DA6-1369-4892-BC7E-E5E79536B6BB}" type="pres">
      <dgm:prSet presAssocID="{9C108601-918C-4E65-A1F6-3FF86532CAD7}" presName="circ3" presStyleLbl="vennNode1" presStyleIdx="2" presStyleCnt="3"/>
      <dgm:spPr/>
      <dgm:t>
        <a:bodyPr/>
        <a:lstStyle/>
        <a:p>
          <a:endParaRPr lang="ru-RU"/>
        </a:p>
      </dgm:t>
    </dgm:pt>
    <dgm:pt modelId="{F0EAD4D7-328B-4940-BB46-22198C883FCD}" type="pres">
      <dgm:prSet presAssocID="{9C108601-918C-4E65-A1F6-3FF86532CA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72F49B-AAB1-4FD0-ABD5-F777370EB4CE}" type="presOf" srcId="{55FD0705-1F76-4284-9594-FB294A36C3D0}" destId="{F05E8801-6E40-42A7-8EF1-C36C8D8B71E2}" srcOrd="1" destOrd="0" presId="urn:microsoft.com/office/officeart/2005/8/layout/venn1"/>
    <dgm:cxn modelId="{259870DE-C73F-47BE-91FA-6FCAC7916A0E}" type="presOf" srcId="{99F00F87-027C-4CE5-A651-110D619FC052}" destId="{BC94BFE7-0010-4A10-B5D9-FD64843F3A08}" srcOrd="1" destOrd="0" presId="urn:microsoft.com/office/officeart/2005/8/layout/venn1"/>
    <dgm:cxn modelId="{738514C5-5B80-42B4-A9EE-E621D30C93A4}" type="presOf" srcId="{99F00F87-027C-4CE5-A651-110D619FC052}" destId="{8016BC83-1AC2-442F-8143-034C8EE32FFC}" srcOrd="0" destOrd="0" presId="urn:microsoft.com/office/officeart/2005/8/layout/venn1"/>
    <dgm:cxn modelId="{51D2B82D-11A3-4C59-90B3-6E3BCAA7366A}" srcId="{68352F43-1DBF-487D-9575-B661E2C78B6B}" destId="{55FD0705-1F76-4284-9594-FB294A36C3D0}" srcOrd="1" destOrd="0" parTransId="{58607280-5F16-4ABD-9F12-703A328DFEC0}" sibTransId="{90013B4F-EE0D-4912-9452-702A6EE8C155}"/>
    <dgm:cxn modelId="{0A20721B-D3AC-43E7-BF0D-4E1080C350C2}" type="presOf" srcId="{55FD0705-1F76-4284-9594-FB294A36C3D0}" destId="{E939BCB7-0B43-4F7F-B59F-66D642D40B5B}" srcOrd="0" destOrd="0" presId="urn:microsoft.com/office/officeart/2005/8/layout/venn1"/>
    <dgm:cxn modelId="{89AFDA59-B617-4003-A506-F45A16C43A55}" type="presOf" srcId="{9C108601-918C-4E65-A1F6-3FF86532CAD7}" destId="{44D74DA6-1369-4892-BC7E-E5E79536B6BB}" srcOrd="0" destOrd="0" presId="urn:microsoft.com/office/officeart/2005/8/layout/venn1"/>
    <dgm:cxn modelId="{C0D19D00-7CE5-4FF1-9F41-43B711498628}" type="presOf" srcId="{9C108601-918C-4E65-A1F6-3FF86532CAD7}" destId="{F0EAD4D7-328B-4940-BB46-22198C883FCD}" srcOrd="1" destOrd="0" presId="urn:microsoft.com/office/officeart/2005/8/layout/venn1"/>
    <dgm:cxn modelId="{75F12B38-2F4D-4D2B-A126-BF30E36F06CF}" srcId="{68352F43-1DBF-487D-9575-B661E2C78B6B}" destId="{99F00F87-027C-4CE5-A651-110D619FC052}" srcOrd="0" destOrd="0" parTransId="{0E61E144-5C4B-4FB0-A51E-5E6B76DC10E4}" sibTransId="{E4A20929-AA99-4F5F-9A29-17C4493B8DA6}"/>
    <dgm:cxn modelId="{5ED0811E-0AEF-470E-BE47-0E7984269F6B}" srcId="{68352F43-1DBF-487D-9575-B661E2C78B6B}" destId="{9C108601-918C-4E65-A1F6-3FF86532CAD7}" srcOrd="2" destOrd="0" parTransId="{8839AD01-BF39-4F9D-B4E0-92FCBE68A3BB}" sibTransId="{2C0763B8-A4EB-4432-B43A-2153958F5DDF}"/>
    <dgm:cxn modelId="{2D8FFCED-DEF5-4D61-AEA6-3B70EAED25FD}" type="presOf" srcId="{68352F43-1DBF-487D-9575-B661E2C78B6B}" destId="{CAF73C46-89F2-4734-A5C0-14CB975F59B5}" srcOrd="0" destOrd="0" presId="urn:microsoft.com/office/officeart/2005/8/layout/venn1"/>
    <dgm:cxn modelId="{7CA6012D-8057-46E6-8472-E2E529706504}" type="presParOf" srcId="{CAF73C46-89F2-4734-A5C0-14CB975F59B5}" destId="{8016BC83-1AC2-442F-8143-034C8EE32FFC}" srcOrd="0" destOrd="0" presId="urn:microsoft.com/office/officeart/2005/8/layout/venn1"/>
    <dgm:cxn modelId="{C85833BA-F49E-40A7-AFD5-4A3EA39AA2B6}" type="presParOf" srcId="{CAF73C46-89F2-4734-A5C0-14CB975F59B5}" destId="{BC94BFE7-0010-4A10-B5D9-FD64843F3A08}" srcOrd="1" destOrd="0" presId="urn:microsoft.com/office/officeart/2005/8/layout/venn1"/>
    <dgm:cxn modelId="{0620A32E-C3EF-424E-831A-2ACC977CABFA}" type="presParOf" srcId="{CAF73C46-89F2-4734-A5C0-14CB975F59B5}" destId="{E939BCB7-0B43-4F7F-B59F-66D642D40B5B}" srcOrd="2" destOrd="0" presId="urn:microsoft.com/office/officeart/2005/8/layout/venn1"/>
    <dgm:cxn modelId="{868AEB36-E2A7-4A88-BB32-E9DEC2D6F619}" type="presParOf" srcId="{CAF73C46-89F2-4734-A5C0-14CB975F59B5}" destId="{F05E8801-6E40-42A7-8EF1-C36C8D8B71E2}" srcOrd="3" destOrd="0" presId="urn:microsoft.com/office/officeart/2005/8/layout/venn1"/>
    <dgm:cxn modelId="{4DF0CD5E-ABED-4744-B15A-5FC3E471CF95}" type="presParOf" srcId="{CAF73C46-89F2-4734-A5C0-14CB975F59B5}" destId="{44D74DA6-1369-4892-BC7E-E5E79536B6BB}" srcOrd="4" destOrd="0" presId="urn:microsoft.com/office/officeart/2005/8/layout/venn1"/>
    <dgm:cxn modelId="{71C04043-E74F-46C4-8D22-C8954D6E2662}" type="presParOf" srcId="{CAF73C46-89F2-4734-A5C0-14CB975F59B5}" destId="{F0EAD4D7-328B-4940-BB46-22198C883F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16BC83-1AC2-442F-8143-034C8EE32FFC}">
      <dsp:nvSpPr>
        <dsp:cNvPr id="0" name=""/>
        <dsp:cNvSpPr/>
      </dsp:nvSpPr>
      <dsp:spPr>
        <a:xfrm>
          <a:off x="1828799" y="8779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систематичність</a:t>
          </a:r>
          <a:endParaRPr lang="ru-RU" sz="1600" b="1" kern="1200" dirty="0"/>
        </a:p>
      </dsp:txBody>
      <dsp:txXfrm>
        <a:off x="2153920" y="514510"/>
        <a:ext cx="1788160" cy="1097280"/>
      </dsp:txXfrm>
    </dsp:sp>
    <dsp:sp modelId="{E939BCB7-0B43-4F7F-B59F-66D642D40B5B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наявність сторін</a:t>
          </a:r>
          <a:endParaRPr lang="ru-RU" sz="1600" b="1" kern="1200" dirty="0"/>
        </a:p>
      </dsp:txBody>
      <dsp:txXfrm>
        <a:off x="3454400" y="2204720"/>
        <a:ext cx="1463040" cy="1341120"/>
      </dsp:txXfrm>
    </dsp:sp>
    <dsp:sp modelId="{44D74DA6-1369-4892-BC7E-E5E79536B6BB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дії або бездіяльність кривдника</a:t>
          </a:r>
          <a:endParaRPr lang="ru-RU" sz="1600" b="1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811C4-954D-452D-A081-A25BC7908781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C82AC-6DB8-4C45-A597-C36868627D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96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Цим</a:t>
            </a:r>
            <a:r>
              <a:rPr lang="uk-UA" baseline="0" dirty="0" smtClean="0"/>
              <a:t> правовим актом внесені зміни до </a:t>
            </a:r>
            <a:r>
              <a:rPr lang="uk-UA" dirty="0" smtClean="0"/>
              <a:t>Кодексу України про адміністративні правопорушення</a:t>
            </a:r>
            <a:r>
              <a:rPr lang="uk-UA" baseline="0" dirty="0" smtClean="0"/>
              <a:t> та </a:t>
            </a:r>
            <a:r>
              <a:rPr lang="uk-UA" dirty="0" smtClean="0"/>
              <a:t>Закону України «Про освіту».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501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 smtClean="0"/>
              <a:t>Типовими ознаками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булінгу</a:t>
            </a:r>
            <a:r>
              <a:rPr lang="uk-UA" baseline="0" dirty="0" smtClean="0"/>
              <a:t> є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систематичність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повторюваність</a:t>
            </a:r>
            <a:r>
              <a:rPr lang="ru-RU" dirty="0" smtClean="0"/>
              <a:t>) </a:t>
            </a:r>
            <a:r>
              <a:rPr lang="ru-RU" dirty="0" err="1" smtClean="0"/>
              <a:t>діяння</a:t>
            </a:r>
            <a:r>
              <a:rPr lang="ru-RU" dirty="0" smtClean="0"/>
              <a:t>;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dirty="0" err="1" smtClean="0"/>
              <a:t>кривдник</a:t>
            </a:r>
            <a:r>
              <a:rPr lang="ru-RU" dirty="0" smtClean="0"/>
              <a:t> (</a:t>
            </a:r>
            <a:r>
              <a:rPr lang="ru-RU" dirty="0" err="1" smtClean="0"/>
              <a:t>булер</a:t>
            </a:r>
            <a:r>
              <a:rPr lang="ru-RU" dirty="0" smtClean="0"/>
              <a:t>), </a:t>
            </a:r>
            <a:r>
              <a:rPr lang="ru-RU" dirty="0" err="1" smtClean="0"/>
              <a:t>потерпілий</a:t>
            </a:r>
            <a:r>
              <a:rPr lang="ru-RU" dirty="0" smtClean="0"/>
              <a:t> (жертва </a:t>
            </a:r>
            <a:r>
              <a:rPr lang="ru-RU" dirty="0" err="1" smtClean="0"/>
              <a:t>булінгу</a:t>
            </a:r>
            <a:r>
              <a:rPr lang="ru-RU" dirty="0" smtClean="0"/>
              <a:t>), </a:t>
            </a:r>
            <a:r>
              <a:rPr lang="ru-RU" dirty="0" err="1" smtClean="0"/>
              <a:t>спостерігачі</a:t>
            </a:r>
            <a:r>
              <a:rPr lang="ru-RU" dirty="0" smtClean="0"/>
              <a:t> (за </a:t>
            </a:r>
            <a:r>
              <a:rPr lang="ru-RU" dirty="0" err="1" smtClean="0"/>
              <a:t>наявності</a:t>
            </a:r>
            <a:r>
              <a:rPr lang="ru-RU" dirty="0" smtClean="0"/>
              <a:t>);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бездіяльність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кривдника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є </a:t>
            </a:r>
            <a:r>
              <a:rPr lang="ru-RU" dirty="0" err="1" smtClean="0"/>
              <a:t>заподіяння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, </a:t>
            </a:r>
            <a:r>
              <a:rPr lang="ru-RU" dirty="0" err="1" smtClean="0"/>
              <a:t>приниження</a:t>
            </a:r>
            <a:r>
              <a:rPr lang="ru-RU" dirty="0" smtClean="0"/>
              <a:t>, страх, </a:t>
            </a:r>
            <a:r>
              <a:rPr lang="ru-RU" dirty="0" err="1" smtClean="0"/>
              <a:t>тривога</a:t>
            </a:r>
            <a:r>
              <a:rPr lang="ru-RU" dirty="0" smtClean="0"/>
              <a:t>, </a:t>
            </a:r>
            <a:r>
              <a:rPr lang="ru-RU" dirty="0" err="1" smtClean="0"/>
              <a:t>підпорядкування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інтересам</a:t>
            </a:r>
            <a:r>
              <a:rPr lang="ru-RU" dirty="0" smtClean="0"/>
              <a:t> </a:t>
            </a:r>
            <a:r>
              <a:rPr lang="ru-RU" dirty="0" err="1" smtClean="0"/>
              <a:t>кривдника</a:t>
            </a:r>
            <a:r>
              <a:rPr lang="ru-RU" dirty="0" smtClean="0"/>
              <a:t>,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спричинення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ізоляції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"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255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Керівник</a:t>
            </a:r>
            <a:r>
              <a:rPr lang="ru-RU" sz="1200" b="1" baseline="0" dirty="0" smtClean="0">
                <a:solidFill>
                  <a:schemeClr val="bg2">
                    <a:lumMod val="50000"/>
                  </a:schemeClr>
                </a:solidFill>
              </a:rPr>
              <a:t> закладу </a:t>
            </a:r>
            <a:r>
              <a:rPr lang="ru-RU" sz="1200" b="1" baseline="0" dirty="0" err="1" smtClean="0">
                <a:solidFill>
                  <a:schemeClr val="bg2">
                    <a:lumMod val="50000"/>
                  </a:schemeClr>
                </a:solidFill>
              </a:rPr>
              <a:t>освіти</a:t>
            </a:r>
            <a:r>
              <a:rPr lang="ru-RU" sz="1200" b="1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забезпечує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створення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закладі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освіти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безпечного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освітнього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середовища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200" dirty="0" err="1" smtClean="0"/>
              <a:t>вільного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</a:t>
            </a:r>
            <a:r>
              <a:rPr lang="ru-RU" sz="1200" dirty="0" err="1" smtClean="0"/>
              <a:t>насильства</a:t>
            </a:r>
            <a:r>
              <a:rPr lang="ru-RU" sz="1200" dirty="0" smtClean="0"/>
              <a:t> та </a:t>
            </a:r>
            <a:r>
              <a:rPr lang="ru-RU" sz="1200" dirty="0" err="1" smtClean="0"/>
              <a:t>булінгу</a:t>
            </a:r>
            <a:r>
              <a:rPr lang="ru-RU" sz="1200" dirty="0" smtClean="0"/>
              <a:t>, у тому </a:t>
            </a:r>
            <a:r>
              <a:rPr lang="ru-RU" sz="1200" dirty="0" err="1" smtClean="0"/>
              <a:t>числі</a:t>
            </a:r>
            <a:r>
              <a:rPr lang="ru-RU" sz="1200" dirty="0" smtClean="0"/>
              <a:t>:</a:t>
            </a:r>
          </a:p>
          <a:p>
            <a:pPr algn="just"/>
            <a:r>
              <a:rPr lang="ru-RU" sz="1200" dirty="0" smtClean="0"/>
              <a:t>з </a:t>
            </a:r>
            <a:r>
              <a:rPr lang="ru-RU" sz="1200" dirty="0" err="1" smtClean="0"/>
              <a:t>урахуванням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пропозицій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(</a:t>
            </a:r>
            <a:r>
              <a:rPr lang="ru-RU" sz="1200" dirty="0" err="1" smtClean="0"/>
              <a:t>підрозділів</a:t>
            </a:r>
            <a:r>
              <a:rPr lang="ru-RU" sz="1200" dirty="0" smtClean="0"/>
              <a:t>) </a:t>
            </a:r>
            <a:r>
              <a:rPr lang="ru-RU" sz="1200" dirty="0" err="1" smtClean="0"/>
              <a:t>Національної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, центрального органу </a:t>
            </a:r>
            <a:r>
              <a:rPr lang="ru-RU" sz="1200" dirty="0" err="1" smtClean="0"/>
              <a:t>виконавчої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реалізує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державну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політику</a:t>
            </a:r>
            <a:r>
              <a:rPr lang="ru-RU" sz="1200" dirty="0" smtClean="0"/>
              <a:t> у </a:t>
            </a:r>
            <a:r>
              <a:rPr lang="ru-RU" sz="1200" dirty="0" err="1" smtClean="0"/>
              <a:t>сфері</a:t>
            </a:r>
            <a:r>
              <a:rPr lang="ru-RU" sz="1200" dirty="0" smtClean="0"/>
              <a:t> </a:t>
            </a:r>
            <a:r>
              <a:rPr lang="ru-RU" sz="1200" dirty="0" err="1" smtClean="0"/>
              <a:t>охорони</a:t>
            </a:r>
            <a:r>
              <a:rPr lang="ru-RU" sz="1200" dirty="0" smtClean="0"/>
              <a:t> </a:t>
            </a:r>
            <a:r>
              <a:rPr lang="ru-RU" sz="1200" dirty="0" err="1" smtClean="0"/>
              <a:t>здоров’я</a:t>
            </a:r>
            <a:r>
              <a:rPr lang="ru-RU" sz="1200" dirty="0" smtClean="0"/>
              <a:t>, головного органу у </a:t>
            </a:r>
            <a:r>
              <a:rPr lang="ru-RU" sz="1200" dirty="0" err="1" smtClean="0"/>
              <a:t>системі</a:t>
            </a:r>
            <a:r>
              <a:rPr lang="ru-RU" sz="1200" dirty="0" smtClean="0"/>
              <a:t> </a:t>
            </a:r>
            <a:r>
              <a:rPr lang="ru-RU" sz="1200" dirty="0" err="1" smtClean="0"/>
              <a:t>центральних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виконавчої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реалізує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правову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політику</a:t>
            </a:r>
            <a:r>
              <a:rPr lang="ru-RU" sz="1200" dirty="0" smtClean="0"/>
              <a:t>, служб у справах </a:t>
            </a:r>
            <a:r>
              <a:rPr lang="ru-RU" sz="1200" dirty="0" err="1" smtClean="0"/>
              <a:t>дітей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центрів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соціальних</a:t>
            </a:r>
            <a:r>
              <a:rPr lang="ru-RU" sz="1200" dirty="0" smtClean="0"/>
              <a:t> служб для </a:t>
            </a:r>
            <a:r>
              <a:rPr lang="ru-RU" sz="1200" dirty="0" err="1" smtClean="0"/>
              <a:t>сім’ї</a:t>
            </a:r>
            <a:r>
              <a:rPr lang="ru-RU" sz="1200" dirty="0" smtClean="0"/>
              <a:t>, </a:t>
            </a:r>
            <a:r>
              <a:rPr lang="ru-RU" sz="1200" dirty="0" err="1" smtClean="0"/>
              <a:t>дітей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молоді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48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Відповідно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вимог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Закону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необхідно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абезпечити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на веб-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сайті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закладу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відкритий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доступ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такої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документів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правила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поведінки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план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заходів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400" dirty="0" err="1" smtClean="0"/>
              <a:t>протидію</a:t>
            </a:r>
            <a:r>
              <a:rPr lang="ru-RU" sz="1400" dirty="0" smtClean="0"/>
              <a:t> </a:t>
            </a:r>
            <a:r>
              <a:rPr lang="ru-RU" sz="1400" dirty="0" err="1" smtClean="0"/>
              <a:t>булінгу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порядок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подання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розгляду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заяв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порядок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реагування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доведені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випадки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булінгу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відповідальність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причетних</a:t>
            </a:r>
            <a:r>
              <a:rPr lang="ru-RU" sz="1400" dirty="0" smtClean="0"/>
              <a:t> до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.</a:t>
            </a:r>
          </a:p>
          <a:p>
            <a:endParaRPr lang="ru-RU" sz="14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185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Закон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України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«Про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внесені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доповнення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стосовно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прав і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обовязків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здобувачів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4564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-педагогічних</a:t>
            </a:r>
            <a:r>
              <a:rPr lang="uk-UA" baseline="0" dirty="0" smtClean="0"/>
              <a:t> працівників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77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та батьків стосовно захисту від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булінгу</a:t>
            </a:r>
            <a:r>
              <a:rPr lang="uk-UA" baseline="0" dirty="0" smtClean="0"/>
              <a:t> та інформування про випадки, що сталися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3504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Жил-был вспыльчивый и несдержанный юноша. И вот в один прекрасный день отец дал ему мешочек с гвоздями и приказал, чтобы каждый раз, когда он не сможет сдержать свой гнев, вбивать один гвоздь в столб забора. В первый день в столбе было несколько десятков гвоздей. Потом постепенно юноша научился сдерживать свой гнев, и каждый день число гвоздей, которые он забивал, становилось меньше. Молодой человек понял, что намного легче контролировать свой гнев, чем вбивать гвозди. И вот пришёл тот день, когда он ни разу не потерял контроль над собой. Он рассказал об этом отцу. Тот посмотрел на него и сказал, что теперь, когда сыну удастся сдержать свой гнев, он может вытаскивать по одному гвоздю из столба. Время шло, и наступил такой день, когда юноша пришёл к отцу и сказал, что в столбе не осталось ни одного гвоздя. Тогда отец подвёл сына за руку к столбу и сказал: -Ты хорошо справился, но ты посмотри, сколько в столбе дыр? Он уже никогда в жизни не будет таким, как раньше. Вот когда говоришь человеку что-нибудь злое или плохое, у него остаётся шрам, как эти дыры в столбе. И неважно, сколько раз после этого ты извинишься: шрам всё равно останется у человека.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82AC-6DB8-4C45-A597-C36868627D3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708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hilddevelop.com.ua/articles/upbring/589/" TargetMode="External"/><Relationship Id="rId2" Type="http://schemas.openxmlformats.org/officeDocument/2006/relationships/hyperlink" Target="https://childdevelop.com.ua/articles/psychology/1159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hilddevelop.com.ua/articles/conflict/3108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33000"/>
                <a:lumOff val="67000"/>
                <a:alpha val="56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661248"/>
            <a:ext cx="6421016" cy="1067568"/>
          </a:xfrm>
        </p:spPr>
        <p:txBody>
          <a:bodyPr/>
          <a:lstStyle/>
          <a:p>
            <a:pPr algn="l"/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24744"/>
            <a:ext cx="8028000" cy="2916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«Протидія </a:t>
            </a:r>
            <a:r>
              <a:rPr lang="uk-UA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буллінгу</a:t>
            </a:r>
            <a:r>
              <a:rPr lang="uk-UA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в шкільному середовищі»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69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4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Батьки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7332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 err="1" smtClean="0">
                <a:solidFill>
                  <a:schemeClr val="bg2">
                    <a:lumMod val="50000"/>
                  </a:schemeClr>
                </a:solidFill>
              </a:rPr>
              <a:t>мають</a:t>
            </a:r>
            <a:r>
              <a:rPr lang="ru-RU" sz="5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5100" b="1" dirty="0" smtClean="0">
                <a:solidFill>
                  <a:srgbClr val="FF0000"/>
                </a:solidFill>
              </a:rPr>
              <a:t>право:</a:t>
            </a:r>
          </a:p>
          <a:p>
            <a:pPr algn="just"/>
            <a:r>
              <a:rPr lang="ru-RU" sz="5100" b="1" i="1" dirty="0" err="1" smtClean="0">
                <a:solidFill>
                  <a:srgbClr val="FF0000"/>
                </a:solidFill>
              </a:rPr>
              <a:t>подавати</a:t>
            </a:r>
            <a:r>
              <a:rPr lang="ru-RU" sz="5100" b="1" i="1" dirty="0" smtClean="0">
                <a:solidFill>
                  <a:srgbClr val="FF0000"/>
                </a:solidFill>
              </a:rPr>
              <a:t> </a:t>
            </a:r>
            <a:r>
              <a:rPr lang="ru-RU" sz="5100" b="1" i="1" dirty="0" err="1">
                <a:solidFill>
                  <a:srgbClr val="FF0000"/>
                </a:solidFill>
              </a:rPr>
              <a:t>керівництв</a:t>
            </a:r>
            <a:r>
              <a:rPr lang="ru-RU" sz="5100" b="1" i="1" dirty="0" err="1"/>
              <a:t>у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</a:t>
            </a:r>
            <a:r>
              <a:rPr lang="ru-RU" sz="5100" b="1" i="1" dirty="0" err="1"/>
              <a:t>засновнику</a:t>
            </a:r>
            <a:r>
              <a:rPr lang="ru-RU" sz="5100" b="1" i="1" dirty="0"/>
              <a:t> закладу </a:t>
            </a:r>
            <a:r>
              <a:rPr lang="ru-RU" sz="5100" b="1" i="1" dirty="0" err="1"/>
              <a:t>освіти</a:t>
            </a:r>
            <a:r>
              <a:rPr lang="ru-RU" sz="5100" b="1" i="1" dirty="0"/>
              <a:t> </a:t>
            </a:r>
            <a:r>
              <a:rPr lang="ru-RU" sz="5100" b="1" i="1" dirty="0" err="1"/>
              <a:t>заяву</a:t>
            </a:r>
            <a:r>
              <a:rPr lang="ru-RU" sz="5100" b="1" i="1" dirty="0"/>
              <a:t> про </a:t>
            </a:r>
            <a:r>
              <a:rPr lang="ru-RU" sz="5100" b="1" i="1" dirty="0" err="1"/>
              <a:t>випадки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</a:t>
            </a:r>
            <a:r>
              <a:rPr lang="ru-RU" sz="5100" b="1" i="1" dirty="0" err="1"/>
              <a:t>стосовно</a:t>
            </a:r>
            <a:r>
              <a:rPr lang="ru-RU" sz="5100" b="1" i="1" dirty="0"/>
              <a:t> </a:t>
            </a:r>
            <a:r>
              <a:rPr lang="ru-RU" sz="5100" b="1" i="1" dirty="0" err="1"/>
              <a:t>дитини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будь-</a:t>
            </a:r>
            <a:r>
              <a:rPr lang="ru-RU" sz="5100" b="1" i="1" dirty="0" err="1"/>
              <a:t>якого</a:t>
            </a:r>
            <a:r>
              <a:rPr lang="ru-RU" sz="5100" b="1" i="1" dirty="0"/>
              <a:t> </a:t>
            </a:r>
            <a:r>
              <a:rPr lang="ru-RU" sz="5100" b="1" i="1" dirty="0" err="1"/>
              <a:t>іншого</a:t>
            </a:r>
            <a:r>
              <a:rPr lang="ru-RU" sz="5100" b="1" i="1" dirty="0"/>
              <a:t> </a:t>
            </a:r>
            <a:r>
              <a:rPr lang="ru-RU" sz="5100" b="1" i="1" dirty="0" err="1"/>
              <a:t>учасника</a:t>
            </a:r>
            <a:r>
              <a:rPr lang="ru-RU" sz="5100" b="1" i="1" dirty="0"/>
              <a:t> </a:t>
            </a:r>
            <a:r>
              <a:rPr lang="ru-RU" sz="5100" b="1" i="1" dirty="0" err="1"/>
              <a:t>освітнього</a:t>
            </a:r>
            <a:r>
              <a:rPr lang="ru-RU" sz="5100" b="1" i="1" dirty="0"/>
              <a:t> </a:t>
            </a:r>
            <a:r>
              <a:rPr lang="ru-RU" sz="5100" b="1" i="1" dirty="0" err="1"/>
              <a:t>процесу</a:t>
            </a:r>
            <a:r>
              <a:rPr lang="ru-RU" sz="5100" b="1" i="1" dirty="0"/>
              <a:t>;</a:t>
            </a:r>
          </a:p>
          <a:p>
            <a:pPr algn="just"/>
            <a:r>
              <a:rPr lang="ru-RU" sz="5100" b="1" i="1" dirty="0" err="1"/>
              <a:t>вимагати</a:t>
            </a:r>
            <a:r>
              <a:rPr lang="ru-RU" sz="5100" b="1" i="1" dirty="0"/>
              <a:t> </a:t>
            </a:r>
            <a:r>
              <a:rPr lang="ru-RU" sz="5100" b="1" i="1" dirty="0" err="1"/>
              <a:t>повного</a:t>
            </a:r>
            <a:r>
              <a:rPr lang="ru-RU" sz="5100" b="1" i="1" dirty="0"/>
              <a:t> та </a:t>
            </a:r>
            <a:r>
              <a:rPr lang="ru-RU" sz="5100" b="1" i="1" dirty="0" err="1"/>
              <a:t>неупередженого</a:t>
            </a:r>
            <a:r>
              <a:rPr lang="ru-RU" sz="5100" b="1" i="1" dirty="0"/>
              <a:t> </a:t>
            </a:r>
            <a:r>
              <a:rPr lang="ru-RU" sz="5100" b="1" i="1" dirty="0" err="1"/>
              <a:t>розслідування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</a:t>
            </a:r>
            <a:r>
              <a:rPr lang="ru-RU" sz="5100" b="1" i="1" dirty="0" err="1"/>
              <a:t>стосовно</a:t>
            </a:r>
            <a:r>
              <a:rPr lang="ru-RU" sz="5100" b="1" i="1" dirty="0"/>
              <a:t> </a:t>
            </a:r>
            <a:r>
              <a:rPr lang="ru-RU" sz="5100" b="1" i="1" dirty="0" err="1"/>
              <a:t>дитини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будь-</a:t>
            </a:r>
            <a:r>
              <a:rPr lang="ru-RU" sz="5100" b="1" i="1" dirty="0" err="1"/>
              <a:t>якого</a:t>
            </a:r>
            <a:r>
              <a:rPr lang="ru-RU" sz="5100" b="1" i="1" dirty="0"/>
              <a:t> </a:t>
            </a:r>
            <a:r>
              <a:rPr lang="ru-RU" sz="5100" b="1" i="1" dirty="0" err="1"/>
              <a:t>іншого</a:t>
            </a:r>
            <a:r>
              <a:rPr lang="ru-RU" sz="5100" b="1" i="1" dirty="0"/>
              <a:t> </a:t>
            </a:r>
            <a:r>
              <a:rPr lang="ru-RU" sz="5100" b="1" i="1" dirty="0" err="1"/>
              <a:t>учасника</a:t>
            </a:r>
            <a:r>
              <a:rPr lang="ru-RU" sz="5100" b="1" i="1" dirty="0"/>
              <a:t> </a:t>
            </a:r>
            <a:r>
              <a:rPr lang="ru-RU" sz="5100" b="1" i="1" dirty="0" err="1"/>
              <a:t>освітнього</a:t>
            </a:r>
            <a:r>
              <a:rPr lang="ru-RU" sz="5100" b="1" i="1" dirty="0"/>
              <a:t> </a:t>
            </a:r>
            <a:r>
              <a:rPr lang="ru-RU" sz="5100" b="1" i="1" dirty="0" err="1"/>
              <a:t>процесу</a:t>
            </a:r>
            <a:r>
              <a:rPr lang="ru-RU" sz="5100" b="1" i="1" dirty="0" smtClean="0"/>
              <a:t>;</a:t>
            </a:r>
          </a:p>
          <a:p>
            <a:pPr marL="0" indent="0" algn="just">
              <a:buNone/>
            </a:pPr>
            <a:r>
              <a:rPr lang="ru-RU" sz="5100" b="1" dirty="0" err="1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ru-RU" sz="51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algn="just"/>
            <a:r>
              <a:rPr lang="ru-RU" sz="5100" b="1" i="1" dirty="0" err="1" smtClean="0"/>
              <a:t>сприяти</a:t>
            </a:r>
            <a:r>
              <a:rPr lang="ru-RU" sz="5100" b="1" i="1" dirty="0" smtClean="0"/>
              <a:t> </a:t>
            </a:r>
            <a:r>
              <a:rPr lang="ru-RU" sz="5100" b="1" i="1" dirty="0" err="1"/>
              <a:t>керівництву</a:t>
            </a:r>
            <a:r>
              <a:rPr lang="ru-RU" sz="5100" b="1" i="1" dirty="0"/>
              <a:t> закладу </a:t>
            </a:r>
            <a:r>
              <a:rPr lang="ru-RU" sz="5100" b="1" i="1" dirty="0" err="1"/>
              <a:t>освіти</a:t>
            </a:r>
            <a:r>
              <a:rPr lang="ru-RU" sz="5100" b="1" i="1" dirty="0"/>
              <a:t> у </a:t>
            </a:r>
            <a:r>
              <a:rPr lang="ru-RU" sz="5100" b="1" i="1" dirty="0" err="1"/>
              <a:t>проведенні</a:t>
            </a:r>
            <a:r>
              <a:rPr lang="ru-RU" sz="5100" b="1" i="1" dirty="0"/>
              <a:t> </a:t>
            </a:r>
            <a:r>
              <a:rPr lang="ru-RU" sz="5100" b="1" i="1" dirty="0" err="1"/>
              <a:t>розслідування</a:t>
            </a:r>
            <a:r>
              <a:rPr lang="ru-RU" sz="5100" b="1" i="1" dirty="0"/>
              <a:t> </a:t>
            </a:r>
            <a:r>
              <a:rPr lang="ru-RU" sz="5100" b="1" i="1" dirty="0" err="1"/>
              <a:t>щодо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);</a:t>
            </a:r>
          </a:p>
          <a:p>
            <a:pPr algn="just"/>
            <a:r>
              <a:rPr lang="ru-RU" sz="5100" b="1" i="1" dirty="0" err="1">
                <a:solidFill>
                  <a:srgbClr val="FF0000"/>
                </a:solidFill>
              </a:rPr>
              <a:t>виконувати</a:t>
            </a:r>
            <a:r>
              <a:rPr lang="ru-RU" sz="5100" b="1" i="1" dirty="0">
                <a:solidFill>
                  <a:srgbClr val="FF0000"/>
                </a:solidFill>
              </a:rPr>
              <a:t> </a:t>
            </a:r>
            <a:r>
              <a:rPr lang="ru-RU" sz="5100" b="1" i="1" dirty="0" err="1">
                <a:solidFill>
                  <a:srgbClr val="FF0000"/>
                </a:solidFill>
              </a:rPr>
              <a:t>рішення</a:t>
            </a:r>
            <a:r>
              <a:rPr lang="ru-RU" sz="5100" b="1" i="1" dirty="0">
                <a:solidFill>
                  <a:srgbClr val="FF0000"/>
                </a:solidFill>
              </a:rPr>
              <a:t> </a:t>
            </a:r>
            <a:r>
              <a:rPr lang="ru-RU" sz="5100" b="1" i="1" dirty="0"/>
              <a:t>та </a:t>
            </a:r>
            <a:r>
              <a:rPr lang="ru-RU" sz="5100" b="1" i="1" dirty="0" err="1"/>
              <a:t>рекомендації</a:t>
            </a:r>
            <a:r>
              <a:rPr lang="ru-RU" sz="5100" b="1" i="1" dirty="0"/>
              <a:t> </a:t>
            </a:r>
            <a:r>
              <a:rPr lang="ru-RU" sz="5100" b="1" i="1" dirty="0" err="1"/>
              <a:t>комісії</a:t>
            </a:r>
            <a:r>
              <a:rPr lang="ru-RU" sz="5100" b="1" i="1" dirty="0"/>
              <a:t> з </a:t>
            </a:r>
            <a:r>
              <a:rPr lang="ru-RU" sz="5100" b="1" i="1" dirty="0" err="1"/>
              <a:t>розгляду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в </a:t>
            </a:r>
            <a:r>
              <a:rPr lang="ru-RU" sz="5100" b="1" i="1" dirty="0" err="1"/>
              <a:t>закладі</a:t>
            </a:r>
            <a:r>
              <a:rPr lang="ru-RU" sz="5100" b="1" i="1" dirty="0"/>
              <a:t> </a:t>
            </a:r>
            <a:r>
              <a:rPr lang="ru-RU" sz="5100" b="1" i="1" dirty="0" err="1" smtClean="0"/>
              <a:t>освіти</a:t>
            </a:r>
            <a:r>
              <a:rPr lang="ru-RU" sz="5100" b="1" i="1" dirty="0" smtClean="0"/>
              <a:t>.</a:t>
            </a:r>
            <a:endParaRPr lang="ru-RU" sz="5100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61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124744"/>
            <a:ext cx="86480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Психолого-педагогічний </a:t>
            </a:r>
            <a:r>
              <a:rPr lang="uk-UA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аспект протидії </a:t>
            </a:r>
            <a:r>
              <a:rPr lang="uk-UA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буллінгу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264372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263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52792" cy="2088232"/>
          </a:xfrm>
        </p:spPr>
        <p:txBody>
          <a:bodyPr>
            <a:normAutofit fontScale="90000"/>
          </a:bodyPr>
          <a:lstStyle/>
          <a:p>
            <a:r>
              <a:rPr lang="uk-UA" sz="5400" b="1" u="sng" dirty="0"/>
              <a:t>Мозковий штурм </a:t>
            </a:r>
            <a:r>
              <a:rPr lang="uk-UA" sz="5400" b="1" u="sng" dirty="0" smtClean="0"/>
              <a:t/>
            </a:r>
            <a:br>
              <a:rPr lang="uk-UA" sz="5400" b="1" u="sng" dirty="0" smtClean="0"/>
            </a:br>
            <a:r>
              <a:rPr lang="uk-UA" sz="5400" u="sng" dirty="0"/>
              <a:t/>
            </a:r>
            <a:br>
              <a:rPr lang="uk-UA" sz="5400" u="sng" dirty="0"/>
            </a:br>
            <a:r>
              <a:rPr lang="uk-UA" sz="5400" i="1" dirty="0" smtClean="0">
                <a:solidFill>
                  <a:srgbClr val="FF0000"/>
                </a:solidFill>
              </a:rPr>
              <a:t>«</a:t>
            </a:r>
            <a:r>
              <a:rPr lang="uk-UA" sz="5400" i="1" dirty="0" err="1">
                <a:solidFill>
                  <a:srgbClr val="FF0000"/>
                </a:solidFill>
              </a:rPr>
              <a:t>Буллінг</a:t>
            </a:r>
            <a:r>
              <a:rPr lang="uk-UA" sz="5400" i="1" dirty="0">
                <a:solidFill>
                  <a:srgbClr val="FF0000"/>
                </a:solidFill>
              </a:rPr>
              <a:t> -  це </a:t>
            </a:r>
            <a:r>
              <a:rPr lang="uk-UA" sz="5400" i="1" dirty="0" smtClean="0">
                <a:solidFill>
                  <a:srgbClr val="FF0000"/>
                </a:solidFill>
              </a:rPr>
              <a:t>…»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ÐÐ°ÑÑÐ¸Ð½ÐºÐ¸ Ð¿Ð¾ Ð·Ð°Ð¿ÑÐ¾ÑÑ Ð±ÑÐ»Ð»Ð¸Ð½Ð³ ÑÑÐ¾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321" t="17329" r="13822" b="29505"/>
          <a:stretch/>
        </p:blipFill>
        <p:spPr bwMode="auto">
          <a:xfrm>
            <a:off x="2339752" y="2720961"/>
            <a:ext cx="6592982" cy="388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084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38138"/>
          </a:xfrm>
        </p:spPr>
        <p:txBody>
          <a:bodyPr>
            <a:noAutofit/>
          </a:bodyPr>
          <a:lstStyle/>
          <a:p>
            <a:r>
              <a:rPr lang="uk-UA" sz="5400" i="1" dirty="0" smtClean="0">
                <a:solidFill>
                  <a:srgbClr val="FF0000"/>
                </a:solidFill>
              </a:rPr>
              <a:t>Причини </a:t>
            </a:r>
            <a:r>
              <a:rPr lang="uk-UA" sz="5400" i="1" dirty="0" err="1" smtClean="0">
                <a:solidFill>
                  <a:srgbClr val="FF0000"/>
                </a:solidFill>
              </a:rPr>
              <a:t>буллінгу</a:t>
            </a: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dirty="0"/>
              <a:t>Засіб самореалізації;</a:t>
            </a:r>
            <a:endParaRPr lang="ru-RU" b="1" dirty="0"/>
          </a:p>
          <a:p>
            <a:pPr lvl="0"/>
            <a:r>
              <a:rPr lang="uk-UA" b="1" dirty="0"/>
              <a:t>Бажання стати популярним у колективі;</a:t>
            </a:r>
            <a:endParaRPr lang="ru-RU" b="1" dirty="0"/>
          </a:p>
          <a:p>
            <a:pPr lvl="0"/>
            <a:r>
              <a:rPr lang="uk-UA" b="1" dirty="0"/>
              <a:t>Бажання здаватися сильнішим («крутішим»), ніж є насправді;</a:t>
            </a:r>
            <a:endParaRPr lang="ru-RU" b="1" dirty="0"/>
          </a:p>
          <a:p>
            <a:pPr lvl="0"/>
            <a:r>
              <a:rPr lang="uk-UA" b="1" dirty="0"/>
              <a:t>Привертання до себе уваги;</a:t>
            </a:r>
            <a:endParaRPr lang="ru-RU" b="1" dirty="0"/>
          </a:p>
          <a:p>
            <a:pPr lvl="0"/>
            <a:r>
              <a:rPr lang="uk-UA" b="1" dirty="0"/>
              <a:t>Бажання залякати оточуючих;</a:t>
            </a:r>
            <a:endParaRPr lang="ru-RU" b="1" dirty="0"/>
          </a:p>
          <a:p>
            <a:pPr lvl="0"/>
            <a:r>
              <a:rPr lang="uk-UA" b="1" dirty="0"/>
              <a:t>Заздрість до жертви;</a:t>
            </a:r>
            <a:endParaRPr lang="ru-RU" b="1" dirty="0"/>
          </a:p>
          <a:p>
            <a:pPr lvl="0"/>
            <a:r>
              <a:rPr lang="uk-UA" b="1" dirty="0"/>
              <a:t>Помста (після того, як агресор сам постраждав від жорсткості – бажання поквитатися з іншими та вимістити на них свою злість);</a:t>
            </a:r>
            <a:endParaRPr lang="ru-RU" b="1" dirty="0"/>
          </a:p>
          <a:p>
            <a:pPr lvl="0"/>
            <a:r>
              <a:rPr lang="uk-UA" b="1" dirty="0"/>
              <a:t>Відсутність у агресора розуміння, що агресія – це погано, відсутність співчуття та жалості до </a:t>
            </a:r>
            <a:r>
              <a:rPr lang="uk-UA" b="1" dirty="0" smtClean="0"/>
              <a:t>жертви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548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 algn="ctr"/>
            <a:r>
              <a:rPr lang="uk-UA" sz="5400" i="1" dirty="0">
                <a:solidFill>
                  <a:srgbClr val="FF0000"/>
                </a:solidFill>
              </a:rPr>
              <a:t>Притча </a:t>
            </a:r>
            <a:r>
              <a:rPr lang="uk-UA" sz="5400" i="1" dirty="0" smtClean="0">
                <a:solidFill>
                  <a:srgbClr val="FF0000"/>
                </a:solidFill>
              </a:rPr>
              <a:t/>
            </a:r>
            <a:br>
              <a:rPr lang="uk-UA" sz="5400" i="1" dirty="0" smtClean="0">
                <a:solidFill>
                  <a:srgbClr val="FF0000"/>
                </a:solidFill>
              </a:rPr>
            </a:br>
            <a:r>
              <a:rPr lang="uk-UA" sz="5400" i="1" dirty="0" smtClean="0">
                <a:solidFill>
                  <a:srgbClr val="FF0000"/>
                </a:solidFill>
              </a:rPr>
              <a:t>«</a:t>
            </a:r>
            <a:r>
              <a:rPr lang="uk-UA" sz="5400" i="1" dirty="0">
                <a:solidFill>
                  <a:srgbClr val="FF0000"/>
                </a:solidFill>
              </a:rPr>
              <a:t>Стовп та цвяхи» </a:t>
            </a:r>
            <a:endParaRPr lang="ru-RU" sz="54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ÐÐ²Ð¾Ð·Ð´Ð¸ Ð² Ð·Ð°Ð±Ð¾ÑÐµ (Ð¿ÑÐ¸ÑÑÐ° Ð¾ Ð³Ð½ÐµÐ²Ðµ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655" y="2708920"/>
            <a:ext cx="3744416" cy="3727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706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Більшість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дітей</a:t>
            </a:r>
            <a:r>
              <a:rPr lang="ru-RU" sz="1800" dirty="0" smtClean="0"/>
              <a:t> </a:t>
            </a:r>
            <a:r>
              <a:rPr lang="ru-RU" sz="1800" dirty="0" err="1" smtClean="0"/>
              <a:t>соромляться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зізнатись</a:t>
            </a:r>
            <a:r>
              <a:rPr lang="ru-RU" sz="1800" dirty="0" smtClean="0"/>
              <a:t> у тому,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над ними </a:t>
            </a:r>
            <a:r>
              <a:rPr lang="ru-RU" sz="1800" dirty="0" err="1" smtClean="0"/>
              <a:t>знущаються</a:t>
            </a:r>
            <a:r>
              <a:rPr lang="ru-RU" sz="1800" dirty="0" smtClean="0"/>
              <a:t>. Вони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нікому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це</a:t>
            </a:r>
            <a:r>
              <a:rPr lang="ru-RU" sz="1800" dirty="0" smtClean="0"/>
              <a:t> не </a:t>
            </a:r>
            <a:r>
              <a:rPr lang="ru-RU" sz="1800" dirty="0" err="1" smtClean="0"/>
              <a:t>розповідати</a:t>
            </a:r>
            <a:r>
              <a:rPr lang="ru-RU" sz="1800" dirty="0" smtClean="0"/>
              <a:t>.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ваша </a:t>
            </a:r>
            <a:r>
              <a:rPr lang="ru-RU" sz="1800" dirty="0" err="1" smtClean="0"/>
              <a:t>дитина</a:t>
            </a:r>
            <a:r>
              <a:rPr lang="ru-RU" sz="1800" dirty="0" smtClean="0"/>
              <a:t> все-таки </a:t>
            </a:r>
            <a:r>
              <a:rPr lang="ru-RU" sz="1800" dirty="0" err="1" smtClean="0"/>
              <a:t>прийшла</a:t>
            </a:r>
            <a:r>
              <a:rPr lang="ru-RU" sz="1800" dirty="0" smtClean="0"/>
              <a:t> до вас по </a:t>
            </a:r>
            <a:r>
              <a:rPr lang="ru-RU" sz="1800" dirty="0" err="1" smtClean="0"/>
              <a:t>допомогу</a:t>
            </a:r>
            <a:r>
              <a:rPr lang="ru-RU" sz="1800" dirty="0" smtClean="0"/>
              <a:t>, </a:t>
            </a:r>
            <a:r>
              <a:rPr lang="ru-RU" sz="1800" dirty="0" err="1" smtClean="0"/>
              <a:t>поставтесь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серйозно</a:t>
            </a:r>
            <a:r>
              <a:rPr lang="ru-RU" sz="1800" dirty="0" smtClean="0"/>
              <a:t>.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вперше</a:t>
            </a:r>
            <a:r>
              <a:rPr lang="ru-RU" sz="1800" dirty="0" smtClean="0"/>
              <a:t> попросила про </a:t>
            </a:r>
            <a:r>
              <a:rPr lang="ru-RU" sz="1800" dirty="0" err="1" smtClean="0"/>
              <a:t>допомогу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до </a:t>
            </a:r>
            <a:r>
              <a:rPr lang="ru-RU" sz="1800" dirty="0" err="1" smtClean="0"/>
              <a:t>неї</a:t>
            </a:r>
            <a:r>
              <a:rPr lang="ru-RU" sz="1800" dirty="0" smtClean="0"/>
              <a:t> не </a:t>
            </a:r>
            <a:r>
              <a:rPr lang="ru-RU" sz="1800" dirty="0" err="1" smtClean="0"/>
              <a:t>поставилися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серйозно</a:t>
            </a:r>
            <a:r>
              <a:rPr lang="ru-RU" sz="1800" dirty="0" smtClean="0"/>
              <a:t>, </a:t>
            </a:r>
            <a:r>
              <a:rPr lang="ru-RU" sz="1800" dirty="0" err="1" smtClean="0"/>
              <a:t>вдруге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вже</a:t>
            </a:r>
            <a:r>
              <a:rPr lang="ru-RU" sz="1800" dirty="0" smtClean="0"/>
              <a:t> до вас не </a:t>
            </a:r>
            <a:r>
              <a:rPr lang="ru-RU" sz="1800" dirty="0" err="1" smtClean="0"/>
              <a:t>звернеться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Якщо</a:t>
            </a:r>
            <a:r>
              <a:rPr lang="ru-RU" sz="1800" dirty="0" smtClean="0"/>
              <a:t> ваша </a:t>
            </a:r>
            <a:r>
              <a:rPr lang="ru-RU" sz="1800" dirty="0" err="1" smtClean="0"/>
              <a:t>дитина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звертається</a:t>
            </a:r>
            <a:r>
              <a:rPr lang="ru-RU" sz="1800" dirty="0" smtClean="0"/>
              <a:t> до вас по </a:t>
            </a:r>
            <a:r>
              <a:rPr lang="ru-RU" sz="1800" dirty="0" err="1" smtClean="0"/>
              <a:t>допомогу</a:t>
            </a:r>
            <a:r>
              <a:rPr lang="ru-RU" sz="1800" dirty="0" smtClean="0"/>
              <a:t>, </a:t>
            </a:r>
            <a:r>
              <a:rPr lang="ru-RU" sz="1800" dirty="0" err="1" smtClean="0"/>
              <a:t>зверніть</a:t>
            </a:r>
            <a:r>
              <a:rPr lang="ru-RU" sz="1800" dirty="0" smtClean="0"/>
              <a:t> </a:t>
            </a:r>
            <a:r>
              <a:rPr lang="ru-RU" sz="1800" dirty="0" err="1" smtClean="0"/>
              <a:t>увагу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свідчать</a:t>
            </a:r>
            <a:r>
              <a:rPr lang="ru-RU" sz="1800" dirty="0" smtClean="0"/>
              <a:t> про те,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вона стала жертвою </a:t>
            </a:r>
            <a:r>
              <a:rPr lang="ru-RU" sz="1800" dirty="0" err="1" smtClean="0"/>
              <a:t>булінгу</a:t>
            </a:r>
            <a:r>
              <a:rPr lang="ru-RU" sz="1800" dirty="0" smtClean="0"/>
              <a:t>:</a:t>
            </a:r>
          </a:p>
          <a:p>
            <a:pPr lvl="0"/>
            <a:r>
              <a:rPr lang="ru-RU" sz="1800" dirty="0" err="1" smtClean="0"/>
              <a:t>Дитина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стає</a:t>
            </a:r>
            <a:r>
              <a:rPr lang="ru-RU" sz="1800" dirty="0" smtClean="0"/>
              <a:t> замкнутою.</a:t>
            </a:r>
          </a:p>
          <a:p>
            <a:pPr lvl="0"/>
            <a:r>
              <a:rPr lang="ru-RU" sz="1800" dirty="0" err="1" smtClean="0"/>
              <a:t>Утрачає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друзів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Гірше</a:t>
            </a:r>
            <a:r>
              <a:rPr lang="ru-RU" sz="1800" dirty="0" smtClean="0"/>
              <a:t> </a:t>
            </a:r>
            <a:r>
              <a:rPr lang="ru-RU" sz="1800" dirty="0" err="1" smtClean="0"/>
              <a:t>вчиться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Утрачає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інтерес</a:t>
            </a:r>
            <a:r>
              <a:rPr lang="ru-RU" sz="1800" dirty="0" smtClean="0"/>
              <a:t> до занять,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раніше</a:t>
            </a:r>
            <a:r>
              <a:rPr lang="ru-RU" sz="1800" dirty="0" smtClean="0"/>
              <a:t> любила.</a:t>
            </a:r>
          </a:p>
          <a:p>
            <a:pPr lvl="0"/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</a:t>
            </a:r>
            <a:r>
              <a:rPr lang="ru-RU" sz="1800" dirty="0" smtClean="0"/>
              <a:t> </a:t>
            </a:r>
            <a:r>
              <a:rPr lang="ru-RU" sz="1800" dirty="0" err="1" smtClean="0"/>
              <a:t>порваний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забруднений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smtClean="0"/>
              <a:t>Вона приходить </a:t>
            </a:r>
            <a:r>
              <a:rPr lang="ru-RU" sz="1800" dirty="0" err="1" smtClean="0"/>
              <a:t>додому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синцями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smtClean="0"/>
              <a:t>Просить 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кишенькових</a:t>
            </a:r>
            <a:r>
              <a:rPr lang="ru-RU" sz="1800" dirty="0" smtClean="0"/>
              <a:t> грошей.</a:t>
            </a:r>
          </a:p>
          <a:p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</a:t>
            </a:r>
            <a:r>
              <a:rPr lang="ru-RU" sz="1800" dirty="0" smtClean="0"/>
              <a:t> </a:t>
            </a:r>
            <a:r>
              <a:rPr lang="ru-RU" sz="1800" dirty="0" err="1" smtClean="0"/>
              <a:t>думаєте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вашу </a:t>
            </a:r>
            <a:r>
              <a:rPr lang="ru-RU" sz="1800" dirty="0" err="1" smtClean="0"/>
              <a:t>дитину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ображають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ж </a:t>
            </a:r>
            <a:r>
              <a:rPr lang="ru-RU" sz="1800" dirty="0" err="1" smtClean="0"/>
              <a:t>дитина</a:t>
            </a:r>
            <a:r>
              <a:rPr lang="ru-RU" sz="1800" dirty="0" smtClean="0"/>
              <a:t> сама вам про </a:t>
            </a:r>
            <a:r>
              <a:rPr lang="ru-RU" sz="1800" dirty="0" err="1" smtClean="0"/>
              <a:t>це</a:t>
            </a:r>
            <a:r>
              <a:rPr lang="ru-RU" sz="1800" dirty="0" smtClean="0"/>
              <a:t> сказала, </a:t>
            </a:r>
            <a:r>
              <a:rPr lang="ru-RU" sz="1800" dirty="0" err="1" smtClean="0"/>
              <a:t>ви</a:t>
            </a:r>
            <a:r>
              <a:rPr lang="ru-RU" sz="1800" dirty="0" smtClean="0"/>
              <a:t> можете </a:t>
            </a:r>
            <a:r>
              <a:rPr lang="ru-RU" sz="1800" dirty="0" err="1" smtClean="0"/>
              <a:t>їй</a:t>
            </a:r>
            <a:r>
              <a:rPr lang="ru-RU" sz="1800" dirty="0" smtClean="0"/>
              <a:t> </a:t>
            </a:r>
            <a:r>
              <a:rPr lang="ru-RU" sz="1800" dirty="0" err="1" smtClean="0"/>
              <a:t>допомогти</a:t>
            </a:r>
            <a:r>
              <a:rPr lang="ru-RU" sz="1800" dirty="0" smtClean="0"/>
              <a:t>. Батьки </a:t>
            </a:r>
            <a:r>
              <a:rPr lang="ru-RU" sz="1800" dirty="0" err="1" smtClean="0"/>
              <a:t>найкраще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впливають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впевненість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 в </a:t>
            </a:r>
            <a:r>
              <a:rPr lang="ru-RU" sz="1800" dirty="0" err="1" smtClean="0"/>
              <a:t>собі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найкращих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способів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вирішення</a:t>
            </a:r>
            <a:r>
              <a:rPr lang="ru-RU" sz="1800" dirty="0" smtClean="0"/>
              <a:t> проблем.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ПАМ</a:t>
            </a:r>
            <a:r>
              <a:rPr lang="en-US" sz="4400" i="1" dirty="0" smtClean="0">
                <a:solidFill>
                  <a:srgbClr val="FF0000"/>
                </a:solidFill>
              </a:rPr>
              <a:t>’</a:t>
            </a:r>
            <a:r>
              <a:rPr lang="ru-RU" sz="4400" i="1" dirty="0" smtClean="0">
                <a:solidFill>
                  <a:srgbClr val="FF0000"/>
                </a:solidFill>
              </a:rPr>
              <a:t>ЯТКА </a:t>
            </a:r>
            <a:r>
              <a:rPr lang="ru-RU" sz="4400" i="1" dirty="0">
                <a:solidFill>
                  <a:srgbClr val="FF0000"/>
                </a:solidFill>
              </a:rPr>
              <a:t>ДЛЯ</a:t>
            </a:r>
            <a:r>
              <a:rPr lang="uk-UA" sz="4400" i="1" dirty="0">
                <a:solidFill>
                  <a:srgbClr val="FF0000"/>
                </a:solidFill>
              </a:rPr>
              <a:t> </a:t>
            </a:r>
            <a:r>
              <a:rPr lang="uk-UA" sz="4400" i="1" dirty="0" smtClean="0">
                <a:solidFill>
                  <a:srgbClr val="FF0000"/>
                </a:solidFill>
              </a:rPr>
              <a:t>БАТЬКІВ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5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 fontScale="85000" lnSpcReduction="20000"/>
          </a:bodyPr>
          <a:lstStyle/>
          <a:p>
            <a:r>
              <a:rPr lang="ru-RU" sz="1800" b="1" dirty="0" err="1" smtClean="0"/>
              <a:t>Якщо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кривдником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є</a:t>
            </a:r>
            <a:r>
              <a:rPr lang="ru-RU" sz="1800" b="1" dirty="0" smtClean="0"/>
              <a:t> ваша </a:t>
            </a:r>
            <a:r>
              <a:rPr lang="ru-RU" sz="1800" b="1" dirty="0" err="1" smtClean="0"/>
              <a:t>дитина</a:t>
            </a:r>
            <a:endParaRPr lang="ru-RU" sz="1800" dirty="0" smtClean="0"/>
          </a:p>
          <a:p>
            <a:r>
              <a:rPr lang="ru-RU" sz="1800" dirty="0" smtClean="0"/>
              <a:t>Кожному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</a:t>
            </a:r>
            <a:r>
              <a:rPr lang="ru-RU" sz="1800" dirty="0" smtClean="0"/>
              <a:t> складно </a:t>
            </a:r>
            <a:r>
              <a:rPr lang="ru-RU" sz="1800" dirty="0" err="1" smtClean="0"/>
              <a:t>повірити</a:t>
            </a:r>
            <a:r>
              <a:rPr lang="ru-RU" sz="1800" dirty="0" smtClean="0"/>
              <a:t> в те,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їхня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ображає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іноді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трапляється</a:t>
            </a:r>
            <a:r>
              <a:rPr lang="ru-RU" sz="1800" dirty="0" smtClean="0"/>
              <a:t>. Але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знущається</a:t>
            </a:r>
            <a:r>
              <a:rPr lang="ru-RU" sz="1800" dirty="0" smtClean="0"/>
              <a:t> над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зараз,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ще</a:t>
            </a:r>
            <a:r>
              <a:rPr lang="ru-RU" sz="1800" dirty="0" smtClean="0"/>
              <a:t> не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вона буде так </a:t>
            </a:r>
            <a:r>
              <a:rPr lang="ru-RU" sz="1800" dirty="0" err="1" smtClean="0"/>
              <a:t>робити</a:t>
            </a:r>
            <a:r>
              <a:rPr lang="ru-RU" sz="1800" dirty="0" smtClean="0"/>
              <a:t> в </a:t>
            </a:r>
            <a:r>
              <a:rPr lang="ru-RU" sz="1800" dirty="0" err="1" smtClean="0"/>
              <a:t>майбутньому</a:t>
            </a:r>
            <a:r>
              <a:rPr lang="ru-RU" sz="1800" dirty="0" smtClean="0"/>
              <a:t>. Батьки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допомогти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змінитись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почати</a:t>
            </a:r>
            <a:r>
              <a:rPr lang="ru-RU" sz="1800" dirty="0" smtClean="0"/>
              <a:t> добре </a:t>
            </a:r>
            <a:r>
              <a:rPr lang="ru-RU" sz="1800" dirty="0" err="1" smtClean="0"/>
              <a:t>спілкуватися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своїми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однокласниками</a:t>
            </a:r>
            <a:r>
              <a:rPr lang="ru-RU" sz="1800" dirty="0" smtClean="0"/>
              <a:t>.</a:t>
            </a:r>
          </a:p>
          <a:p>
            <a:r>
              <a:rPr lang="ru-RU" sz="1800" b="1" dirty="0" smtClean="0"/>
              <a:t>Ваша </a:t>
            </a:r>
            <a:r>
              <a:rPr lang="ru-RU" sz="1800" b="1" dirty="0" err="1" smtClean="0"/>
              <a:t>дитина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може</a:t>
            </a:r>
            <a:r>
              <a:rPr lang="ru-RU" sz="1800" b="1" dirty="0" smtClean="0"/>
              <a:t> бути </a:t>
            </a:r>
            <a:r>
              <a:rPr lang="ru-RU" sz="1800" b="1" dirty="0" err="1" smtClean="0"/>
              <a:t>кривдником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якщо</a:t>
            </a:r>
            <a:r>
              <a:rPr lang="ru-RU" sz="1800" b="1" dirty="0" smtClean="0"/>
              <a:t> вона:</a:t>
            </a:r>
            <a:endParaRPr lang="ru-RU" sz="1800" dirty="0" smtClean="0"/>
          </a:p>
          <a:p>
            <a:pPr lvl="0"/>
            <a:r>
              <a:rPr lang="ru-RU" sz="1800" dirty="0" smtClean="0"/>
              <a:t>Не </a:t>
            </a:r>
            <a:r>
              <a:rPr lang="ru-RU" sz="1800" dirty="0" err="1" smtClean="0"/>
              <a:t>співчуває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іншим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Цінує</a:t>
            </a:r>
            <a:r>
              <a:rPr lang="ru-RU" sz="1800" dirty="0" smtClean="0"/>
              <a:t> </a:t>
            </a:r>
            <a:r>
              <a:rPr lang="ru-RU" sz="1800" dirty="0" err="1" smtClean="0"/>
              <a:t>агресивність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smtClean="0"/>
              <a:t>Любить </a:t>
            </a:r>
            <a:r>
              <a:rPr lang="ru-RU" sz="1800" dirty="0" err="1" smtClean="0"/>
              <a:t>командувати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Проявляє</a:t>
            </a:r>
            <a:r>
              <a:rPr lang="ru-RU" sz="1800" dirty="0" smtClean="0"/>
              <a:t> </a:t>
            </a:r>
            <a:r>
              <a:rPr lang="ru-RU" sz="1800" dirty="0" err="1" smtClean="0"/>
              <a:t>нахабство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переможця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не любить </a:t>
            </a:r>
            <a:r>
              <a:rPr lang="ru-RU" sz="1800" dirty="0" err="1" smtClean="0"/>
              <a:t>програвати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smtClean="0"/>
              <a:t>Часто свариться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братами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сестрами.</a:t>
            </a:r>
          </a:p>
          <a:p>
            <a:pPr lvl="0"/>
            <a:r>
              <a:rPr lang="ru-RU" sz="1800" dirty="0" err="1" smtClean="0"/>
              <a:t>Імпульсивна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</a:t>
            </a:r>
            <a:r>
              <a:rPr lang="ru-RU" sz="1800" dirty="0" smtClean="0"/>
              <a:t> можете </a:t>
            </a:r>
            <a:r>
              <a:rPr lang="ru-RU" sz="1800" dirty="0" err="1" smtClean="0"/>
              <a:t>зробити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допомогти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дитині</a:t>
            </a:r>
            <a:r>
              <a:rPr lang="ru-RU" sz="1800" dirty="0" smtClean="0"/>
              <a:t>:</a:t>
            </a:r>
          </a:p>
          <a:p>
            <a:pPr lvl="0"/>
            <a:r>
              <a:rPr lang="ru-RU" sz="1800" dirty="0" err="1" smtClean="0"/>
              <a:t>Поставтеся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серйозно</a:t>
            </a:r>
            <a:r>
              <a:rPr lang="ru-RU" sz="1800" dirty="0" smtClean="0"/>
              <a:t>. Не </a:t>
            </a:r>
            <a:r>
              <a:rPr lang="ru-RU" sz="1800" dirty="0" err="1" smtClean="0"/>
              <a:t>сприймайте</a:t>
            </a:r>
            <a:r>
              <a:rPr lang="ru-RU" sz="1800" dirty="0" smtClean="0"/>
              <a:t> </a:t>
            </a:r>
            <a:r>
              <a:rPr lang="ru-RU" sz="1800" dirty="0" err="1" smtClean="0"/>
              <a:t>булінг</a:t>
            </a:r>
            <a:r>
              <a:rPr lang="ru-RU" sz="1800" dirty="0" smtClean="0"/>
              <a:t> як </a:t>
            </a:r>
            <a:r>
              <a:rPr lang="ru-RU" sz="1800" dirty="0" err="1" smtClean="0"/>
              <a:t>щось</a:t>
            </a:r>
            <a:r>
              <a:rPr lang="ru-RU" sz="1800" dirty="0" smtClean="0"/>
              <a:t> </a:t>
            </a:r>
            <a:r>
              <a:rPr lang="ru-RU" sz="1800" dirty="0" err="1" smtClean="0"/>
              <a:t>тимчасове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Якщо</a:t>
            </a:r>
            <a:r>
              <a:rPr lang="ru-RU" sz="1800" dirty="0" smtClean="0"/>
              <a:t> вас не </a:t>
            </a:r>
            <a:r>
              <a:rPr lang="ru-RU" sz="1800" dirty="0" err="1" smtClean="0"/>
              <a:t>хвилює</a:t>
            </a:r>
            <a:r>
              <a:rPr lang="ru-RU" sz="1800" dirty="0" smtClean="0"/>
              <a:t>, як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позначиться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вашій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дитині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пригадайте</a:t>
            </a:r>
            <a:r>
              <a:rPr lang="ru-RU" sz="1800" dirty="0" smtClean="0"/>
              <a:t> про те,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страждає</a:t>
            </a:r>
            <a:r>
              <a:rPr lang="ru-RU" sz="1800" dirty="0" smtClean="0"/>
              <a:t> </a:t>
            </a:r>
            <a:r>
              <a:rPr lang="ru-RU" sz="1800" dirty="0" err="1" smtClean="0"/>
              <a:t>хтось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інший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Порозмовляйте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дитиною</a:t>
            </a:r>
            <a:r>
              <a:rPr lang="ru-RU" sz="1800" dirty="0" smtClean="0"/>
              <a:t>, </a:t>
            </a:r>
            <a:r>
              <a:rPr lang="ru-RU" sz="1800" dirty="0" err="1" smtClean="0"/>
              <a:t>дізнайтеся</a:t>
            </a:r>
            <a:r>
              <a:rPr lang="ru-RU" sz="1800" dirty="0" smtClean="0"/>
              <a:t>, </a:t>
            </a:r>
            <a:r>
              <a:rPr lang="ru-RU" sz="1800" dirty="0" err="1" smtClean="0"/>
              <a:t>чому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ображає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.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часто </a:t>
            </a:r>
            <a:r>
              <a:rPr lang="ru-RU" sz="1800" dirty="0" err="1" smtClean="0"/>
              <a:t>діти</a:t>
            </a:r>
            <a:r>
              <a:rPr lang="ru-RU" sz="1800" dirty="0" smtClean="0"/>
              <a:t> так </a:t>
            </a:r>
            <a:r>
              <a:rPr lang="ru-RU" sz="1800" dirty="0" err="1" smtClean="0"/>
              <a:t>поводяться</a:t>
            </a:r>
            <a:r>
              <a:rPr lang="ru-RU" sz="1800" dirty="0" smtClean="0"/>
              <a:t>, коли </a:t>
            </a:r>
            <a:r>
              <a:rPr lang="ru-RU" sz="1800" dirty="0" err="1" smtClean="0"/>
              <a:t>відчувають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смуток</a:t>
            </a:r>
            <a:r>
              <a:rPr lang="ru-RU" sz="1800" dirty="0" smtClean="0"/>
              <a:t>, </a:t>
            </a:r>
            <a:r>
              <a:rPr lang="ru-RU" sz="1800" dirty="0" err="1" smtClean="0"/>
              <a:t>злість</a:t>
            </a:r>
            <a:r>
              <a:rPr lang="ru-RU" sz="1800" dirty="0" smtClean="0"/>
              <a:t>, </a:t>
            </a:r>
            <a:r>
              <a:rPr lang="ru-RU" sz="1800" dirty="0" err="1" smtClean="0"/>
              <a:t>самотність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невпевненість</a:t>
            </a:r>
            <a:r>
              <a:rPr lang="ru-RU" sz="1800" dirty="0" smtClean="0"/>
              <a:t>. </a:t>
            </a:r>
            <a:r>
              <a:rPr lang="ru-RU" sz="1800" dirty="0" err="1" smtClean="0"/>
              <a:t>Іноді</a:t>
            </a:r>
            <a:r>
              <a:rPr lang="ru-RU" sz="1800" dirty="0" smtClean="0"/>
              <a:t> причиною </a:t>
            </a:r>
            <a:r>
              <a:rPr lang="ru-RU" sz="1800" dirty="0" err="1" smtClean="0"/>
              <a:t>такої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поведінки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якісь</a:t>
            </a:r>
            <a:r>
              <a:rPr lang="ru-RU" sz="1800" dirty="0" smtClean="0"/>
              <a:t> </a:t>
            </a:r>
            <a:r>
              <a:rPr lang="ru-RU" sz="1800" dirty="0" err="1" smtClean="0">
                <a:ln>
                  <a:solidFill>
                    <a:srgbClr val="002060"/>
                  </a:solidFill>
                </a:ln>
                <a:hlinkClick r:id="rId2"/>
              </a:rPr>
              <a:t>зміни</a:t>
            </a:r>
            <a:r>
              <a:rPr lang="ru-RU" sz="1800" dirty="0" smtClean="0">
                <a:ln>
                  <a:solidFill>
                    <a:srgbClr val="002060"/>
                  </a:solidFill>
                </a:ln>
              </a:rPr>
              <a:t> </a:t>
            </a:r>
            <a:r>
              <a:rPr lang="ru-RU" sz="1800" dirty="0" err="1" smtClean="0">
                <a:ln>
                  <a:solidFill>
                    <a:srgbClr val="002060"/>
                  </a:solidFill>
                </a:ln>
              </a:rPr>
              <a:t>вдома</a:t>
            </a:r>
            <a:r>
              <a:rPr lang="ru-RU" sz="1800" dirty="0" smtClean="0"/>
              <a:t>, у </a:t>
            </a:r>
            <a:r>
              <a:rPr lang="ru-RU" sz="1800" dirty="0" err="1" smtClean="0"/>
              <a:t>сім'ї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Навчіть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дитину</a:t>
            </a:r>
            <a:r>
              <a:rPr lang="ru-RU" sz="1800" dirty="0" smtClean="0"/>
              <a:t> </a:t>
            </a:r>
            <a:r>
              <a:rPr lang="ru-RU" sz="1800" dirty="0" err="1" smtClean="0">
                <a:ln>
                  <a:solidFill>
                    <a:srgbClr val="002060"/>
                  </a:solidFill>
                </a:ln>
                <a:hlinkClick r:id="rId3"/>
              </a:rPr>
              <a:t>співчувати</a:t>
            </a:r>
            <a:r>
              <a:rPr lang="ru-RU" sz="1800" dirty="0" smtClean="0">
                <a:ln>
                  <a:solidFill>
                    <a:srgbClr val="002060"/>
                  </a:solidFill>
                </a:ln>
              </a:rPr>
              <a:t> </a:t>
            </a:r>
            <a:r>
              <a:rPr lang="ru-RU" sz="1800" dirty="0" err="1" smtClean="0"/>
              <a:t>іншим</a:t>
            </a:r>
            <a:r>
              <a:rPr lang="ru-RU" sz="1800" dirty="0" smtClean="0"/>
              <a:t>, </a:t>
            </a:r>
            <a:r>
              <a:rPr lang="ru-RU" sz="1800" dirty="0" err="1" smtClean="0"/>
              <a:t>поясніть</a:t>
            </a:r>
            <a:r>
              <a:rPr lang="ru-RU" sz="1800" dirty="0" smtClean="0"/>
              <a:t> </a:t>
            </a:r>
            <a:r>
              <a:rPr lang="ru-RU" sz="1800" dirty="0" err="1" smtClean="0"/>
              <a:t>їй</a:t>
            </a:r>
            <a:r>
              <a:rPr lang="ru-RU" sz="1800" dirty="0" smtClean="0"/>
              <a:t>, як </a:t>
            </a:r>
            <a:r>
              <a:rPr lang="ru-RU" sz="1800" dirty="0" err="1" smtClean="0"/>
              <a:t>почувається</a:t>
            </a:r>
            <a:r>
              <a:rPr lang="ru-RU" sz="1800" dirty="0" smtClean="0"/>
              <a:t> той, кого </a:t>
            </a:r>
            <a:r>
              <a:rPr lang="ru-RU" sz="1800" dirty="0" err="1" smtClean="0"/>
              <a:t>ображають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Спитайте</a:t>
            </a:r>
            <a:r>
              <a:rPr lang="ru-RU" sz="1800" dirty="0" smtClean="0"/>
              <a:t> в учителя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шкільного</a:t>
            </a:r>
            <a:r>
              <a:rPr lang="ru-RU" sz="1800" dirty="0" smtClean="0"/>
              <a:t> психолога,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у </a:t>
            </a:r>
            <a:r>
              <a:rPr lang="ru-RU" sz="1800" dirty="0" err="1" smtClean="0"/>
              <a:t>вашої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якісь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проблеми</a:t>
            </a:r>
            <a:r>
              <a:rPr lang="ru-RU" sz="1800" dirty="0" smtClean="0"/>
              <a:t> </a:t>
            </a:r>
            <a:r>
              <a:rPr lang="ru-RU" sz="1800" dirty="0" err="1" smtClean="0"/>
              <a:t>у</a:t>
            </a:r>
            <a:r>
              <a:rPr lang="ru-RU" sz="1800" dirty="0" smtClean="0"/>
              <a:t> </a:t>
            </a:r>
            <a:r>
              <a:rPr lang="ru-RU" sz="1800" dirty="0" err="1" smtClean="0"/>
              <a:t>школі</a:t>
            </a:r>
            <a:r>
              <a:rPr lang="ru-RU" sz="1800" dirty="0" smtClean="0"/>
              <a:t>.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, вона </a:t>
            </a:r>
            <a:r>
              <a:rPr lang="ru-RU" sz="1800" dirty="0" err="1" smtClean="0"/>
              <a:t>відстає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якогось</a:t>
            </a:r>
            <a:r>
              <a:rPr lang="ru-RU" sz="1800" dirty="0" smtClean="0"/>
              <a:t> предмету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їй</a:t>
            </a:r>
            <a:r>
              <a:rPr lang="ru-RU" sz="1800" dirty="0" smtClean="0"/>
              <a:t> складно завести </a:t>
            </a:r>
            <a:r>
              <a:rPr lang="ru-RU" sz="1800" dirty="0" err="1" smtClean="0"/>
              <a:t>друзів</a:t>
            </a:r>
            <a:r>
              <a:rPr lang="ru-RU" sz="1800" dirty="0" smtClean="0"/>
              <a:t>. </a:t>
            </a:r>
            <a:r>
              <a:rPr lang="ru-RU" sz="1800" dirty="0" err="1" smtClean="0"/>
              <a:t>Спитайте</a:t>
            </a:r>
            <a:r>
              <a:rPr lang="ru-RU" sz="1800" dirty="0" smtClean="0"/>
              <a:t> в них, як </a:t>
            </a:r>
            <a:r>
              <a:rPr lang="ru-RU" sz="1800" dirty="0" err="1" smtClean="0"/>
              <a:t>ви</a:t>
            </a:r>
            <a:r>
              <a:rPr lang="ru-RU" sz="1800" dirty="0" smtClean="0"/>
              <a:t> можете </a:t>
            </a:r>
            <a:r>
              <a:rPr lang="ru-RU" sz="1800" dirty="0" err="1" smtClean="0"/>
              <a:t>допомогти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вирішити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цю</a:t>
            </a:r>
            <a:r>
              <a:rPr lang="ru-RU" sz="1800" dirty="0" smtClean="0"/>
              <a:t> проблему.</a:t>
            </a:r>
          </a:p>
          <a:p>
            <a:pPr lvl="0"/>
            <a:r>
              <a:rPr lang="ru-RU" sz="1800" dirty="0" err="1" smtClean="0"/>
              <a:t>Спитайте</a:t>
            </a:r>
            <a:r>
              <a:rPr lang="ru-RU" sz="1800" dirty="0" smtClean="0"/>
              <a:t> себе, </a:t>
            </a:r>
            <a:r>
              <a:rPr lang="ru-RU" sz="1800" dirty="0" err="1" smtClean="0"/>
              <a:t>чи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ображають</a:t>
            </a:r>
            <a:r>
              <a:rPr lang="ru-RU" sz="1800" dirty="0" smtClean="0"/>
              <a:t> вашу </a:t>
            </a:r>
            <a:r>
              <a:rPr lang="ru-RU" sz="1800" dirty="0" err="1" smtClean="0"/>
              <a:t>дитину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вдома</a:t>
            </a:r>
            <a:r>
              <a:rPr lang="ru-RU" sz="1800" dirty="0" smtClean="0"/>
              <a:t>.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часто </a:t>
            </a:r>
            <a:r>
              <a:rPr lang="ru-RU" sz="1800" dirty="0" err="1" smtClean="0"/>
              <a:t>діти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знущаються</a:t>
            </a:r>
            <a:r>
              <a:rPr lang="ru-RU" sz="1800" dirty="0" smtClean="0"/>
              <a:t> над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, </a:t>
            </a:r>
            <a:r>
              <a:rPr lang="ru-RU" sz="1800" dirty="0" err="1" smtClean="0"/>
              <a:t>самі</a:t>
            </a:r>
            <a:r>
              <a:rPr lang="ru-RU" sz="1800" dirty="0" smtClean="0"/>
              <a:t> стали жертвою </a:t>
            </a:r>
            <a:r>
              <a:rPr lang="ru-RU" sz="1800" dirty="0" err="1" smtClean="0"/>
              <a:t>знущання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членів</a:t>
            </a:r>
            <a:r>
              <a:rPr lang="ru-RU" sz="1800" dirty="0" smtClean="0"/>
              <a:t> </a:t>
            </a:r>
            <a:r>
              <a:rPr lang="ru-RU" sz="1800" dirty="0" err="1" smtClean="0"/>
              <a:t>сім'ї</a:t>
            </a:r>
            <a:r>
              <a:rPr lang="ru-RU" sz="1800" dirty="0" smtClean="0"/>
              <a:t>.</a:t>
            </a:r>
          </a:p>
          <a:p>
            <a:endParaRPr lang="ru-RU" sz="45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922114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ПАМ</a:t>
            </a:r>
            <a:r>
              <a:rPr lang="en-US" sz="4400" i="1" dirty="0" smtClean="0">
                <a:solidFill>
                  <a:srgbClr val="FF0000"/>
                </a:solidFill>
              </a:rPr>
              <a:t>’</a:t>
            </a:r>
            <a:r>
              <a:rPr lang="ru-RU" sz="4400" i="1" dirty="0" smtClean="0">
                <a:solidFill>
                  <a:srgbClr val="FF0000"/>
                </a:solidFill>
              </a:rPr>
              <a:t>ЯТКА ДЛЯ</a:t>
            </a:r>
            <a:r>
              <a:rPr lang="uk-UA" sz="4400" i="1" dirty="0" smtClean="0">
                <a:solidFill>
                  <a:srgbClr val="FF0000"/>
                </a:solidFill>
              </a:rPr>
              <a:t> БАТЬКІВ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41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b="1" dirty="0" smtClean="0"/>
              <a:t>Ось </a:t>
            </a:r>
            <a:r>
              <a:rPr lang="ru-RU" b="1" dirty="0" smtClean="0"/>
              <a:t>як </a:t>
            </a:r>
            <a:r>
              <a:rPr lang="ru-RU" b="1" dirty="0" err="1" smtClean="0"/>
              <a:t>ви</a:t>
            </a:r>
            <a:r>
              <a:rPr lang="ru-RU" b="1" dirty="0" smtClean="0"/>
              <a:t> можете </a:t>
            </a:r>
            <a:r>
              <a:rPr lang="ru-RU" b="1" dirty="0" err="1" smtClean="0"/>
              <a:t>допомогти</a:t>
            </a:r>
            <a:r>
              <a:rPr lang="ru-RU" b="1" dirty="0" smtClean="0"/>
              <a:t> </a:t>
            </a:r>
            <a:r>
              <a:rPr lang="ru-RU" b="1" dirty="0" err="1" smtClean="0"/>
              <a:t>своїй</a:t>
            </a:r>
            <a:r>
              <a:rPr lang="ru-RU" b="1" dirty="0" smtClean="0"/>
              <a:t> </a:t>
            </a:r>
            <a:r>
              <a:rPr lang="ru-RU" b="1" dirty="0" err="1" smtClean="0"/>
              <a:t>дитині</a:t>
            </a:r>
            <a:r>
              <a:rPr lang="ru-RU" b="1" dirty="0" smtClean="0"/>
              <a:t>:</a:t>
            </a:r>
            <a:endParaRPr lang="ru-RU" dirty="0" smtClean="0"/>
          </a:p>
          <a:p>
            <a:pPr lvl="0"/>
            <a:r>
              <a:rPr lang="ru-RU" dirty="0" err="1" smtClean="0"/>
              <a:t>Порозмовляйте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учителем </a:t>
            </a:r>
            <a:r>
              <a:rPr lang="ru-RU" dirty="0" err="1" smtClean="0"/>
              <a:t>дитини</a:t>
            </a:r>
            <a:r>
              <a:rPr lang="ru-RU" dirty="0" smtClean="0"/>
              <a:t>, не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конфліктувати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батьками </a:t>
            </a:r>
            <a:r>
              <a:rPr lang="ru-RU" dirty="0" err="1" smtClean="0"/>
              <a:t>кривдника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вчитель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зробить</a:t>
            </a:r>
            <a:r>
              <a:rPr lang="ru-RU" dirty="0" smtClean="0"/>
              <a:t>, </a:t>
            </a:r>
            <a:r>
              <a:rPr lang="ru-RU" dirty="0" err="1" smtClean="0"/>
              <a:t>зверніться</a:t>
            </a:r>
            <a:r>
              <a:rPr lang="ru-RU" dirty="0" smtClean="0"/>
              <a:t> до директора.</a:t>
            </a:r>
          </a:p>
          <a:p>
            <a:pPr lvl="0"/>
            <a:r>
              <a:rPr lang="ru-RU" dirty="0" err="1" smtClean="0"/>
              <a:t>Навчіть</a:t>
            </a:r>
            <a:r>
              <a:rPr lang="ru-RU" dirty="0" smtClean="0"/>
              <a:t> </a:t>
            </a:r>
            <a:r>
              <a:rPr lang="ru-RU" dirty="0" err="1" smtClean="0"/>
              <a:t>дитину</a:t>
            </a:r>
            <a:r>
              <a:rPr lang="ru-RU" dirty="0" smtClean="0"/>
              <a:t> 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hlinkClick r:id="rId2"/>
              </a:rPr>
              <a:t>неагресивних</a:t>
            </a:r>
            <a:r>
              <a:rPr lang="ru-RU" dirty="0" smtClean="0">
                <a:ln>
                  <a:solidFill>
                    <a:srgbClr val="002060"/>
                  </a:solidFill>
                </a:ln>
                <a:hlinkClick r:id="rId2"/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  <a:hlinkClick r:id="rId2"/>
              </a:rPr>
              <a:t>способів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 </a:t>
            </a:r>
            <a:r>
              <a:rPr lang="ru-RU" dirty="0" err="1" smtClean="0"/>
              <a:t>протистояти</a:t>
            </a:r>
            <a:r>
              <a:rPr lang="ru-RU" dirty="0" smtClean="0"/>
              <a:t> </a:t>
            </a:r>
            <a:r>
              <a:rPr lang="ru-RU" dirty="0" err="1" smtClean="0"/>
              <a:t>булінгу</a:t>
            </a:r>
            <a:r>
              <a:rPr lang="ru-RU" dirty="0" smtClean="0"/>
              <a:t> – нехай вона </a:t>
            </a:r>
            <a:r>
              <a:rPr lang="ru-RU" dirty="0" err="1" smtClean="0"/>
              <a:t>уникає</a:t>
            </a:r>
            <a:r>
              <a:rPr lang="ru-RU" dirty="0" smtClean="0"/>
              <a:t> </a:t>
            </a:r>
            <a:r>
              <a:rPr lang="ru-RU" dirty="0" err="1" smtClean="0"/>
              <a:t>кривдника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ухиляється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, переключиться на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друзями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порозмовляє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кимось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Допоможіть</a:t>
            </a:r>
            <a:r>
              <a:rPr lang="ru-RU" dirty="0" smtClean="0"/>
              <a:t> </a:t>
            </a:r>
            <a:r>
              <a:rPr lang="ru-RU" dirty="0" err="1" smtClean="0"/>
              <a:t>дитині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впевнено</a:t>
            </a:r>
            <a:r>
              <a:rPr lang="ru-RU" dirty="0" smtClean="0"/>
              <a:t>. </a:t>
            </a:r>
            <a:r>
              <a:rPr lang="ru-RU" dirty="0" err="1" smtClean="0"/>
              <a:t>Привчіть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ходити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розправленими</a:t>
            </a:r>
            <a:r>
              <a:rPr lang="ru-RU" dirty="0" smtClean="0"/>
              <a:t> </a:t>
            </a:r>
            <a:r>
              <a:rPr lang="ru-RU" dirty="0" err="1" smtClean="0"/>
              <a:t>плечима</a:t>
            </a:r>
            <a:r>
              <a:rPr lang="ru-RU" dirty="0" smtClean="0"/>
              <a:t>, </a:t>
            </a:r>
            <a:r>
              <a:rPr lang="ru-RU" dirty="0" err="1" smtClean="0"/>
              <a:t>дивитись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в </a:t>
            </a:r>
            <a:r>
              <a:rPr lang="ru-RU" dirty="0" err="1" smtClean="0"/>
              <a:t>очі</a:t>
            </a:r>
            <a:r>
              <a:rPr lang="ru-RU" dirty="0" smtClean="0"/>
              <a:t>, </a:t>
            </a:r>
            <a:r>
              <a:rPr lang="ru-RU" dirty="0" err="1" smtClean="0"/>
              <a:t>розмовляти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голосно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Не закликайте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кулаків</a:t>
            </a:r>
            <a:r>
              <a:rPr lang="ru-RU" dirty="0" smtClean="0"/>
              <a:t>.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постраждати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бійки</a:t>
            </a:r>
            <a:r>
              <a:rPr lang="ru-RU" dirty="0" smtClean="0"/>
              <a:t>, </a:t>
            </a:r>
            <a:r>
              <a:rPr lang="ru-RU" dirty="0" err="1" smtClean="0"/>
              <a:t>потрапити</a:t>
            </a:r>
            <a:r>
              <a:rPr lang="ru-RU" dirty="0" smtClean="0"/>
              <a:t> в </a:t>
            </a:r>
            <a:r>
              <a:rPr lang="ru-RU" dirty="0" err="1" smtClean="0"/>
              <a:t>неприємності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поглибити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кривдниками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Залучіть</a:t>
            </a:r>
            <a:r>
              <a:rPr lang="ru-RU" dirty="0" smtClean="0"/>
              <a:t> </a:t>
            </a:r>
            <a:r>
              <a:rPr lang="ru-RU" dirty="0" err="1" smtClean="0"/>
              <a:t>дитину</a:t>
            </a:r>
            <a:r>
              <a:rPr lang="ru-RU" dirty="0" smtClean="0"/>
              <a:t> до </a:t>
            </a:r>
            <a:r>
              <a:rPr lang="ru-RU" dirty="0" err="1" smtClean="0"/>
              <a:t>позашкільних</a:t>
            </a:r>
            <a:r>
              <a:rPr lang="ru-RU" dirty="0" smtClean="0"/>
              <a:t> занять. </a:t>
            </a:r>
            <a:r>
              <a:rPr lang="ru-RU" dirty="0" err="1" smtClean="0"/>
              <a:t>Тоді</a:t>
            </a:r>
            <a:r>
              <a:rPr lang="ru-RU" dirty="0" smtClean="0"/>
              <a:t> в </a:t>
            </a:r>
            <a:r>
              <a:rPr lang="ru-RU" dirty="0" err="1" smtClean="0"/>
              <a:t>неї</a:t>
            </a:r>
            <a:r>
              <a:rPr lang="ru-RU" dirty="0" smtClean="0"/>
              <a:t> буде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коло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.</a:t>
            </a:r>
          </a:p>
          <a:p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</a:rPr>
              <a:t>ПАМ</a:t>
            </a:r>
            <a:r>
              <a:rPr lang="en-US" sz="4000" i="1" dirty="0" smtClean="0">
                <a:solidFill>
                  <a:srgbClr val="FF0000"/>
                </a:solidFill>
              </a:rPr>
              <a:t>’</a:t>
            </a:r>
            <a:r>
              <a:rPr lang="ru-RU" sz="4000" i="1" dirty="0" smtClean="0">
                <a:solidFill>
                  <a:srgbClr val="FF0000"/>
                </a:solidFill>
              </a:rPr>
              <a:t>ЯТКА ДЛЯ</a:t>
            </a:r>
            <a:r>
              <a:rPr lang="uk-UA" sz="4000" i="1" dirty="0" smtClean="0">
                <a:solidFill>
                  <a:srgbClr val="FF0000"/>
                </a:solidFill>
              </a:rPr>
              <a:t> БАТЬКІВ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445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827992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Підняття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самооцінки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Фізичне</a:t>
            </a:r>
            <a:r>
              <a:rPr lang="ru-RU" b="1" dirty="0" smtClean="0"/>
              <a:t> </a:t>
            </a:r>
            <a:r>
              <a:rPr lang="ru-RU" b="1" dirty="0" err="1" smtClean="0"/>
              <a:t>удосконалення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err="1"/>
              <a:t>сприятливого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 для </a:t>
            </a:r>
            <a:r>
              <a:rPr lang="ru-RU" b="1" dirty="0" err="1"/>
              <a:t>дитини</a:t>
            </a:r>
            <a:r>
              <a:rPr lang="ru-RU" b="1" dirty="0"/>
              <a:t>, в </a:t>
            </a:r>
            <a:r>
              <a:rPr lang="ru-RU" b="1" dirty="0" err="1"/>
              <a:t>якому</a:t>
            </a:r>
            <a:r>
              <a:rPr lang="ru-RU" b="1" dirty="0"/>
              <a:t> вона буде </a:t>
            </a:r>
            <a:r>
              <a:rPr lang="ru-RU" b="1" dirty="0" err="1"/>
              <a:t>спроможна</a:t>
            </a:r>
            <a:r>
              <a:rPr lang="ru-RU" b="1" dirty="0"/>
              <a:t> </a:t>
            </a:r>
            <a:r>
              <a:rPr lang="ru-RU" b="1" dirty="0" err="1"/>
              <a:t>налагодити</a:t>
            </a:r>
            <a:r>
              <a:rPr lang="ru-RU" b="1" dirty="0"/>
              <a:t> </a:t>
            </a:r>
            <a:r>
              <a:rPr lang="ru-RU" b="1" dirty="0" err="1" smtClean="0"/>
              <a:t>контакти</a:t>
            </a:r>
            <a:r>
              <a:rPr lang="ru-RU" b="1" dirty="0" smtClean="0"/>
              <a:t> </a:t>
            </a:r>
            <a:r>
              <a:rPr lang="ru-RU" b="1" dirty="0" err="1"/>
              <a:t>зі</a:t>
            </a:r>
            <a:r>
              <a:rPr lang="ru-RU" b="1" dirty="0"/>
              <a:t> </a:t>
            </a:r>
            <a:r>
              <a:rPr lang="ru-RU" b="1" dirty="0" err="1"/>
              <a:t>своїми</a:t>
            </a:r>
            <a:r>
              <a:rPr lang="ru-RU" b="1" dirty="0"/>
              <a:t> </a:t>
            </a:r>
            <a:r>
              <a:rPr lang="ru-RU" b="1" dirty="0" err="1" smtClean="0"/>
              <a:t>однолітками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Формування</a:t>
            </a:r>
            <a:r>
              <a:rPr lang="ru-RU" b="1" dirty="0" smtClean="0"/>
              <a:t> у </a:t>
            </a:r>
            <a:r>
              <a:rPr lang="ru-RU" b="1" dirty="0" err="1"/>
              <a:t>дитини</a:t>
            </a:r>
            <a:r>
              <a:rPr lang="ru-RU" b="1" dirty="0"/>
              <a:t> </a:t>
            </a:r>
            <a:r>
              <a:rPr lang="ru-RU" b="1" dirty="0" err="1" smtClean="0"/>
              <a:t>соціальних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(</a:t>
            </a:r>
            <a:r>
              <a:rPr lang="ru-RU" b="1" dirty="0" err="1" smtClean="0"/>
              <a:t>стрестостійкість</a:t>
            </a:r>
            <a:r>
              <a:rPr lang="ru-RU" b="1" dirty="0" smtClean="0"/>
              <a:t>, </a:t>
            </a:r>
            <a:r>
              <a:rPr lang="ru-RU" b="1" dirty="0" err="1" smtClean="0"/>
              <a:t>вміння</a:t>
            </a:r>
            <a:r>
              <a:rPr lang="ru-RU" b="1" dirty="0" smtClean="0"/>
              <a:t> </a:t>
            </a:r>
            <a:r>
              <a:rPr lang="ru-RU" b="1" dirty="0" err="1" smtClean="0"/>
              <a:t>відкрито</a:t>
            </a:r>
            <a:r>
              <a:rPr lang="ru-RU" b="1" dirty="0" smtClean="0"/>
              <a:t> </a:t>
            </a:r>
            <a:r>
              <a:rPr lang="ru-RU" b="1" dirty="0" err="1"/>
              <a:t>висловлювати</a:t>
            </a:r>
            <a:r>
              <a:rPr lang="ru-RU" b="1" dirty="0"/>
              <a:t> </a:t>
            </a:r>
            <a:r>
              <a:rPr lang="ru-RU" b="1" dirty="0" err="1" smtClean="0"/>
              <a:t>незадоволення</a:t>
            </a:r>
            <a:r>
              <a:rPr lang="ru-RU" b="1" dirty="0" smtClean="0"/>
              <a:t>, </a:t>
            </a:r>
            <a:r>
              <a:rPr lang="ru-RU" b="1" dirty="0" err="1" smtClean="0"/>
              <a:t>навички</a:t>
            </a:r>
            <a:r>
              <a:rPr lang="ru-RU" b="1" dirty="0" smtClean="0"/>
              <a:t> </a:t>
            </a:r>
            <a:r>
              <a:rPr lang="ru-RU" b="1" dirty="0" err="1"/>
              <a:t>командної</a:t>
            </a:r>
            <a:r>
              <a:rPr lang="ru-RU" b="1" dirty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, </a:t>
            </a:r>
            <a:r>
              <a:rPr lang="ru-RU" b="1" dirty="0" err="1" smtClean="0"/>
              <a:t>звернення</a:t>
            </a:r>
            <a:r>
              <a:rPr lang="ru-RU" b="1" dirty="0" smtClean="0"/>
              <a:t> за </a:t>
            </a:r>
            <a:r>
              <a:rPr lang="ru-RU" b="1" dirty="0" err="1" smtClean="0"/>
              <a:t>порадою</a:t>
            </a:r>
            <a:r>
              <a:rPr lang="ru-RU" b="1" dirty="0" smtClean="0"/>
              <a:t>, </a:t>
            </a:r>
            <a:r>
              <a:rPr lang="ru-RU" b="1" dirty="0" err="1" smtClean="0"/>
              <a:t>потаришувати</a:t>
            </a:r>
            <a:r>
              <a:rPr lang="ru-RU" b="1" dirty="0" smtClean="0"/>
              <a:t> з </a:t>
            </a:r>
            <a:r>
              <a:rPr lang="ru-RU" b="1" dirty="0" err="1" smtClean="0"/>
              <a:t>агресором</a:t>
            </a:r>
            <a:r>
              <a:rPr lang="ru-RU" b="1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 smtClean="0"/>
              <a:t>Реалізація дитини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ЩО РОБИТИ З ЖЕРТВОЮ?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53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0000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uk-UA" b="1" dirty="0"/>
              <a:t>Виявлення справжнього ініціатора </a:t>
            </a:r>
            <a:r>
              <a:rPr lang="uk-UA" b="1" dirty="0" err="1"/>
              <a:t>буллінгу</a:t>
            </a:r>
            <a:endParaRPr lang="uk-UA" b="1" dirty="0"/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Роз’яснювальна робота з дитиною (правова та моральна просвіта)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навичок</a:t>
            </a:r>
            <a:r>
              <a:rPr lang="ru-RU" b="1" dirty="0"/>
              <a:t> (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емпатії</a:t>
            </a:r>
            <a:r>
              <a:rPr lang="ru-RU" b="1" dirty="0"/>
              <a:t>, </a:t>
            </a:r>
            <a:r>
              <a:rPr lang="ru-RU" b="1" dirty="0" err="1"/>
              <a:t>слухати</a:t>
            </a:r>
            <a:r>
              <a:rPr lang="ru-RU" b="1" dirty="0"/>
              <a:t> та </a:t>
            </a:r>
            <a:r>
              <a:rPr lang="ru-RU" b="1" dirty="0" err="1"/>
              <a:t>чути</a:t>
            </a:r>
            <a:r>
              <a:rPr lang="ru-RU" b="1" dirty="0"/>
              <a:t> </a:t>
            </a:r>
            <a:r>
              <a:rPr lang="ru-RU" b="1" dirty="0" err="1"/>
              <a:t>інших</a:t>
            </a:r>
            <a:r>
              <a:rPr lang="ru-RU" b="1" dirty="0"/>
              <a:t>, </a:t>
            </a:r>
            <a:r>
              <a:rPr lang="ru-RU" b="1" dirty="0" err="1"/>
              <a:t>спостерігати</a:t>
            </a:r>
            <a:r>
              <a:rPr lang="ru-RU" b="1" dirty="0"/>
              <a:t> за </a:t>
            </a:r>
            <a:r>
              <a:rPr lang="ru-RU" b="1" dirty="0" err="1"/>
              <a:t>діями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, </a:t>
            </a:r>
            <a:r>
              <a:rPr lang="ru-RU" b="1" dirty="0" err="1"/>
              <a:t>аналізувати</a:t>
            </a:r>
            <a:r>
              <a:rPr lang="ru-RU" b="1" dirty="0"/>
              <a:t> </a:t>
            </a:r>
            <a:r>
              <a:rPr lang="ru-RU" b="1" dirty="0" err="1"/>
              <a:t>власні</a:t>
            </a:r>
            <a:r>
              <a:rPr lang="ru-RU" b="1" dirty="0"/>
              <a:t> </a:t>
            </a:r>
            <a:r>
              <a:rPr lang="ru-RU" b="1" dirty="0" err="1"/>
              <a:t>почуття</a:t>
            </a:r>
            <a:r>
              <a:rPr lang="ru-RU" b="1" dirty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Робота з </a:t>
            </a:r>
            <a:r>
              <a:rPr lang="uk-UA" b="1" dirty="0" err="1"/>
              <a:t>сімїєю</a:t>
            </a:r>
            <a:endParaRPr lang="uk-UA" b="1" dirty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Визначити</a:t>
            </a:r>
            <a:r>
              <a:rPr lang="ru-RU" b="1" dirty="0"/>
              <a:t> </a:t>
            </a:r>
            <a:r>
              <a:rPr lang="ru-RU" b="1" dirty="0" err="1"/>
              <a:t>мотиви</a:t>
            </a:r>
            <a:r>
              <a:rPr lang="ru-RU" b="1" dirty="0"/>
              <a:t> </a:t>
            </a:r>
            <a:r>
              <a:rPr lang="ru-RU" b="1" dirty="0" err="1"/>
              <a:t>насильницької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effectLst/>
              </a:rPr>
              <a:t>ЩО РОБИТИ З ПЕРЕСЛІДУВАЧАМИ</a:t>
            </a:r>
            <a:r>
              <a:rPr lang="ru-RU" i="1" dirty="0" smtClean="0">
                <a:effectLst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98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124744"/>
            <a:ext cx="86480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Нормативно-правовий аспект протидії </a:t>
            </a:r>
            <a:r>
              <a:rPr lang="uk-UA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буллінгу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264372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71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Контроль </a:t>
            </a:r>
            <a:r>
              <a:rPr lang="ru-RU" b="1" dirty="0"/>
              <a:t>за </a:t>
            </a:r>
            <a:r>
              <a:rPr lang="ru-RU" b="1" dirty="0" err="1"/>
              <a:t>самооцінкою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. 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Донесення</a:t>
            </a:r>
            <a:r>
              <a:rPr lang="ru-RU" b="1" dirty="0"/>
              <a:t> думки,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позиції</a:t>
            </a:r>
            <a:r>
              <a:rPr lang="ru-RU" b="1" dirty="0"/>
              <a:t> кожного 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</a:t>
            </a:r>
            <a:r>
              <a:rPr lang="ru-RU" b="1" dirty="0" err="1"/>
              <a:t>втручання</a:t>
            </a:r>
            <a:r>
              <a:rPr lang="ru-RU" b="1" dirty="0"/>
              <a:t> в </a:t>
            </a:r>
            <a:r>
              <a:rPr lang="ru-RU" b="1" dirty="0" err="1"/>
              <a:t>процес</a:t>
            </a:r>
            <a:r>
              <a:rPr lang="ru-RU" b="1" dirty="0"/>
              <a:t> </a:t>
            </a:r>
            <a:r>
              <a:rPr lang="ru-RU" b="1" dirty="0" err="1" smtClean="0"/>
              <a:t>насилля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Закріплення</a:t>
            </a:r>
            <a:r>
              <a:rPr lang="ru-RU" b="1" dirty="0" smtClean="0"/>
              <a:t> </a:t>
            </a:r>
            <a:r>
              <a:rPr lang="ru-RU" b="1" dirty="0" err="1" smtClean="0"/>
              <a:t>дієвості</a:t>
            </a:r>
            <a:r>
              <a:rPr lang="ru-RU" b="1" dirty="0" smtClean="0"/>
              <a:t> </a:t>
            </a:r>
            <a:r>
              <a:rPr lang="ru-RU" b="1" dirty="0" err="1"/>
              <a:t>інституту</a:t>
            </a:r>
            <a:r>
              <a:rPr lang="ru-RU" b="1" dirty="0"/>
              <a:t> </a:t>
            </a:r>
            <a:r>
              <a:rPr lang="ru-RU" b="1" dirty="0" err="1"/>
              <a:t>скарг</a:t>
            </a:r>
            <a:r>
              <a:rPr lang="ru-RU" b="1" dirty="0"/>
              <a:t> у </a:t>
            </a:r>
            <a:r>
              <a:rPr lang="ru-RU" b="1" dirty="0" err="1"/>
              <a:t>школі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>
                <a:effectLst/>
              </a:rPr>
              <a:t>ЩО РОБИТИ ЗІ СПОСТЕРІГАЧАМИ?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60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Позашкільні</a:t>
            </a:r>
            <a:r>
              <a:rPr lang="ru-RU" b="1" dirty="0"/>
              <a:t> </a:t>
            </a:r>
            <a:r>
              <a:rPr lang="ru-RU" b="1" dirty="0" err="1"/>
              <a:t>заняття</a:t>
            </a:r>
            <a:r>
              <a:rPr lang="ru-RU" b="1" dirty="0"/>
              <a:t> з </a:t>
            </a:r>
            <a:r>
              <a:rPr lang="ru-RU" b="1" dirty="0" err="1"/>
              <a:t>класом</a:t>
            </a:r>
            <a:r>
              <a:rPr lang="ru-RU" dirty="0"/>
              <a:t> 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Роз’яснення</a:t>
            </a:r>
            <a:r>
              <a:rPr lang="ru-RU" b="1" dirty="0"/>
              <a:t> </a:t>
            </a:r>
            <a:r>
              <a:rPr lang="ru-RU" b="1" dirty="0" err="1"/>
              <a:t>класу</a:t>
            </a:r>
            <a:r>
              <a:rPr lang="ru-RU" b="1" dirty="0"/>
              <a:t> (</a:t>
            </a:r>
            <a:r>
              <a:rPr lang="ru-RU" b="1" dirty="0" err="1"/>
              <a:t>групі</a:t>
            </a:r>
            <a:r>
              <a:rPr lang="ru-RU" b="1" dirty="0"/>
              <a:t>) </a:t>
            </a:r>
            <a:r>
              <a:rPr lang="ru-RU" b="1" dirty="0" err="1"/>
              <a:t>поняття</a:t>
            </a:r>
            <a:r>
              <a:rPr lang="ru-RU" b="1" dirty="0"/>
              <a:t> булінгу як </a:t>
            </a:r>
            <a:r>
              <a:rPr lang="ru-RU" b="1" dirty="0" err="1" smtClean="0"/>
              <a:t>явища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Розвивати та закріплювати у дітей</a:t>
            </a:r>
            <a:r>
              <a:rPr lang="uk-UA" dirty="0"/>
              <a:t> (особливо – стосується свідків) </a:t>
            </a:r>
            <a:r>
              <a:rPr lang="uk-UA" b="1" dirty="0"/>
              <a:t>упевненість щодо необхідності захищати і свої межі</a:t>
            </a:r>
            <a:r>
              <a:rPr lang="uk-UA" dirty="0"/>
              <a:t>, і межі слабших (жертви</a:t>
            </a:r>
            <a:r>
              <a:rPr lang="uk-UA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емпатії</a:t>
            </a:r>
            <a:r>
              <a:rPr lang="ru-RU" b="1" dirty="0"/>
              <a:t> в </a:t>
            </a:r>
            <a:r>
              <a:rPr lang="ru-RU" b="1" dirty="0" err="1"/>
              <a:t>групі</a:t>
            </a:r>
            <a:r>
              <a:rPr lang="ru-RU" b="1" dirty="0"/>
              <a:t> та </a:t>
            </a:r>
            <a:r>
              <a:rPr lang="ru-RU" b="1" dirty="0" err="1"/>
              <a:t>спроможності</a:t>
            </a:r>
            <a:r>
              <a:rPr lang="ru-RU" b="1" dirty="0"/>
              <a:t> </a:t>
            </a:r>
            <a:r>
              <a:rPr lang="ru-RU" b="1" dirty="0" err="1"/>
              <a:t>контролювати</a:t>
            </a:r>
            <a:r>
              <a:rPr lang="ru-RU" b="1" dirty="0"/>
              <a:t> </a:t>
            </a:r>
            <a:r>
              <a:rPr lang="ru-RU" b="1" dirty="0" err="1"/>
              <a:t>свої</a:t>
            </a:r>
            <a:r>
              <a:rPr lang="ru-RU" b="1" dirty="0"/>
              <a:t> </a:t>
            </a:r>
            <a:r>
              <a:rPr lang="ru-RU" b="1" dirty="0" err="1"/>
              <a:t>почуття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Залучення</a:t>
            </a:r>
            <a:r>
              <a:rPr lang="ru-RU" b="1" dirty="0" smtClean="0"/>
              <a:t> </a:t>
            </a:r>
            <a:r>
              <a:rPr lang="ru-RU" b="1" dirty="0" err="1" smtClean="0"/>
              <a:t>батьків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у </a:t>
            </a:r>
            <a:r>
              <a:rPr lang="ru-RU" b="1" dirty="0" err="1"/>
              <a:t>дітей</a:t>
            </a:r>
            <a:r>
              <a:rPr lang="ru-RU" b="1" dirty="0"/>
              <a:t> </a:t>
            </a:r>
            <a:r>
              <a:rPr lang="ru-RU" b="1" dirty="0" err="1"/>
              <a:t>навичок</a:t>
            </a:r>
            <a:r>
              <a:rPr lang="ru-RU" b="1" dirty="0"/>
              <a:t> </a:t>
            </a:r>
            <a:r>
              <a:rPr lang="ru-RU" b="1" dirty="0" err="1"/>
              <a:t>антибулінгової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Поради вчителям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03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r>
              <a:rPr lang="uk-UA" sz="3200" i="1" dirty="0"/>
              <a:t>Сьогодні мене вразило…</a:t>
            </a:r>
            <a:endParaRPr lang="ru-RU" sz="3200" dirty="0"/>
          </a:p>
          <a:p>
            <a:r>
              <a:rPr lang="uk-UA" sz="3200" i="1" dirty="0"/>
              <a:t>Сьогодні </a:t>
            </a:r>
            <a:r>
              <a:rPr lang="uk-UA" sz="3200" i="1" dirty="0" smtClean="0"/>
              <a:t>мені </a:t>
            </a:r>
            <a:r>
              <a:rPr lang="uk-UA" sz="3200" i="1" dirty="0"/>
              <a:t>згадалося…</a:t>
            </a:r>
            <a:endParaRPr lang="ru-RU" sz="3200" dirty="0"/>
          </a:p>
          <a:p>
            <a:r>
              <a:rPr lang="uk-UA" sz="3200" i="1" dirty="0"/>
              <a:t>Мені запам'яталося…</a:t>
            </a:r>
            <a:endParaRPr lang="ru-RU" sz="3200" dirty="0"/>
          </a:p>
          <a:p>
            <a:r>
              <a:rPr lang="uk-UA" sz="3200" i="1" dirty="0"/>
              <a:t>Мене дратувало…</a:t>
            </a:r>
            <a:endParaRPr lang="ru-RU" sz="3200" dirty="0"/>
          </a:p>
          <a:p>
            <a:r>
              <a:rPr lang="uk-UA" sz="3200" i="1" dirty="0"/>
              <a:t>Мені було цікаво…</a:t>
            </a:r>
            <a:endParaRPr lang="ru-RU" sz="3200" dirty="0"/>
          </a:p>
          <a:p>
            <a:r>
              <a:rPr lang="uk-UA" sz="3200" i="1" dirty="0"/>
              <a:t>Мене порадувало…</a:t>
            </a:r>
            <a:endParaRPr lang="ru-RU" sz="3200" dirty="0"/>
          </a:p>
          <a:p>
            <a:r>
              <a:rPr lang="uk-UA" sz="3200" i="1" dirty="0"/>
              <a:t>Спілкування було</a:t>
            </a:r>
            <a:r>
              <a:rPr lang="uk-UA" sz="3200" i="1" dirty="0" smtClean="0"/>
              <a:t>…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>
                <a:effectLst/>
              </a:rPr>
              <a:t>Вправа «Прес»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77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34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4392488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</a:rPr>
              <a:t>Булінг</a:t>
            </a:r>
            <a:r>
              <a:rPr lang="ru-RU" sz="2400" b="1" i="1" dirty="0">
                <a:solidFill>
                  <a:srgbClr val="FF0000"/>
                </a:solidFill>
              </a:rPr>
              <a:t> (</a:t>
            </a:r>
            <a:r>
              <a:rPr lang="ru-RU" sz="2400" b="1" i="1" dirty="0" err="1">
                <a:solidFill>
                  <a:srgbClr val="FF0000"/>
                </a:solidFill>
              </a:rPr>
              <a:t>цькування</a:t>
            </a:r>
            <a:r>
              <a:rPr lang="ru-RU" sz="2400" b="1" i="1" dirty="0">
                <a:solidFill>
                  <a:srgbClr val="FF0000"/>
                </a:solidFill>
              </a:rPr>
              <a:t>) </a:t>
            </a:r>
            <a:r>
              <a:rPr lang="ru-RU" sz="2400" i="1" dirty="0">
                <a:solidFill>
                  <a:srgbClr val="FF0000"/>
                </a:solidFill>
              </a:rPr>
              <a:t>- </a:t>
            </a:r>
            <a:r>
              <a:rPr lang="ru-RU" sz="2400" b="1" i="1" dirty="0" err="1"/>
              <a:t>діяння</a:t>
            </a:r>
            <a:r>
              <a:rPr lang="ru-RU" sz="2400" b="1" i="1" dirty="0"/>
              <a:t> </a:t>
            </a:r>
            <a:r>
              <a:rPr lang="ru-RU" sz="2400" b="1" i="1" dirty="0" err="1"/>
              <a:t>учасників</a:t>
            </a:r>
            <a:r>
              <a:rPr lang="ru-RU" sz="2400" b="1" i="1" dirty="0"/>
              <a:t> </a:t>
            </a:r>
            <a:r>
              <a:rPr lang="ru-RU" sz="2400" b="1" i="1" dirty="0" err="1"/>
              <a:t>освітнього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процесу</a:t>
            </a:r>
            <a:r>
              <a:rPr lang="ru-RU" sz="2400" b="1" i="1" dirty="0"/>
              <a:t>, </a:t>
            </a:r>
            <a:r>
              <a:rPr lang="ru-RU" sz="2400" b="1" i="1" dirty="0" err="1"/>
              <a:t>які</a:t>
            </a:r>
            <a:r>
              <a:rPr lang="ru-RU" sz="2400" b="1" i="1" dirty="0"/>
              <a:t> </a:t>
            </a:r>
            <a:r>
              <a:rPr lang="ru-RU" sz="2400" b="1" i="1" dirty="0" err="1"/>
              <a:t>полягають</a:t>
            </a:r>
            <a:r>
              <a:rPr lang="ru-RU" sz="2400" b="1" i="1" dirty="0"/>
              <a:t> у </a:t>
            </a:r>
            <a:r>
              <a:rPr lang="ru-RU" sz="2400" b="1" i="1" dirty="0" err="1"/>
              <a:t>психологічному</a:t>
            </a:r>
            <a:r>
              <a:rPr lang="ru-RU" sz="2400" b="1" i="1" dirty="0"/>
              <a:t>, </a:t>
            </a:r>
            <a:r>
              <a:rPr lang="ru-RU" sz="2400" b="1" i="1" dirty="0" err="1"/>
              <a:t>фізичному</a:t>
            </a:r>
            <a:r>
              <a:rPr lang="ru-RU" sz="2400" b="1" i="1" dirty="0"/>
              <a:t>, </a:t>
            </a:r>
            <a:r>
              <a:rPr lang="ru-RU" sz="2400" b="1" i="1" dirty="0" err="1"/>
              <a:t>економічному</a:t>
            </a:r>
            <a:r>
              <a:rPr lang="ru-RU" sz="2400" b="1" i="1" dirty="0"/>
              <a:t>, сексуальному </a:t>
            </a:r>
            <a:r>
              <a:rPr lang="ru-RU" sz="2400" b="1" i="1" dirty="0" err="1"/>
              <a:t>насильстві</a:t>
            </a:r>
            <a:r>
              <a:rPr lang="ru-RU" sz="2400" b="1" i="1" dirty="0"/>
              <a:t>, у тому </a:t>
            </a:r>
            <a:r>
              <a:rPr lang="ru-RU" sz="2400" b="1" i="1" dirty="0" err="1"/>
              <a:t>числі</a:t>
            </a:r>
            <a:r>
              <a:rPr lang="ru-RU" sz="2400" b="1" i="1" dirty="0"/>
              <a:t> </a:t>
            </a:r>
            <a:r>
              <a:rPr lang="ru-RU" sz="2400" b="1" i="1" dirty="0" err="1"/>
              <a:t>із</a:t>
            </a:r>
            <a:r>
              <a:rPr lang="ru-RU" sz="2400" b="1" i="1" dirty="0"/>
              <a:t> </a:t>
            </a:r>
            <a:r>
              <a:rPr lang="ru-RU" sz="2400" b="1" i="1" dirty="0" err="1"/>
              <a:t>застосуванням</a:t>
            </a:r>
            <a:r>
              <a:rPr lang="ru-RU" sz="2400" b="1" i="1" dirty="0"/>
              <a:t> </a:t>
            </a:r>
            <a:r>
              <a:rPr lang="ru-RU" sz="2400" b="1" i="1" dirty="0" err="1"/>
              <a:t>засобів</a:t>
            </a:r>
            <a:r>
              <a:rPr lang="ru-RU" sz="2400" b="1" i="1" dirty="0"/>
              <a:t> </a:t>
            </a:r>
            <a:r>
              <a:rPr lang="ru-RU" sz="2400" b="1" i="1" dirty="0" err="1"/>
              <a:t>електронних</a:t>
            </a:r>
            <a:r>
              <a:rPr lang="ru-RU" sz="2400" b="1" i="1" dirty="0"/>
              <a:t> </a:t>
            </a:r>
            <a:r>
              <a:rPr lang="ru-RU" sz="2400" b="1" i="1" dirty="0" err="1"/>
              <a:t>комунікацій</a:t>
            </a:r>
            <a:r>
              <a:rPr lang="ru-RU" sz="2400" b="1" i="1" dirty="0"/>
              <a:t>, </a:t>
            </a:r>
            <a:r>
              <a:rPr lang="ru-RU" sz="2400" b="1" i="1" dirty="0" err="1"/>
              <a:t>що</a:t>
            </a:r>
            <a:r>
              <a:rPr lang="ru-RU" sz="2400" b="1" i="1" dirty="0"/>
              <a:t> </a:t>
            </a:r>
            <a:r>
              <a:rPr lang="ru-RU" sz="2400" b="1" i="1" dirty="0" err="1"/>
              <a:t>вчиняються</a:t>
            </a:r>
            <a:r>
              <a:rPr lang="ru-RU" sz="2400" b="1" i="1" dirty="0"/>
              <a:t> </a:t>
            </a:r>
            <a:r>
              <a:rPr lang="ru-RU" sz="2400" b="1" i="1" dirty="0" err="1"/>
              <a:t>стосовно</a:t>
            </a:r>
            <a:r>
              <a:rPr lang="ru-RU" sz="2400" b="1" i="1" dirty="0"/>
              <a:t> </a:t>
            </a:r>
            <a:r>
              <a:rPr lang="ru-RU" sz="2400" b="1" i="1" dirty="0" err="1"/>
              <a:t>малолітньої</a:t>
            </a:r>
            <a:r>
              <a:rPr lang="ru-RU" sz="2400" b="1" i="1" dirty="0"/>
              <a:t> </a:t>
            </a:r>
            <a:r>
              <a:rPr lang="ru-RU" sz="2400" b="1" i="1" dirty="0" err="1"/>
              <a:t>чи</a:t>
            </a:r>
            <a:r>
              <a:rPr lang="ru-RU" sz="2400" b="1" i="1" dirty="0"/>
              <a:t> </a:t>
            </a:r>
            <a:r>
              <a:rPr lang="ru-RU" sz="2400" b="1" i="1" dirty="0" err="1"/>
              <a:t>неповнолітньої</a:t>
            </a:r>
            <a:r>
              <a:rPr lang="ru-RU" sz="2400" b="1" i="1" dirty="0"/>
              <a:t> особи </a:t>
            </a:r>
            <a:r>
              <a:rPr lang="ru-RU" sz="2400" b="1" i="1" dirty="0" err="1"/>
              <a:t>або</a:t>
            </a:r>
            <a:r>
              <a:rPr lang="ru-RU" sz="2400" b="1" i="1" dirty="0"/>
              <a:t> такою особою </a:t>
            </a:r>
            <a:r>
              <a:rPr lang="ru-RU" sz="2400" b="1" i="1" dirty="0" err="1"/>
              <a:t>стосовно</a:t>
            </a:r>
            <a:r>
              <a:rPr lang="ru-RU" sz="2400" b="1" i="1" dirty="0"/>
              <a:t> </a:t>
            </a:r>
            <a:r>
              <a:rPr lang="ru-RU" sz="2400" b="1" i="1" dirty="0" err="1"/>
              <a:t>інших</a:t>
            </a:r>
            <a:r>
              <a:rPr lang="ru-RU" sz="2400" b="1" i="1" dirty="0"/>
              <a:t> </a:t>
            </a:r>
            <a:r>
              <a:rPr lang="ru-RU" sz="2400" b="1" i="1" dirty="0" err="1"/>
              <a:t>учасників</a:t>
            </a:r>
            <a:r>
              <a:rPr lang="ru-RU" sz="2400" b="1" i="1" dirty="0"/>
              <a:t> </a:t>
            </a:r>
            <a:r>
              <a:rPr lang="ru-RU" sz="2400" b="1" i="1" dirty="0" err="1"/>
              <a:t>освітнього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процесу</a:t>
            </a:r>
            <a:r>
              <a:rPr lang="ru-RU" sz="2400" b="1" i="1" dirty="0"/>
              <a:t>, </a:t>
            </a:r>
            <a:r>
              <a:rPr lang="ru-RU" sz="2400" b="1" i="1" dirty="0" err="1"/>
              <a:t>внаслідок</a:t>
            </a:r>
            <a:r>
              <a:rPr lang="ru-RU" sz="2400" b="1" i="1" dirty="0"/>
              <a:t> </a:t>
            </a:r>
            <a:r>
              <a:rPr lang="ru-RU" sz="2400" b="1" i="1" dirty="0" err="1"/>
              <a:t>чого</a:t>
            </a:r>
            <a:r>
              <a:rPr lang="ru-RU" sz="2400" b="1" i="1" dirty="0"/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могла бути </a:t>
            </a:r>
            <a:r>
              <a:rPr lang="ru-RU" sz="2400" b="1" i="1" dirty="0" err="1"/>
              <a:t>чи</a:t>
            </a:r>
            <a:r>
              <a:rPr lang="ru-RU" sz="2400" b="1" i="1" dirty="0"/>
              <a:t> </a:t>
            </a:r>
            <a:r>
              <a:rPr lang="ru-RU" sz="2400" b="1" i="1" dirty="0" err="1"/>
              <a:t>була</a:t>
            </a:r>
            <a:r>
              <a:rPr lang="ru-RU" sz="2400" b="1" i="1" dirty="0"/>
              <a:t> </a:t>
            </a:r>
            <a:r>
              <a:rPr lang="ru-RU" sz="2400" b="1" i="1" dirty="0" err="1"/>
              <a:t>заподіяна</a:t>
            </a:r>
            <a:r>
              <a:rPr lang="ru-RU" sz="2400" b="1" i="1" dirty="0"/>
              <a:t> шкода </a:t>
            </a:r>
            <a:r>
              <a:rPr lang="ru-RU" sz="2400" b="1" i="1" dirty="0" err="1"/>
              <a:t>психічному</a:t>
            </a:r>
            <a:r>
              <a:rPr lang="ru-RU" sz="2400" b="1" i="1" dirty="0"/>
              <a:t> </a:t>
            </a:r>
            <a:r>
              <a:rPr lang="ru-RU" sz="2400" b="1" i="1" dirty="0" err="1"/>
              <a:t>або</a:t>
            </a:r>
            <a:r>
              <a:rPr lang="ru-RU" sz="2400" b="1" i="1" dirty="0"/>
              <a:t> </a:t>
            </a:r>
            <a:r>
              <a:rPr lang="ru-RU" sz="2400" b="1" i="1" dirty="0" err="1"/>
              <a:t>фізичному</a:t>
            </a:r>
            <a:r>
              <a:rPr lang="ru-RU" sz="2400" b="1" i="1" dirty="0"/>
              <a:t> </a:t>
            </a:r>
            <a:r>
              <a:rPr lang="ru-RU" sz="2400" b="1" i="1" dirty="0" err="1"/>
              <a:t>здоров’ю</a:t>
            </a:r>
            <a:r>
              <a:rPr lang="ru-RU" sz="2400" b="1" i="1" dirty="0"/>
              <a:t> </a:t>
            </a:r>
            <a:r>
              <a:rPr lang="ru-RU" sz="2400" b="1" i="1" dirty="0" err="1"/>
              <a:t>потерпілого</a:t>
            </a:r>
            <a:r>
              <a:rPr lang="ru-RU" sz="2400" b="1" i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Autofit/>
          </a:bodyPr>
          <a:lstStyle/>
          <a:p>
            <a:pPr algn="r"/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Закон 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України «Про внесення змін до деяких законодавчих актів України щодо протидії булінгу (цькуванню)»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3289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1608" cy="2016224"/>
          </a:xfrm>
        </p:spPr>
        <p:txBody>
          <a:bodyPr>
            <a:normAutofit/>
          </a:bodyPr>
          <a:lstStyle/>
          <a:p>
            <a:pPr algn="ctr"/>
            <a:r>
              <a:rPr lang="uk-UA" sz="3100" dirty="0">
                <a:solidFill>
                  <a:schemeClr val="tx2">
                    <a:lumMod val="75000"/>
                  </a:schemeClr>
                </a:solidFill>
              </a:rPr>
              <a:t>Закон України «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Про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внесення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tx2">
                    <a:lumMod val="75000"/>
                  </a:schemeClr>
                </a:solidFill>
              </a:rPr>
              <a:t>змін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деяких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законодавчих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актів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України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щодо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протидії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булінгу (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цькуванню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)»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18.12.2019 № 2657-</a:t>
            </a: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VIII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80928"/>
            <a:ext cx="7776864" cy="4325112"/>
          </a:xfrm>
        </p:spPr>
        <p:txBody>
          <a:bodyPr/>
          <a:lstStyle/>
          <a:p>
            <a:pPr marL="109728" indent="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Внесені зміни до </a:t>
            </a:r>
          </a:p>
          <a:p>
            <a:r>
              <a:rPr lang="uk-UA" dirty="0" smtClean="0"/>
              <a:t>Кодексу України про адміністративні правопорушення;</a:t>
            </a:r>
          </a:p>
          <a:p>
            <a:r>
              <a:rPr lang="uk-UA" dirty="0" smtClean="0"/>
              <a:t>Закону України «Про освіту»</a:t>
            </a:r>
          </a:p>
        </p:txBody>
      </p:sp>
    </p:spTree>
    <p:extLst>
      <p:ext uri="{BB962C8B-B14F-4D97-AF65-F5344CB8AC3E}">
        <p14:creationId xmlns="" xmlns:p14="http://schemas.microsoft.com/office/powerpoint/2010/main" val="32636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1837889370"/>
              </p:ext>
            </p:extLst>
          </p:nvPr>
        </p:nvGraphicFramePr>
        <p:xfrm>
          <a:off x="1560004" y="20161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1560" y="692696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rgbClr val="FF0000"/>
                </a:solidFill>
              </a:rPr>
              <a:t>Типові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ознаки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 err="1">
                <a:solidFill>
                  <a:srgbClr val="FF0000"/>
                </a:solidFill>
              </a:rPr>
              <a:t>булінгу</a:t>
            </a:r>
            <a:r>
              <a:rPr lang="ru-RU" sz="4000" b="1" dirty="0">
                <a:solidFill>
                  <a:srgbClr val="FF0000"/>
                </a:solidFill>
              </a:rPr>
              <a:t> (</a:t>
            </a:r>
            <a:r>
              <a:rPr lang="ru-RU" sz="4000" b="1" dirty="0" err="1">
                <a:solidFill>
                  <a:srgbClr val="FF0000"/>
                </a:solidFill>
              </a:rPr>
              <a:t>цькування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0553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28092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Обо</a:t>
            </a:r>
            <a:r>
              <a:rPr lang="ru-RU" sz="3600" b="1" dirty="0" err="1">
                <a:solidFill>
                  <a:srgbClr val="FF0000"/>
                </a:solidFill>
              </a:rPr>
              <a:t>в’яз</a:t>
            </a:r>
            <a:r>
              <a:rPr lang="ru-RU" sz="3600" b="1" dirty="0" err="1" smtClean="0">
                <a:solidFill>
                  <a:srgbClr val="FF0000"/>
                </a:solidFill>
              </a:rPr>
              <a:t>ки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керівника</a:t>
            </a:r>
            <a:r>
              <a:rPr lang="ru-RU" sz="3600" b="1" dirty="0" smtClean="0">
                <a:solidFill>
                  <a:srgbClr val="FF0000"/>
                </a:solidFill>
              </a:rPr>
              <a:t> закладу </a:t>
            </a:r>
            <a:r>
              <a:rPr lang="ru-RU" sz="3600" b="1" dirty="0" err="1" smtClean="0">
                <a:solidFill>
                  <a:srgbClr val="FF0000"/>
                </a:solidFill>
              </a:rPr>
              <a:t>освіти</a:t>
            </a:r>
            <a:r>
              <a:rPr lang="ru-RU" sz="2700" dirty="0" smtClean="0"/>
              <a:t>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> </a:t>
            </a:r>
            <a:r>
              <a:rPr lang="ru-RU" sz="3100" i="1" dirty="0" smtClean="0"/>
              <a:t>(</a:t>
            </a:r>
            <a:r>
              <a:rPr lang="ru-RU" sz="3100" i="1" dirty="0" err="1" smtClean="0"/>
              <a:t>стаття</a:t>
            </a:r>
            <a:r>
              <a:rPr lang="ru-RU" sz="3100" i="1" dirty="0" smtClean="0"/>
              <a:t> 26 Закону </a:t>
            </a:r>
            <a:r>
              <a:rPr lang="ru-RU" sz="3100" i="1" dirty="0" err="1" smtClean="0"/>
              <a:t>України</a:t>
            </a:r>
            <a:r>
              <a:rPr lang="ru-RU" sz="3100" i="1" dirty="0" smtClean="0"/>
              <a:t> «Про </a:t>
            </a:r>
            <a:r>
              <a:rPr lang="ru-RU" sz="3100" i="1" dirty="0" err="1" smtClean="0"/>
              <a:t>освіту</a:t>
            </a:r>
            <a:r>
              <a:rPr lang="ru-RU" sz="3100" i="1" dirty="0" smtClean="0"/>
              <a:t>»)</a:t>
            </a:r>
            <a:endParaRPr lang="ru-RU" sz="31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517232"/>
          </a:xfrm>
        </p:spPr>
        <p:txBody>
          <a:bodyPr>
            <a:noAutofit/>
          </a:bodyPr>
          <a:lstStyle/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uk-UA" sz="2000" b="1" i="1" dirty="0" smtClean="0"/>
              <a:t>Затвердження </a:t>
            </a:r>
            <a:r>
              <a:rPr lang="uk-UA" sz="2000" b="1" i="1" dirty="0"/>
              <a:t>і оприлюднення плану заходів, </a:t>
            </a:r>
            <a:r>
              <a:rPr lang="ru-RU" sz="2000" b="1" i="1" dirty="0" err="1"/>
              <a:t>спрямованих</a:t>
            </a:r>
            <a:r>
              <a:rPr lang="ru-RU" sz="2000" b="1" i="1" dirty="0"/>
              <a:t> на </a:t>
            </a:r>
            <a:r>
              <a:rPr lang="ru-RU" sz="2000" b="1" i="1" dirty="0" err="1"/>
              <a:t>запобігання</a:t>
            </a:r>
            <a:r>
              <a:rPr lang="ru-RU" sz="2000" b="1" i="1" dirty="0"/>
              <a:t> та </a:t>
            </a:r>
            <a:r>
              <a:rPr lang="ru-RU" sz="2000" b="1" i="1" dirty="0" err="1"/>
              <a:t>протидію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цькуванню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Розгляд</a:t>
            </a:r>
            <a:r>
              <a:rPr lang="ru-RU" sz="2000" b="1" i="1" dirty="0"/>
              <a:t>  </a:t>
            </a:r>
            <a:r>
              <a:rPr lang="ru-RU" sz="2000" b="1" i="1" dirty="0" err="1"/>
              <a:t>заяв</a:t>
            </a:r>
            <a:r>
              <a:rPr lang="ru-RU" sz="2000" b="1" i="1" dirty="0"/>
              <a:t> про </a:t>
            </a:r>
            <a:r>
              <a:rPr lang="ru-RU" sz="2000" b="1" i="1" dirty="0" err="1"/>
              <a:t>випадки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Видання</a:t>
            </a:r>
            <a:r>
              <a:rPr lang="ru-RU" sz="2000" b="1" i="1" dirty="0"/>
              <a:t> наказу про </a:t>
            </a:r>
            <a:r>
              <a:rPr lang="ru-RU" sz="2000" b="1" i="1" dirty="0" err="1"/>
              <a:t>проведення</a:t>
            </a:r>
            <a:r>
              <a:rPr lang="ru-RU" sz="2000" b="1" i="1" dirty="0"/>
              <a:t> </a:t>
            </a:r>
            <a:r>
              <a:rPr lang="ru-RU" sz="2000" b="1" i="1" dirty="0" err="1"/>
              <a:t>розслідування</a:t>
            </a:r>
            <a:endParaRPr lang="ru-RU" sz="2000" b="1" i="1" dirty="0"/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Скликання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засідання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комісії</a:t>
            </a:r>
            <a:r>
              <a:rPr lang="ru-RU" sz="2000" b="1" i="1" dirty="0"/>
              <a:t> з </a:t>
            </a:r>
            <a:r>
              <a:rPr lang="ru-RU" sz="2000" b="1" i="1" dirty="0" err="1"/>
              <a:t>розгляду</a:t>
            </a:r>
            <a:r>
              <a:rPr lang="ru-RU" sz="2000" b="1" i="1" dirty="0"/>
              <a:t> </a:t>
            </a:r>
            <a:r>
              <a:rPr lang="ru-RU" sz="2000" b="1" i="1" dirty="0" err="1"/>
              <a:t>випадків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Вжиття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відповідних</a:t>
            </a:r>
            <a:r>
              <a:rPr lang="ru-RU" sz="2000" b="1" i="1" dirty="0"/>
              <a:t> </a:t>
            </a:r>
            <a:r>
              <a:rPr lang="ru-RU" sz="2000" b="1" i="1" dirty="0" err="1"/>
              <a:t>заходів</a:t>
            </a:r>
            <a:r>
              <a:rPr lang="ru-RU" sz="2000" b="1" i="1" dirty="0"/>
              <a:t> </a:t>
            </a:r>
            <a:r>
              <a:rPr lang="ru-RU" sz="2000" b="1" i="1" dirty="0" err="1"/>
              <a:t>реагування</a:t>
            </a:r>
            <a:endParaRPr lang="ru-RU" sz="2000" b="1" i="1" dirty="0"/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Забезпечення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виконання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заходів</a:t>
            </a:r>
            <a:r>
              <a:rPr lang="ru-RU" sz="2000" b="1" i="1" dirty="0"/>
              <a:t> для </a:t>
            </a:r>
            <a:r>
              <a:rPr lang="ru-RU" sz="2000" b="1" i="1" dirty="0" err="1"/>
              <a:t>надання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соціальних</a:t>
            </a:r>
            <a:r>
              <a:rPr lang="ru-RU" sz="2000" b="1" i="1" dirty="0"/>
              <a:t> та психолого-</a:t>
            </a:r>
            <a:r>
              <a:rPr lang="ru-RU" sz="2000" b="1" i="1" dirty="0" err="1"/>
              <a:t>педагогічних</a:t>
            </a:r>
            <a:r>
              <a:rPr lang="ru-RU" sz="2000" b="1" i="1" dirty="0"/>
              <a:t> </a:t>
            </a:r>
            <a:r>
              <a:rPr lang="ru-RU" sz="2000" b="1" i="1" dirty="0" err="1"/>
              <a:t>послуг</a:t>
            </a:r>
            <a:r>
              <a:rPr lang="ru-RU" sz="2000" b="1" i="1" dirty="0"/>
              <a:t> </a:t>
            </a:r>
            <a:r>
              <a:rPr lang="ru-RU" sz="2000" b="1" i="1" dirty="0" err="1"/>
              <a:t>здобувачам</a:t>
            </a:r>
            <a:r>
              <a:rPr lang="ru-RU" sz="2000" b="1" i="1" dirty="0"/>
              <a:t> </a:t>
            </a:r>
            <a:r>
              <a:rPr lang="ru-RU" sz="2000" b="1" i="1" dirty="0" err="1"/>
              <a:t>освіти</a:t>
            </a:r>
            <a:r>
              <a:rPr lang="ru-RU" sz="2000" b="1" i="1" dirty="0"/>
              <a:t>, </a:t>
            </a:r>
            <a:r>
              <a:rPr lang="ru-RU" sz="2000" b="1" i="1" dirty="0" err="1"/>
              <a:t>які</a:t>
            </a:r>
            <a:r>
              <a:rPr lang="ru-RU" sz="2000" b="1" i="1" dirty="0"/>
              <a:t> вчинили </a:t>
            </a:r>
            <a:r>
              <a:rPr lang="ru-RU" sz="2000" b="1" i="1" dirty="0" err="1"/>
              <a:t>булінг</a:t>
            </a:r>
            <a:r>
              <a:rPr lang="ru-RU" sz="2000" b="1" i="1" dirty="0"/>
              <a:t>, стали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/>
              <a:t>свідками</a:t>
            </a:r>
            <a:r>
              <a:rPr lang="ru-RU" sz="2000" b="1" i="1" dirty="0"/>
              <a:t> </a:t>
            </a:r>
            <a:r>
              <a:rPr lang="ru-RU" sz="2000" b="1" i="1" dirty="0" err="1"/>
              <a:t>або</a:t>
            </a:r>
            <a:r>
              <a:rPr lang="ru-RU" sz="2000" b="1" i="1" dirty="0"/>
              <a:t> </a:t>
            </a:r>
            <a:r>
              <a:rPr lang="ru-RU" sz="2000" b="1" i="1" dirty="0" err="1"/>
              <a:t>постраждали</a:t>
            </a:r>
            <a:r>
              <a:rPr lang="ru-RU" sz="2000" b="1" i="1" dirty="0"/>
              <a:t> </a:t>
            </a:r>
            <a:r>
              <a:rPr lang="ru-RU" sz="2000" b="1" i="1" dirty="0" err="1"/>
              <a:t>від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);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Повідомлення</a:t>
            </a:r>
            <a:r>
              <a:rPr lang="ru-RU" sz="2000" b="1" i="1" dirty="0"/>
              <a:t> </a:t>
            </a:r>
            <a:r>
              <a:rPr lang="ru-RU" sz="2000" b="1" i="1" dirty="0" err="1"/>
              <a:t>уповноваженим</a:t>
            </a:r>
            <a:r>
              <a:rPr lang="ru-RU" sz="2000" b="1" i="1" dirty="0"/>
              <a:t> </a:t>
            </a:r>
            <a:r>
              <a:rPr lang="ru-RU" sz="2000" b="1" i="1" dirty="0" err="1"/>
              <a:t>підрозділам</a:t>
            </a:r>
            <a:r>
              <a:rPr lang="ru-RU" sz="2000" b="1" i="1" dirty="0"/>
              <a:t> </a:t>
            </a:r>
            <a:r>
              <a:rPr lang="ru-RU" sz="2000" b="1" i="1" dirty="0" err="1"/>
              <a:t>органів</a:t>
            </a:r>
            <a:r>
              <a:rPr lang="ru-RU" sz="2000" b="1" i="1" dirty="0"/>
              <a:t> </a:t>
            </a:r>
            <a:r>
              <a:rPr lang="ru-RU" sz="2000" b="1" i="1" dirty="0" err="1"/>
              <a:t>Національної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поліції</a:t>
            </a:r>
            <a:r>
              <a:rPr lang="ru-RU" sz="2000" b="1" i="1" dirty="0"/>
              <a:t> </a:t>
            </a:r>
            <a:r>
              <a:rPr lang="ru-RU" sz="2000" b="1" i="1" dirty="0" err="1"/>
              <a:t>України</a:t>
            </a:r>
            <a:r>
              <a:rPr lang="ru-RU" sz="2000" b="1" i="1" dirty="0"/>
              <a:t> та </a:t>
            </a:r>
            <a:r>
              <a:rPr lang="ru-RU" sz="2000" b="1" i="1" dirty="0" err="1"/>
              <a:t>службі</a:t>
            </a:r>
            <a:r>
              <a:rPr lang="ru-RU" sz="2000" b="1" i="1" dirty="0"/>
              <a:t> у справах </a:t>
            </a:r>
            <a:r>
              <a:rPr lang="ru-RU" sz="2000" b="1" i="1" dirty="0" err="1"/>
              <a:t>дітей</a:t>
            </a:r>
            <a:r>
              <a:rPr lang="ru-RU" sz="2000" b="1" i="1" dirty="0"/>
              <a:t> про </a:t>
            </a:r>
            <a:r>
              <a:rPr lang="ru-RU" sz="2000" b="1" i="1" dirty="0" err="1"/>
              <a:t>випадки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в </a:t>
            </a:r>
            <a:r>
              <a:rPr lang="ru-RU" sz="2000" b="1" i="1" dirty="0" err="1"/>
              <a:t>закладі</a:t>
            </a:r>
            <a:r>
              <a:rPr lang="ru-RU" sz="2000" b="1" i="1" dirty="0"/>
              <a:t> </a:t>
            </a:r>
            <a:r>
              <a:rPr lang="ru-RU" sz="2000" b="1" i="1" dirty="0" err="1"/>
              <a:t>освіти</a:t>
            </a:r>
            <a:r>
              <a:rPr lang="ru-RU" sz="2000" b="1" i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391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Забезпечення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веб-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сайті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відкритого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доступу до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такої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та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документів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правила </a:t>
            </a:r>
            <a:r>
              <a:rPr lang="ru-RU" b="1" i="1" dirty="0" err="1">
                <a:solidFill>
                  <a:srgbClr val="FF0000"/>
                </a:solidFill>
              </a:rPr>
              <a:t>поведінк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и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err="1"/>
              <a:t>здобувача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план </a:t>
            </a:r>
            <a:r>
              <a:rPr lang="ru-RU" b="1" i="1" dirty="0" err="1">
                <a:solidFill>
                  <a:srgbClr val="FF0000"/>
                </a:solidFill>
              </a:rPr>
              <a:t>заходів</a:t>
            </a:r>
            <a:r>
              <a:rPr lang="ru-RU" i="1" dirty="0"/>
              <a:t>, </a:t>
            </a:r>
            <a:r>
              <a:rPr lang="ru-RU" i="1" dirty="0" err="1"/>
              <a:t>спрямованих</a:t>
            </a:r>
            <a:r>
              <a:rPr lang="ru-RU" i="1" dirty="0"/>
              <a:t> на </a:t>
            </a:r>
            <a:r>
              <a:rPr lang="ru-RU" i="1" dirty="0" err="1"/>
              <a:t>запобігання</a:t>
            </a:r>
            <a:r>
              <a:rPr lang="ru-RU" i="1" dirty="0"/>
              <a:t> та </a:t>
            </a:r>
            <a:r>
              <a:rPr lang="ru-RU" i="1" dirty="0" err="1"/>
              <a:t>протидію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цькуванню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порядок </a:t>
            </a:r>
            <a:r>
              <a:rPr lang="ru-RU" b="1" i="1" dirty="0" err="1">
                <a:solidFill>
                  <a:srgbClr val="FF0000"/>
                </a:solidFill>
              </a:rPr>
              <a:t>подання</a:t>
            </a:r>
            <a:r>
              <a:rPr lang="ru-RU" b="1" i="1" dirty="0">
                <a:solidFill>
                  <a:srgbClr val="FF0000"/>
                </a:solidFill>
              </a:rPr>
              <a:t> та </a:t>
            </a:r>
            <a:r>
              <a:rPr lang="ru-RU" b="1" i="1" dirty="0" err="1">
                <a:solidFill>
                  <a:srgbClr val="FF0000"/>
                </a:solidFill>
              </a:rPr>
              <a:t>розгляду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/>
              <a:t>(з </a:t>
            </a:r>
            <a:r>
              <a:rPr lang="ru-RU" i="1" dirty="0" err="1"/>
              <a:t>дотриманням</a:t>
            </a:r>
            <a:r>
              <a:rPr lang="ru-RU" i="1" dirty="0"/>
              <a:t> </a:t>
            </a:r>
            <a:r>
              <a:rPr lang="ru-RU" i="1" dirty="0" err="1"/>
              <a:t>конфіденційності</a:t>
            </a:r>
            <a:r>
              <a:rPr lang="ru-RU" i="1" dirty="0"/>
              <a:t>)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заяв</a:t>
            </a:r>
            <a:r>
              <a:rPr lang="ru-RU" i="1" dirty="0"/>
              <a:t> про </a:t>
            </a:r>
            <a:r>
              <a:rPr lang="ru-RU" i="1" dirty="0" err="1"/>
              <a:t>випадки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порядок </a:t>
            </a:r>
            <a:r>
              <a:rPr lang="ru-RU" b="1" i="1" dirty="0" err="1">
                <a:solidFill>
                  <a:srgbClr val="FF0000"/>
                </a:solidFill>
              </a:rPr>
              <a:t>реагування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на </a:t>
            </a:r>
            <a:r>
              <a:rPr lang="ru-RU" i="1" dirty="0" err="1"/>
              <a:t>доведені</a:t>
            </a:r>
            <a:r>
              <a:rPr lang="ru-RU" i="1" dirty="0"/>
              <a:t> </a:t>
            </a:r>
            <a:r>
              <a:rPr lang="ru-RU" i="1" dirty="0" err="1"/>
              <a:t>випадки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та </a:t>
            </a:r>
            <a:r>
              <a:rPr lang="ru-RU" i="1" dirty="0" err="1"/>
              <a:t>відповідальність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причетних</a:t>
            </a:r>
            <a:r>
              <a:rPr lang="ru-RU" i="1" dirty="0"/>
              <a:t> до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38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Здобувачі освіти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Право на </a:t>
            </a:r>
            <a:r>
              <a:rPr lang="ru-RU" i="1" dirty="0" err="1" smtClean="0"/>
              <a:t>отримання</a:t>
            </a:r>
            <a:r>
              <a:rPr lang="ru-RU" i="1" dirty="0" smtClean="0"/>
              <a:t> </a:t>
            </a:r>
            <a:r>
              <a:rPr lang="ru-RU" i="1" dirty="0" err="1"/>
              <a:t>соціальних</a:t>
            </a:r>
            <a:r>
              <a:rPr lang="ru-RU" i="1" dirty="0"/>
              <a:t> та </a:t>
            </a:r>
            <a:r>
              <a:rPr lang="ru-RU" b="1" i="1" dirty="0">
                <a:solidFill>
                  <a:srgbClr val="FF0000"/>
                </a:solidFill>
              </a:rPr>
              <a:t>психолого-</a:t>
            </a:r>
            <a:r>
              <a:rPr lang="ru-RU" b="1" i="1" dirty="0" err="1">
                <a:solidFill>
                  <a:srgbClr val="FF0000"/>
                </a:solidFill>
              </a:rPr>
              <a:t>педагогічних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послуг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як особа, яка </a:t>
            </a:r>
            <a:r>
              <a:rPr lang="ru-RU" i="1" dirty="0" err="1"/>
              <a:t>постраждала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), стала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вчинила </a:t>
            </a:r>
            <a:r>
              <a:rPr lang="ru-RU" i="1" dirty="0" err="1"/>
              <a:t>булінг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 smtClean="0"/>
              <a:t>)".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повідомляти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керівництво</a:t>
            </a:r>
            <a:r>
              <a:rPr lang="ru-RU" b="1" i="1" dirty="0">
                <a:solidFill>
                  <a:srgbClr val="FF0000"/>
                </a:solidFill>
              </a:rPr>
              <a:t> закладу </a:t>
            </a:r>
            <a:r>
              <a:rPr lang="ru-RU" i="1" dirty="0"/>
              <a:t>освіти про </a:t>
            </a:r>
            <a:r>
              <a:rPr lang="ru-RU" i="1" dirty="0" err="1"/>
              <a:t>факти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</a:t>
            </a:r>
            <a:r>
              <a:rPr lang="ru-RU" i="1" dirty="0" err="1"/>
              <a:t>стосовно</a:t>
            </a:r>
            <a:r>
              <a:rPr lang="ru-RU" i="1" dirty="0"/>
              <a:t> </a:t>
            </a:r>
            <a:r>
              <a:rPr lang="ru-RU" i="1" dirty="0" err="1"/>
              <a:t>здобувачів</a:t>
            </a:r>
            <a:r>
              <a:rPr lang="ru-RU" i="1" dirty="0"/>
              <a:t> освіти, </a:t>
            </a:r>
            <a:r>
              <a:rPr lang="ru-RU" i="1" dirty="0" err="1" smtClean="0"/>
              <a:t>педагогічних</a:t>
            </a:r>
            <a:r>
              <a:rPr lang="ru-RU" i="1" dirty="0" smtClean="0"/>
              <a:t> </a:t>
            </a:r>
            <a:r>
              <a:rPr lang="ru-RU" i="1" dirty="0" err="1" smtClean="0"/>
              <a:t>працівників</a:t>
            </a:r>
            <a:r>
              <a:rPr lang="ru-RU" i="1" dirty="0" smtClean="0"/>
              <a:t>, …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залучаються</a:t>
            </a:r>
            <a:r>
              <a:rPr lang="ru-RU" i="1" dirty="0"/>
              <a:t> до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вони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особисто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про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отримали</a:t>
            </a:r>
            <a:r>
              <a:rPr lang="ru-RU" i="1" dirty="0"/>
              <a:t> </a:t>
            </a:r>
            <a:r>
              <a:rPr lang="ru-RU" i="1" dirty="0" err="1"/>
              <a:t>достовірну</a:t>
            </a:r>
            <a:r>
              <a:rPr lang="ru-RU" i="1" dirty="0"/>
              <a:t> </a:t>
            </a:r>
            <a:r>
              <a:rPr lang="ru-RU" i="1" dirty="0" err="1"/>
              <a:t>інформацію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 smtClean="0"/>
              <a:t>осіб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914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Педагогічні працівники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88032"/>
          </a:xfrm>
        </p:spPr>
        <p:txBody>
          <a:bodyPr>
            <a:normAutofit fontScale="92500"/>
          </a:bodyPr>
          <a:lstStyle/>
          <a:p>
            <a:r>
              <a:rPr lang="ru-RU" b="1" i="1" u="sng" dirty="0">
                <a:solidFill>
                  <a:schemeClr val="bg2">
                    <a:lumMod val="50000"/>
                  </a:schemeClr>
                </a:solidFill>
              </a:rPr>
              <a:t>Право </a:t>
            </a: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на</a:t>
            </a:r>
            <a:r>
              <a:rPr lang="ru-RU" i="1" u="sng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захист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будь-</a:t>
            </a:r>
            <a:r>
              <a:rPr lang="ru-RU" i="1" dirty="0" err="1"/>
              <a:t>яких</a:t>
            </a:r>
            <a:r>
              <a:rPr lang="ru-RU" i="1" dirty="0"/>
              <a:t> форм </a:t>
            </a:r>
            <a:r>
              <a:rPr lang="ru-RU" i="1" dirty="0" err="1"/>
              <a:t>насильства</a:t>
            </a:r>
            <a:r>
              <a:rPr lang="ru-RU" i="1" dirty="0"/>
              <a:t> та </a:t>
            </a:r>
            <a:r>
              <a:rPr lang="ru-RU" i="1" dirty="0" err="1"/>
              <a:t>експлуатації</a:t>
            </a:r>
            <a:r>
              <a:rPr lang="ru-RU" i="1" dirty="0"/>
              <a:t>, у тому </a:t>
            </a:r>
            <a:r>
              <a:rPr lang="ru-RU" i="1" dirty="0" err="1"/>
              <a:t>числі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), </a:t>
            </a:r>
            <a:r>
              <a:rPr lang="ru-RU" i="1" dirty="0" err="1"/>
              <a:t>дискримінації</a:t>
            </a:r>
            <a:r>
              <a:rPr lang="ru-RU" i="1" dirty="0"/>
              <a:t> за будь-</a:t>
            </a:r>
            <a:r>
              <a:rPr lang="ru-RU" i="1" dirty="0" err="1"/>
              <a:t>якою</a:t>
            </a:r>
            <a:r>
              <a:rPr lang="ru-RU" i="1" dirty="0"/>
              <a:t> </a:t>
            </a:r>
            <a:r>
              <a:rPr lang="ru-RU" i="1" dirty="0" err="1"/>
              <a:t>ознакою</a:t>
            </a:r>
            <a:r>
              <a:rPr lang="ru-RU" i="1" dirty="0"/>
              <a:t>,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пропаганди</a:t>
            </a:r>
            <a:r>
              <a:rPr lang="ru-RU" i="1" dirty="0"/>
              <a:t> та </a:t>
            </a:r>
            <a:r>
              <a:rPr lang="ru-RU" i="1" dirty="0" err="1"/>
              <a:t>агітації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завдають</a:t>
            </a:r>
            <a:r>
              <a:rPr lang="ru-RU" i="1" dirty="0"/>
              <a:t> </a:t>
            </a:r>
            <a:r>
              <a:rPr lang="ru-RU" i="1" dirty="0" err="1"/>
              <a:t>шкоди</a:t>
            </a:r>
            <a:r>
              <a:rPr lang="ru-RU" i="1" dirty="0"/>
              <a:t> </a:t>
            </a:r>
            <a:r>
              <a:rPr lang="ru-RU" i="1" dirty="0" err="1" smtClean="0"/>
              <a:t>здоров’ю</a:t>
            </a:r>
            <a:r>
              <a:rPr lang="ru-RU" i="1" dirty="0" smtClean="0"/>
              <a:t> </a:t>
            </a:r>
          </a:p>
          <a:p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en-US" i="1" dirty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повідомляти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керівництво</a:t>
            </a:r>
            <a:r>
              <a:rPr lang="ru-RU" b="1" i="1" dirty="0">
                <a:solidFill>
                  <a:srgbClr val="FF0000"/>
                </a:solidFill>
              </a:rPr>
              <a:t> закладу </a:t>
            </a:r>
            <a:r>
              <a:rPr lang="ru-RU" i="1" dirty="0"/>
              <a:t>освіти про </a:t>
            </a:r>
            <a:r>
              <a:rPr lang="ru-RU" i="1" dirty="0" err="1"/>
              <a:t>факти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</a:t>
            </a:r>
            <a:r>
              <a:rPr lang="ru-RU" i="1" dirty="0" err="1"/>
              <a:t>стосовно</a:t>
            </a:r>
            <a:r>
              <a:rPr lang="ru-RU" i="1" dirty="0"/>
              <a:t> </a:t>
            </a:r>
            <a:r>
              <a:rPr lang="ru-RU" i="1" dirty="0" err="1"/>
              <a:t>здобувачів</a:t>
            </a:r>
            <a:r>
              <a:rPr lang="ru-RU" i="1" dirty="0"/>
              <a:t> освіти, </a:t>
            </a:r>
            <a:r>
              <a:rPr lang="ru-RU" i="1" dirty="0" err="1"/>
              <a:t>педагогічних</a:t>
            </a:r>
            <a:r>
              <a:rPr lang="ru-RU" i="1" dirty="0"/>
              <a:t>, </a:t>
            </a:r>
            <a:r>
              <a:rPr lang="ru-RU" i="1" dirty="0" err="1" smtClean="0"/>
              <a:t>працівників</a:t>
            </a:r>
            <a:r>
              <a:rPr lang="ru-RU" i="1" dirty="0"/>
              <a:t>,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залучаються</a:t>
            </a:r>
            <a:r>
              <a:rPr lang="ru-RU" i="1" dirty="0"/>
              <a:t> до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вони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особисто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інформацію</a:t>
            </a:r>
            <a:r>
              <a:rPr lang="ru-RU" i="1" dirty="0"/>
              <a:t> про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отримали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вживати</a:t>
            </a:r>
            <a:r>
              <a:rPr lang="ru-RU" i="1" dirty="0"/>
              <a:t> </a:t>
            </a:r>
            <a:r>
              <a:rPr lang="ru-RU" i="1" dirty="0" err="1"/>
              <a:t>невідкладних</a:t>
            </a:r>
            <a:r>
              <a:rPr lang="ru-RU" i="1" dirty="0"/>
              <a:t> </a:t>
            </a:r>
            <a:r>
              <a:rPr lang="ru-RU" i="1" dirty="0" err="1"/>
              <a:t>заходів</a:t>
            </a:r>
            <a:r>
              <a:rPr lang="ru-RU" i="1" dirty="0"/>
              <a:t> для </a:t>
            </a:r>
            <a:r>
              <a:rPr lang="ru-RU" i="1" dirty="0" err="1"/>
              <a:t>припинення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72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1677</Words>
  <Application>Microsoft Office PowerPoint</Application>
  <PresentationFormat>Экран (4:3)</PresentationFormat>
  <Paragraphs>141</Paragraphs>
  <Slides>23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Слайд 1</vt:lpstr>
      <vt:lpstr>Слайд 2</vt:lpstr>
      <vt:lpstr>Закон України «Про внесення змін до деяких законодавчих актів України щодо протидії булінгу (цькуванню)»</vt:lpstr>
      <vt:lpstr>Закон України «Про внесення змін до деяких законодавчих актів України щодо протидії булінгу (цькуванню)» від 18.12.2019 № 2657-VIII</vt:lpstr>
      <vt:lpstr>Слайд 5</vt:lpstr>
      <vt:lpstr>Обов’язки керівника закладу освіти         (стаття 26 Закону України «Про освіту»)</vt:lpstr>
      <vt:lpstr>Забезпечення на веб-сайті відкритого доступу до такої інформації та документів:</vt:lpstr>
      <vt:lpstr>Здобувачі освіти</vt:lpstr>
      <vt:lpstr>Педагогічні працівники</vt:lpstr>
      <vt:lpstr>Батьки</vt:lpstr>
      <vt:lpstr>Слайд 11</vt:lpstr>
      <vt:lpstr>Мозковий штурм   «Буллінг -  це …»</vt:lpstr>
      <vt:lpstr>Причини буллінгу</vt:lpstr>
      <vt:lpstr>Притча  «Стовп та цвяхи» </vt:lpstr>
      <vt:lpstr>ПАМ’ЯТКА ДЛЯ БАТЬКІВ</vt:lpstr>
      <vt:lpstr>ПАМ’ЯТКА ДЛЯ БАТЬКІВ</vt:lpstr>
      <vt:lpstr>ПАМ’ЯТКА ДЛЯ БАТЬКІВ</vt:lpstr>
      <vt:lpstr>ЩО РОБИТИ З ЖЕРТВОЮ?</vt:lpstr>
      <vt:lpstr>ЩО РОБИТИ З ПЕРЕСЛІДУВАЧАМИ?</vt:lpstr>
      <vt:lpstr>ЩО РОБИТИ ЗІ СПОСТЕРІГАЧАМИ?</vt:lpstr>
      <vt:lpstr>Поради вчителям</vt:lpstr>
      <vt:lpstr>Вправа «Прес»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«Протидія булінгу в шкільному середовищі»</dc:title>
  <dc:creator>Владислав Коваленко</dc:creator>
  <cp:lastModifiedBy>админ</cp:lastModifiedBy>
  <cp:revision>17</cp:revision>
  <dcterms:created xsi:type="dcterms:W3CDTF">2019-02-06T13:45:48Z</dcterms:created>
  <dcterms:modified xsi:type="dcterms:W3CDTF">2019-02-19T11:07:14Z</dcterms:modified>
</cp:coreProperties>
</file>