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D653"/>
    <a:srgbClr val="BE6F2F"/>
    <a:srgbClr val="13545A"/>
    <a:srgbClr val="8EBD8F"/>
    <a:srgbClr val="0F7172"/>
    <a:srgbClr val="1E2A5A"/>
    <a:srgbClr val="A0C23A"/>
    <a:srgbClr val="1F5480"/>
    <a:srgbClr val="2E2C2D"/>
    <a:srgbClr val="4762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8.0000000000000029E-2</c:v>
                </c:pt>
                <c:pt idx="1">
                  <c:v>0.41000000000000009</c:v>
                </c:pt>
                <c:pt idx="2">
                  <c:v>0.51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н.р.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Якість знань</c:v>
                </c:pt>
                <c:pt idx="1">
                  <c:v>Свідоцтва з відзнакою</c:v>
                </c:pt>
                <c:pt idx="2">
                  <c:v>Похвальні листи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0.1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 н.р.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Якість знань</c:v>
                </c:pt>
                <c:pt idx="1">
                  <c:v>Свідоцтва з відзнакою</c:v>
                </c:pt>
                <c:pt idx="2">
                  <c:v>Похвальні листи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0.4900000000000001</c:v>
                </c:pt>
                <c:pt idx="1">
                  <c:v>0.1</c:v>
                </c:pt>
                <c:pt idx="2">
                  <c:v>7.0000000000000021E-2</c:v>
                </c:pt>
              </c:numCache>
            </c:numRef>
          </c:val>
        </c:ser>
        <c:axId val="152201088"/>
        <c:axId val="152202624"/>
      </c:barChart>
      <c:catAx>
        <c:axId val="152201088"/>
        <c:scaling>
          <c:orientation val="minMax"/>
        </c:scaling>
        <c:axPos val="b"/>
        <c:tickLblPos val="nextTo"/>
        <c:crossAx val="152202624"/>
        <c:crosses val="autoZero"/>
        <c:auto val="1"/>
        <c:lblAlgn val="ctr"/>
        <c:lblOffset val="100"/>
      </c:catAx>
      <c:valAx>
        <c:axId val="152202624"/>
        <c:scaling>
          <c:orientation val="minMax"/>
        </c:scaling>
        <c:axPos val="l"/>
        <c:majorGridlines/>
        <c:numFmt formatCode="0%" sourceLinked="1"/>
        <c:tickLblPos val="nextTo"/>
        <c:crossAx val="15220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5523832125404"/>
          <c:y val="0.42481632879412096"/>
          <c:w val="0.19712656522171584"/>
          <c:h val="0.2966428881463952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4 клас</c:v>
                </c:pt>
                <c:pt idx="1">
                  <c:v>9 клас</c:v>
                </c:pt>
                <c:pt idx="2">
                  <c:v>11 клас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4 клас</c:v>
                </c:pt>
                <c:pt idx="1">
                  <c:v>9 клас</c:v>
                </c:pt>
                <c:pt idx="2">
                  <c:v>11 клас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0.86000000000000021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axId val="98411648"/>
        <c:axId val="98413184"/>
      </c:barChart>
      <c:catAx>
        <c:axId val="98411648"/>
        <c:scaling>
          <c:orientation val="minMax"/>
        </c:scaling>
        <c:axPos val="b"/>
        <c:tickLblPos val="nextTo"/>
        <c:crossAx val="98413184"/>
        <c:crosses val="autoZero"/>
        <c:auto val="1"/>
        <c:lblAlgn val="ctr"/>
        <c:lblOffset val="100"/>
      </c:catAx>
      <c:valAx>
        <c:axId val="98413184"/>
        <c:scaling>
          <c:orientation val="minMax"/>
        </c:scaling>
        <c:axPos val="l"/>
        <c:majorGridlines/>
        <c:numFmt formatCode="0%" sourceLinked="1"/>
        <c:tickLblPos val="nextTo"/>
        <c:crossAx val="984116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«Гринвіч 2018» </c:v>
                </c:pt>
                <c:pt idx="1">
                  <c:v>«Колосок – 2018» </c:v>
                </c:pt>
                <c:pt idx="2">
                  <c:v>«Puzzle»</c:v>
                </c:pt>
                <c:pt idx="3">
                  <c:v>«Геліантус»</c:v>
                </c:pt>
                <c:pt idx="4">
                  <c:v>«Безпечний інтернет»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«Гринвіч 2018» </c:v>
                </c:pt>
                <c:pt idx="1">
                  <c:v>«Колосок – 2018» </c:v>
                </c:pt>
                <c:pt idx="2">
                  <c:v>«Puzzle»</c:v>
                </c:pt>
                <c:pt idx="3">
                  <c:v>«Геліантус»</c:v>
                </c:pt>
                <c:pt idx="4">
                  <c:v>«Безпечний інтернет»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0.82000000000000017</c:v>
                </c:pt>
                <c:pt idx="1">
                  <c:v>1</c:v>
                </c:pt>
                <c:pt idx="2">
                  <c:v>0.56999999999999995</c:v>
                </c:pt>
                <c:pt idx="3">
                  <c:v>0.67000000000000026</c:v>
                </c:pt>
                <c:pt idx="4" formatCode="0.00%">
                  <c:v>0.87500000000000022</c:v>
                </c:pt>
              </c:numCache>
            </c:numRef>
          </c:val>
        </c:ser>
        <c:axId val="156602368"/>
        <c:axId val="156603904"/>
      </c:barChart>
      <c:catAx>
        <c:axId val="156602368"/>
        <c:scaling>
          <c:orientation val="minMax"/>
        </c:scaling>
        <c:axPos val="b"/>
        <c:tickLblPos val="nextTo"/>
        <c:crossAx val="156603904"/>
        <c:crosses val="autoZero"/>
        <c:auto val="1"/>
        <c:lblAlgn val="ctr"/>
        <c:lblOffset val="100"/>
      </c:catAx>
      <c:valAx>
        <c:axId val="156603904"/>
        <c:scaling>
          <c:orientation val="minMax"/>
        </c:scaling>
        <c:axPos val="l"/>
        <c:majorGridlines/>
        <c:numFmt formatCode="0%" sourceLinked="1"/>
        <c:tickLblPos val="nextTo"/>
        <c:crossAx val="1566023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Спеціалісти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0.27</c:v>
                </c:pt>
                <c:pt idx="2">
                  <c:v>7.0000000000000021E-2</c:v>
                </c:pt>
                <c:pt idx="3">
                  <c:v>0.2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багатодітні</c:v>
                </c:pt>
                <c:pt idx="1">
                  <c:v>сироти</c:v>
                </c:pt>
                <c:pt idx="2">
                  <c:v>діти-інваліди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136" y="2377440"/>
            <a:ext cx="7799832" cy="38526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Зв</a:t>
            </a:r>
            <a:r>
              <a:rPr lang="uk-UA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іт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директора 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Догмарівської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загальноосвітньої школи  І-ІІІ ступенів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Генічеської районної ради Херсонської області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 2018-2019 навчальний рік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46" y="0"/>
            <a:ext cx="7886700" cy="9144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Результати ІІ (районного) етапу Всеукраїнських учнівських олімпіад</a:t>
            </a:r>
            <a:endParaRPr lang="ru-RU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00941" y="893125"/>
          <a:ext cx="4412510" cy="5760720"/>
        </p:xfrm>
        <a:graphic>
          <a:graphicData uri="http://schemas.openxmlformats.org/drawingml/2006/table">
            <a:tbl>
              <a:tblPr/>
              <a:tblGrid>
                <a:gridCol w="1110453"/>
                <a:gridCol w="766811"/>
                <a:gridCol w="845082"/>
                <a:gridCol w="845082"/>
                <a:gridCol w="845082"/>
              </a:tblGrid>
              <a:tr h="2019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Calibri"/>
                          <a:cs typeface="Times New Roman"/>
                        </a:rPr>
                        <a:t>2016-2017 н.р.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Calibri"/>
                          <a:cs typeface="Times New Roman"/>
                        </a:rPr>
                        <a:t>2017-2018 н.р.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Calibri"/>
                          <a:cs typeface="Times New Roman"/>
                        </a:rPr>
                        <a:t>2018-2019н.р.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і література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XI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XIII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ХІІ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Економіка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Інформаційні технології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Технології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ІХ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ІХ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XIII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XIII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ІХ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Російська мова і література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Англійська мова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ХІ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Екологія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Основи правознавства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7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Астрономія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61" marR="30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80" y="0"/>
            <a:ext cx="7886700" cy="956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Участь у Все</a:t>
            </a:r>
            <a:r>
              <a:rPr lang="uk-UA" sz="2800" b="1" dirty="0" smtClean="0">
                <a:solidFill>
                  <a:srgbClr val="FFC000"/>
                </a:solidFill>
              </a:rPr>
              <a:t>у</a:t>
            </a:r>
            <a:r>
              <a:rPr lang="ru-RU" sz="2800" b="1" dirty="0" err="1" smtClean="0">
                <a:solidFill>
                  <a:srgbClr val="FFC000"/>
                </a:solidFill>
              </a:rPr>
              <a:t>країнських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та </a:t>
            </a:r>
            <a:r>
              <a:rPr lang="ru-RU" sz="2800" b="1" dirty="0" err="1" smtClean="0">
                <a:solidFill>
                  <a:srgbClr val="FFC000"/>
                </a:solidFill>
              </a:rPr>
              <a:t>Міжнарожних</a:t>
            </a:r>
            <a:r>
              <a:rPr lang="ru-RU" sz="2800" b="1" dirty="0" smtClean="0">
                <a:solidFill>
                  <a:srgbClr val="FFC000"/>
                </a:solidFill>
              </a:rPr>
              <a:t> конкурсах та </a:t>
            </a:r>
            <a:r>
              <a:rPr lang="ru-RU" sz="2800" b="1" dirty="0" err="1" smtClean="0">
                <a:solidFill>
                  <a:srgbClr val="FFC000"/>
                </a:solidFill>
              </a:rPr>
              <a:t>іграх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5814" y="1318437"/>
          <a:ext cx="8878186" cy="52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547" y="0"/>
            <a:ext cx="7886700" cy="10738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FFC000"/>
                </a:solidFill>
              </a:rPr>
              <a:t>			</a:t>
            </a:r>
            <a:r>
              <a:rPr lang="uk-UA" sz="3100" b="1" dirty="0" smtClean="0">
                <a:solidFill>
                  <a:srgbClr val="FFC000"/>
                </a:solidFill>
              </a:rPr>
              <a:t>Н  </a:t>
            </a:r>
            <a:r>
              <a:rPr lang="uk-UA" sz="3100" b="1" dirty="0" err="1" smtClean="0">
                <a:solidFill>
                  <a:srgbClr val="FFC000"/>
                </a:solidFill>
              </a:rPr>
              <a:t>ова</a:t>
            </a:r>
            <a:r>
              <a:rPr lang="uk-UA" sz="3100" b="1" dirty="0" smtClean="0">
                <a:solidFill>
                  <a:srgbClr val="FFC000"/>
                </a:solidFill>
              </a:rPr>
              <a:t/>
            </a:r>
            <a:br>
              <a:rPr lang="uk-UA" sz="3100" b="1" dirty="0" smtClean="0">
                <a:solidFill>
                  <a:srgbClr val="FFC000"/>
                </a:solidFill>
              </a:rPr>
            </a:br>
            <a:r>
              <a:rPr lang="uk-UA" sz="3100" b="1" dirty="0" smtClean="0">
                <a:solidFill>
                  <a:srgbClr val="FFC000"/>
                </a:solidFill>
              </a:rPr>
              <a:t>			У   </a:t>
            </a:r>
            <a:r>
              <a:rPr lang="uk-UA" sz="3100" b="1" dirty="0" err="1" smtClean="0">
                <a:solidFill>
                  <a:srgbClr val="FFC000"/>
                </a:solidFill>
              </a:rPr>
              <a:t>країнська</a:t>
            </a:r>
            <a:r>
              <a:rPr lang="uk-UA" sz="3100" b="1" dirty="0" smtClean="0">
                <a:solidFill>
                  <a:srgbClr val="FFC000"/>
                </a:solidFill>
              </a:rPr>
              <a:t> </a:t>
            </a:r>
            <a:br>
              <a:rPr lang="uk-UA" sz="3100" b="1" dirty="0" smtClean="0">
                <a:solidFill>
                  <a:srgbClr val="FFC000"/>
                </a:solidFill>
              </a:rPr>
            </a:br>
            <a:r>
              <a:rPr lang="uk-UA" sz="3100" b="1" dirty="0" smtClean="0">
                <a:solidFill>
                  <a:srgbClr val="FFC000"/>
                </a:solidFill>
              </a:rPr>
              <a:t>			Ш  кола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F:\НУШ ФОТО\DSC00192.JPG"/>
          <p:cNvPicPr>
            <a:picLocks noChangeAspect="1" noChangeArrowheads="1"/>
          </p:cNvPicPr>
          <p:nvPr/>
        </p:nvPicPr>
        <p:blipFill>
          <a:blip r:embed="rId2" cstate="print"/>
          <a:srcRect l="15596" t="12226"/>
          <a:stretch>
            <a:fillRect/>
          </a:stretch>
        </p:blipFill>
        <p:spPr bwMode="auto">
          <a:xfrm>
            <a:off x="382771" y="1414130"/>
            <a:ext cx="3817088" cy="2977117"/>
          </a:xfrm>
          <a:prstGeom prst="rect">
            <a:avLst/>
          </a:prstGeom>
          <a:noFill/>
        </p:spPr>
      </p:pic>
      <p:pic>
        <p:nvPicPr>
          <p:cNvPr id="24579" name="Picture 3" descr="F:\НУШ ФОТО\DSC0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936" y="2604976"/>
            <a:ext cx="4749208" cy="356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УШ ФОТО\DSC0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260"/>
            <a:ext cx="4876800" cy="3657600"/>
          </a:xfrm>
          <a:prstGeom prst="rect">
            <a:avLst/>
          </a:prstGeom>
          <a:noFill/>
        </p:spPr>
      </p:pic>
      <p:pic>
        <p:nvPicPr>
          <p:cNvPr id="25603" name="Picture 3" descr="F:\НУШ ФОТО\DSC0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892" y="2700669"/>
            <a:ext cx="5543108" cy="4157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3284" y="1403498"/>
            <a:ext cx="89207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Виховна робота реалізовувалась через такі напрямки: 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-національно-патріотичне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військово-патріотичне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морально-правове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художньо-естетичне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родинно-сімейне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екологічне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превентивне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робота шкільних гуртків;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трудове виховання;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здорового способу життя.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66764" cy="1102167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rgbClr val="FFC000"/>
                </a:solidFill>
              </a:rPr>
              <a:t>Районний семінар з виховної роботи на тему: «Формування національної свідомості та духовності як основи громадянської позиції підростаючого покоління»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28674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l="13437" t="22767" r="5391" b="15105"/>
          <a:stretch>
            <a:fillRect/>
          </a:stretch>
        </p:blipFill>
        <p:spPr bwMode="auto">
          <a:xfrm>
            <a:off x="0" y="1350334"/>
            <a:ext cx="4263656" cy="2711303"/>
          </a:xfrm>
          <a:prstGeom prst="rect">
            <a:avLst/>
          </a:prstGeom>
          <a:noFill/>
        </p:spPr>
      </p:pic>
      <p:pic>
        <p:nvPicPr>
          <p:cNvPr id="28676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 t="21457"/>
          <a:stretch>
            <a:fillRect/>
          </a:stretch>
        </p:blipFill>
        <p:spPr bwMode="auto">
          <a:xfrm>
            <a:off x="3072663" y="3179136"/>
            <a:ext cx="5848054" cy="3444948"/>
          </a:xfrm>
          <a:prstGeom prst="rect">
            <a:avLst/>
          </a:prstGeom>
          <a:noFill/>
        </p:spPr>
      </p:pic>
      <p:pic>
        <p:nvPicPr>
          <p:cNvPr id="28678" name="Picture 6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4"/>
          <a:srcRect l="13975" b="20905"/>
          <a:stretch>
            <a:fillRect/>
          </a:stretch>
        </p:blipFill>
        <p:spPr bwMode="auto">
          <a:xfrm rot="20995253">
            <a:off x="168773" y="4051004"/>
            <a:ext cx="3207119" cy="2211572"/>
          </a:xfrm>
          <a:prstGeom prst="rect">
            <a:avLst/>
          </a:prstGeom>
          <a:noFill/>
        </p:spPr>
      </p:pic>
      <p:pic>
        <p:nvPicPr>
          <p:cNvPr id="28680" name="Picture 8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5"/>
          <a:srcRect l="14699" t="14158" r="10874" b="23744"/>
          <a:stretch>
            <a:fillRect/>
          </a:stretch>
        </p:blipFill>
        <p:spPr bwMode="auto">
          <a:xfrm rot="406351">
            <a:off x="4954774" y="1341203"/>
            <a:ext cx="3242930" cy="2029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9" y="336624"/>
            <a:ext cx="5766761" cy="3844507"/>
          </a:xfrm>
          <a:prstGeom prst="rect">
            <a:avLst/>
          </a:prstGeom>
          <a:noFill/>
        </p:spPr>
      </p:pic>
      <p:pic>
        <p:nvPicPr>
          <p:cNvPr id="45060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 l="19902" t="8684" r="14827"/>
          <a:stretch>
            <a:fillRect/>
          </a:stretch>
        </p:blipFill>
        <p:spPr bwMode="auto">
          <a:xfrm>
            <a:off x="4518837" y="2519917"/>
            <a:ext cx="4476307" cy="4174978"/>
          </a:xfrm>
          <a:prstGeom prst="rect">
            <a:avLst/>
          </a:prstGeom>
          <a:noFill/>
        </p:spPr>
      </p:pic>
      <p:pic>
        <p:nvPicPr>
          <p:cNvPr id="45062" name="Picture 6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586" y="4000131"/>
            <a:ext cx="3302811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259" y="0"/>
            <a:ext cx="7886700" cy="70174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Конкурс стройової пісні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9698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t="13631" b="15435"/>
          <a:stretch>
            <a:fillRect/>
          </a:stretch>
        </p:blipFill>
        <p:spPr bwMode="auto">
          <a:xfrm>
            <a:off x="148563" y="1148317"/>
            <a:ext cx="5206332" cy="2296632"/>
          </a:xfrm>
          <a:prstGeom prst="rect">
            <a:avLst/>
          </a:prstGeom>
          <a:noFill/>
        </p:spPr>
      </p:pic>
      <p:pic>
        <p:nvPicPr>
          <p:cNvPr id="29700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 t="13501" b="10199"/>
          <a:stretch>
            <a:fillRect/>
          </a:stretch>
        </p:blipFill>
        <p:spPr bwMode="auto">
          <a:xfrm>
            <a:off x="4061637" y="2800235"/>
            <a:ext cx="4917631" cy="382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64" y="1743738"/>
            <a:ext cx="8525619" cy="416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t="7509"/>
          <a:stretch>
            <a:fillRect/>
          </a:stretch>
        </p:blipFill>
        <p:spPr bwMode="auto">
          <a:xfrm>
            <a:off x="956569" y="1020724"/>
            <a:ext cx="7645171" cy="558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42" y="1328294"/>
            <a:ext cx="7886700" cy="497497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Порядок денний:</a:t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2800" b="1" i="1" dirty="0" smtClean="0"/>
              <a:t>1. Звіт директора за 2018-2019 навчальний </a:t>
            </a:r>
            <a:r>
              <a:rPr lang="uk-UA" sz="2800" b="1" i="1" dirty="0" smtClean="0"/>
              <a:t>рік.</a:t>
            </a:r>
            <a:br>
              <a:rPr lang="uk-UA" sz="2800" b="1" i="1" dirty="0" smtClean="0"/>
            </a:br>
            <a:r>
              <a:rPr lang="uk-UA" sz="2800" b="1" i="1" dirty="0" smtClean="0"/>
              <a:t>2. Проведення відкритого голосування з оцінки діяльності </a:t>
            </a:r>
            <a:r>
              <a:rPr lang="uk-UA" sz="2800" b="1" i="1" smtClean="0"/>
              <a:t>директора Широкої-Кобець С.В.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t="14593"/>
          <a:stretch>
            <a:fillRect/>
          </a:stretch>
        </p:blipFill>
        <p:spPr bwMode="auto">
          <a:xfrm>
            <a:off x="701748" y="1637414"/>
            <a:ext cx="7842915" cy="502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l="3089" t="11548" r="2855"/>
          <a:stretch>
            <a:fillRect/>
          </a:stretch>
        </p:blipFill>
        <p:spPr bwMode="auto">
          <a:xfrm>
            <a:off x="191386" y="1414131"/>
            <a:ext cx="5826642" cy="4109595"/>
          </a:xfrm>
          <a:prstGeom prst="rect">
            <a:avLst/>
          </a:prstGeom>
          <a:noFill/>
        </p:spPr>
      </p:pic>
      <p:pic>
        <p:nvPicPr>
          <p:cNvPr id="33796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676" y="1594883"/>
            <a:ext cx="2665228" cy="1998921"/>
          </a:xfrm>
          <a:prstGeom prst="rect">
            <a:avLst/>
          </a:prstGeom>
          <a:noFill/>
        </p:spPr>
      </p:pic>
      <p:pic>
        <p:nvPicPr>
          <p:cNvPr id="33798" name="Picture 6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143" y="3423684"/>
            <a:ext cx="2349470" cy="306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l="16336" t="567" r="1971"/>
          <a:stretch>
            <a:fillRect/>
          </a:stretch>
        </p:blipFill>
        <p:spPr bwMode="auto">
          <a:xfrm>
            <a:off x="148855" y="212651"/>
            <a:ext cx="5124893" cy="4678326"/>
          </a:xfrm>
          <a:prstGeom prst="rect">
            <a:avLst/>
          </a:prstGeom>
          <a:noFill/>
        </p:spPr>
      </p:pic>
      <p:pic>
        <p:nvPicPr>
          <p:cNvPr id="34820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181" y="2977115"/>
            <a:ext cx="4919698" cy="368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48" y="271018"/>
            <a:ext cx="6585246" cy="4938935"/>
          </a:xfrm>
          <a:prstGeom prst="rect">
            <a:avLst/>
          </a:prstGeom>
          <a:noFill/>
        </p:spPr>
      </p:pic>
      <p:pic>
        <p:nvPicPr>
          <p:cNvPr id="35844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897" y="2328529"/>
            <a:ext cx="3397103" cy="452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t="11152"/>
          <a:stretch>
            <a:fillRect/>
          </a:stretch>
        </p:blipFill>
        <p:spPr bwMode="auto">
          <a:xfrm>
            <a:off x="2165827" y="3242930"/>
            <a:ext cx="6978173" cy="3487478"/>
          </a:xfrm>
          <a:prstGeom prst="rect">
            <a:avLst/>
          </a:prstGeom>
          <a:noFill/>
        </p:spPr>
      </p:pic>
      <p:pic>
        <p:nvPicPr>
          <p:cNvPr id="36868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 l="5676" t="17357" r="12508"/>
          <a:stretch>
            <a:fillRect/>
          </a:stretch>
        </p:blipFill>
        <p:spPr bwMode="auto">
          <a:xfrm>
            <a:off x="170120" y="318977"/>
            <a:ext cx="4221127" cy="319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r="11120"/>
          <a:stretch>
            <a:fillRect/>
          </a:stretch>
        </p:blipFill>
        <p:spPr bwMode="auto">
          <a:xfrm>
            <a:off x="538347" y="1369790"/>
            <a:ext cx="8127187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08" y="1552354"/>
            <a:ext cx="8327982" cy="468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 l="10081" t="17166"/>
          <a:stretch>
            <a:fillRect/>
          </a:stretch>
        </p:blipFill>
        <p:spPr bwMode="auto">
          <a:xfrm>
            <a:off x="4455042" y="3264195"/>
            <a:ext cx="4493659" cy="3104708"/>
          </a:xfrm>
          <a:prstGeom prst="rect">
            <a:avLst/>
          </a:prstGeom>
          <a:noFill/>
        </p:spPr>
      </p:pic>
      <p:pic>
        <p:nvPicPr>
          <p:cNvPr id="39940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38" y="1275907"/>
            <a:ext cx="4550734" cy="341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39" y="1594883"/>
            <a:ext cx="7458477" cy="4195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992" y="1451234"/>
            <a:ext cx="6911310" cy="518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78" y="0"/>
            <a:ext cx="7886700" cy="87382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Структура звіту директора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5140"/>
            <a:ext cx="9143999" cy="57128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Персональний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Виконання функціональних обов’язків щодо забезпечення обов’язковості загальної середньої освіти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варіативності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Методична робота школи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Реалізація Концепції Нової української школи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позаурочної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навчально-виховної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ІІ. Заходи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матеріально-технічної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закладу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ІV.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Вжиті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кваліфікованими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кадрами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розстановки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Соціальний захист, збереження та зміцнення здоров’я учнів та педагогічних працівників.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Забезпечення організації харчування та медичного обслуговування учнів та педагогічних працівників.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санітарно-гігієнічних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протипожежних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норм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Надання соціальної підтримки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Моральне та матеріальне стимулювання учнів і педагогічних працівників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І. Залучення педагогічної та батьківської громадськості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ІІ. Дисциплінарна практика та аналіз звернень громадян з питань діяльності навчального закладу.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797"/>
            <a:ext cx="5390222" cy="3032000"/>
          </a:xfrm>
          <a:prstGeom prst="rect">
            <a:avLst/>
          </a:prstGeom>
          <a:noFill/>
        </p:spPr>
      </p:pic>
      <p:pic>
        <p:nvPicPr>
          <p:cNvPr id="43012" name="Picture 4" descr="Ð¡Ð²ÑÑÐ»Ð¸Ð½Ð° Ð²ÑÐ´ ÐÐ°ÑÐ°ÑÐ¸ Ð¦Ð¸Ð±Ð¸."/>
          <p:cNvPicPr>
            <a:picLocks noChangeAspect="1" noChangeArrowheads="1"/>
          </p:cNvPicPr>
          <p:nvPr/>
        </p:nvPicPr>
        <p:blipFill>
          <a:blip r:embed="rId3"/>
          <a:srcRect l="7783" b="11579"/>
          <a:stretch>
            <a:fillRect/>
          </a:stretch>
        </p:blipFill>
        <p:spPr bwMode="auto">
          <a:xfrm>
            <a:off x="5318240" y="1905037"/>
            <a:ext cx="3825760" cy="495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content.fiev15-1.fna.fbcdn.net/v/t1.0-9/61041611_459795804790481_4211892535322214400_n.jpg?_nc_cat=108&amp;_nc_oc=AQm3d_V2UKbgFy_JNmb65IWGS96idFOQynewqBh7uw0yGETF9pmhjUi6GqKbj__kqU8&amp;_nc_ht=scontent.fiev15-1.fna&amp;oh=0e39f65fe6092e3cfb1e7947223e5f29&amp;oe=5DC7E5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031" y="1304968"/>
            <a:ext cx="7725957" cy="555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52623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Залучення додаткових джерел фінансування </a:t>
            </a:r>
            <a:br>
              <a:rPr lang="uk-UA" sz="2400" b="1" dirty="0" smtClean="0">
                <a:solidFill>
                  <a:srgbClr val="FFC000"/>
                </a:solidFill>
              </a:rPr>
            </a:br>
            <a:r>
              <a:rPr lang="uk-UA" sz="2400" b="1" dirty="0" smtClean="0">
                <a:solidFill>
                  <a:srgbClr val="FFC000"/>
                </a:solidFill>
              </a:rPr>
              <a:t>та їх раціональне використання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0335" y="1278202"/>
          <a:ext cx="6645349" cy="5159173"/>
        </p:xfrm>
        <a:graphic>
          <a:graphicData uri="http://schemas.openxmlformats.org/drawingml/2006/table">
            <a:tbl>
              <a:tblPr/>
              <a:tblGrid>
                <a:gridCol w="1161943"/>
                <a:gridCol w="1105730"/>
                <a:gridCol w="1206500"/>
                <a:gridCol w="1586925"/>
                <a:gridCol w="786809"/>
                <a:gridCol w="797442"/>
              </a:tblGrid>
              <a:tr h="341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Придбання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Заміна віконних та дверних блоків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Придбано (вказати найменування, кількість, вартість)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Кошти (спонсорські, місцевого бюджету, фермери тощо)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Проведено ремонтних робіт (приміщень, інженерних систем та мереж, котельного господарства)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Кошти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спонсорські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місцевого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бюджету,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фермери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тощо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Замінено вікон/дверей (вказати кількість та вартість)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Кошти (спонсорські, місцевого бюджету, фермери тощо)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Футболки для війьково-патріотичної гри «Сокіл» («Джура»)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1420</a:t>
                      </a: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грн. – </a:t>
                      </a: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батьківські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Кабінетів, класних кімнат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11 956,5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-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батьківські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9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Господарський інвентар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(лопати, віники, відра, тощо)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uk-UA" sz="1050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грн.-</a:t>
                      </a:r>
                      <a:r>
                        <a:rPr lang="uk-UA" sz="1050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Партизанська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селищна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Спортивної зали, драбинкового майданчика (фарбування)</a:t>
                      </a: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лабораторії</a:t>
                      </a: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коридор на ІІ поверсі (фарбування, шпалери, фотошпалери)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3 602 </a:t>
                      </a:r>
                      <a:r>
                        <a:rPr lang="ru-RU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– ПП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uk-UA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Сідоренко</a:t>
                      </a: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Л.Ф.,  Яковенко Г.А., </a:t>
                      </a:r>
                      <a:r>
                        <a:rPr lang="uk-UA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Наговський</a:t>
                      </a: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О.В. </a:t>
                      </a:r>
                      <a:r>
                        <a:rPr lang="uk-UA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Тимашов</a:t>
                      </a: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М.А., </a:t>
                      </a:r>
                      <a:r>
                        <a:rPr lang="uk-UA" sz="105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Тиховський</a:t>
                      </a:r>
                      <a:r>
                        <a:rPr lang="uk-UA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І.В.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 музики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30 000 грн. - </a:t>
                      </a:r>
                      <a:r>
                        <a:rPr lang="ru-RU" sz="105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Партизанська селищна рада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32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45"/>
                        </a:spcBef>
                        <a:spcAft>
                          <a:spcPts val="655"/>
                        </a:spcAft>
                      </a:pPr>
                      <a:r>
                        <a:rPr lang="uk-UA" sz="1050" b="1" i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r>
                        <a:rPr lang="ru-RU" sz="10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uk-UA" sz="11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47 978,5 грн.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53" marR="20353" marT="20353" marB="20353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Кількісний склад працівників</a:t>
            </a:r>
            <a:endParaRPr kumimoji="0" lang="uk-UA" sz="13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7321" y="1890607"/>
          <a:ext cx="7464055" cy="3691488"/>
        </p:xfrm>
        <a:graphic>
          <a:graphicData uri="http://schemas.openxmlformats.org/drawingml/2006/table">
            <a:tbl>
              <a:tblPr/>
              <a:tblGrid>
                <a:gridCol w="3509598"/>
                <a:gridCol w="3954457"/>
              </a:tblGrid>
              <a:tr h="46143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 педагогічних працівників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15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mbria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З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них: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uk-UA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учителів</a:t>
                      </a:r>
                    </a:p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15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практичних психологів</a:t>
                      </a:r>
                      <a:endParaRPr lang="ru-RU" sz="105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0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педагогів-організаторів</a:t>
                      </a:r>
                      <a:endParaRPr lang="ru-RU" sz="105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керівників гуртків</a:t>
                      </a:r>
                      <a:endParaRPr lang="ru-RU" sz="105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бібліотекар</a:t>
                      </a:r>
                      <a:endParaRPr lang="ru-RU" sz="105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 працівників школи</a:t>
                      </a:r>
                      <a:endParaRPr lang="ru-RU" sz="105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2385" marR="32385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Якісний склад педагогічного колективу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5033" y="1626779"/>
          <a:ext cx="7315202" cy="4338085"/>
        </p:xfrm>
        <a:graphic>
          <a:graphicData uri="http://schemas.openxmlformats.org/drawingml/2006/table">
            <a:tbl>
              <a:tblPr/>
              <a:tblGrid>
                <a:gridCol w="1351849"/>
                <a:gridCol w="498897"/>
                <a:gridCol w="500359"/>
                <a:gridCol w="500359"/>
                <a:gridCol w="495971"/>
                <a:gridCol w="495971"/>
                <a:gridCol w="495971"/>
                <a:gridCol w="495971"/>
                <a:gridCol w="495971"/>
                <a:gridCol w="495971"/>
                <a:gridCol w="495971"/>
                <a:gridCol w="498897"/>
                <a:gridCol w="493044"/>
              </a:tblGrid>
              <a:tr h="863265">
                <a:tc rowSpan="2"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Освітньо-кваліфікаційний рівень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Кваліфікаційні категорії та педагогічні звання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молодший спеціаліст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бакалавр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спеціаліст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спеціаліст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спеціаліст другої категорії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спеціаліст першої категорії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спеціаліст вищої категорії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старший учитель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учитель-методист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вихователь-методист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практичний психолог — методист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педагог-організатор — методист</a:t>
                      </a:r>
                      <a:endParaRPr lang="ru-RU" sz="12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265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mbria"/>
                      </a:endParaRPr>
                    </a:p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Кількість 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педагогічних працівників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11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7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24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37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Кваліфікаційні категорії</a:t>
            </a:r>
            <a:b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6123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Пільгові категорії дітей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45" y="2938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Дякую за увагу!</a:t>
            </a:r>
            <a:endParaRPr lang="ru-RU" sz="6600" b="1" i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61" y="0"/>
            <a:ext cx="7122485" cy="88261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Дані про кількість учнів </a:t>
            </a:r>
            <a:br>
              <a:rPr lang="uk-UA" sz="2400" b="1" dirty="0" smtClean="0">
                <a:solidFill>
                  <a:srgbClr val="FFC000"/>
                </a:solidFill>
              </a:rPr>
            </a:br>
            <a:r>
              <a:rPr lang="uk-UA" sz="2400" b="1" dirty="0" smtClean="0">
                <a:solidFill>
                  <a:srgbClr val="FFC000"/>
                </a:solidFill>
              </a:rPr>
              <a:t>та класів у закладі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2" y="1648048"/>
          <a:ext cx="7719235" cy="4104167"/>
        </p:xfrm>
        <a:graphic>
          <a:graphicData uri="http://schemas.openxmlformats.org/drawingml/2006/table">
            <a:tbl>
              <a:tblPr/>
              <a:tblGrid>
                <a:gridCol w="1284480"/>
                <a:gridCol w="1292200"/>
                <a:gridCol w="1286025"/>
                <a:gridCol w="1287569"/>
                <a:gridCol w="1286025"/>
                <a:gridCol w="1282936"/>
              </a:tblGrid>
              <a:tr h="627223"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Початкова школа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Основна школа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Старша школа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207"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1–4 класи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5–9 класи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10–11  класи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957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класів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учнів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класів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учнів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класів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К-сть учнів</a:t>
                      </a:r>
                      <a:endParaRPr lang="ru-RU" sz="10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68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35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16</a:t>
                      </a:r>
                      <a:endParaRPr lang="ru-RU" sz="16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23">
                <a:tc gridSpan="6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1416050" algn="l"/>
                        </a:tabLst>
                      </a:pPr>
                      <a:endParaRPr lang="uk-UA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mbria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141605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класів школи: 10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420">
                <a:tc gridSpan="6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mbria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учнів школи:  97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69">
                <a:tc gridSpan="6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mbria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Середня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наповнюваність: 10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28575" marR="285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7776" y="1393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Дані про рух учнів протягом навчального року</a:t>
            </a:r>
            <a:endParaRPr lang="ru-RU" sz="24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829" y="1360968"/>
          <a:ext cx="7804300" cy="4965405"/>
        </p:xfrm>
        <a:graphic>
          <a:graphicData uri="http://schemas.openxmlformats.org/drawingml/2006/table">
            <a:tbl>
              <a:tblPr/>
              <a:tblGrid>
                <a:gridCol w="1613014"/>
                <a:gridCol w="210800"/>
                <a:gridCol w="210800"/>
                <a:gridCol w="210800"/>
                <a:gridCol w="326350"/>
                <a:gridCol w="796358"/>
                <a:gridCol w="326350"/>
                <a:gridCol w="210800"/>
                <a:gridCol w="326350"/>
                <a:gridCol w="326350"/>
                <a:gridCol w="326350"/>
                <a:gridCol w="796358"/>
                <a:gridCol w="326350"/>
                <a:gridCol w="326350"/>
                <a:gridCol w="796358"/>
                <a:gridCol w="674562"/>
              </a:tblGrid>
              <a:tr h="773659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Класи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1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2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3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4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5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6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7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8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9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10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11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Усього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Ра-зом</a:t>
                      </a:r>
                      <a:endParaRPr lang="ru-RU" sz="85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52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Кількість класів на паралелі</a:t>
                      </a:r>
                      <a:endParaRPr lang="ru-RU" sz="9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5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Кількість учнів на початок нового навчального року</a:t>
                      </a:r>
                      <a:endParaRPr lang="ru-RU" sz="9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35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46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97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Прибуло учнів</a:t>
                      </a:r>
                      <a:endParaRPr lang="ru-RU" sz="9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Вибуло учнів</a:t>
                      </a:r>
                      <a:endParaRPr lang="ru-RU" sz="9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5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mbria"/>
                        </a:rPr>
                        <a:t>Кількість учнів на кінець навчального року</a:t>
                      </a:r>
                      <a:endParaRPr lang="ru-RU" sz="9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34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47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15</a:t>
                      </a:r>
                      <a:endParaRPr lang="ru-RU" sz="120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(T1) Roman"/>
                        </a:rPr>
                        <a:t>96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55" y="180752"/>
            <a:ext cx="7886700" cy="62743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Учні 9 класу охоплені навчанням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9341" y="1509822"/>
          <a:ext cx="7389626" cy="4165603"/>
        </p:xfrm>
        <a:graphic>
          <a:graphicData uri="http://schemas.openxmlformats.org/drawingml/2006/table">
            <a:tbl>
              <a:tblPr/>
              <a:tblGrid>
                <a:gridCol w="1954649"/>
                <a:gridCol w="1796011"/>
                <a:gridCol w="1819483"/>
                <a:gridCol w="1819483"/>
              </a:tblGrid>
              <a:tr h="155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180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9 </a:t>
                      </a:r>
                      <a:r>
                        <a:rPr lang="ru-RU" sz="180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18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Із них продовжили навчання в  школі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18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Із них навчаються в інших навчальних закладах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 н.р.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(25%)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(75%)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 н.р.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(60%)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(40%)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uk-UA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 н.р.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uk-UA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uk-UA" sz="20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(100%)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35"/>
                        </a:spcBef>
                        <a:spcAft>
                          <a:spcPts val="765"/>
                        </a:spcAft>
                      </a:pPr>
                      <a:r>
                        <a:rPr lang="uk-UA" sz="20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40640" marB="40640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15" y="138224"/>
            <a:ext cx="7886700" cy="669963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FFC000"/>
                </a:solidFill>
              </a:rPr>
              <a:t>Результати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навчальної</a:t>
            </a:r>
            <a:r>
              <a:rPr lang="ru-RU" sz="2800" b="1" i="1" dirty="0" smtClean="0">
                <a:solidFill>
                  <a:srgbClr val="FFC000"/>
                </a:solidFill>
              </a:rPr>
              <a:t> 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діяльності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учнів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endParaRPr lang="ru-RU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0241" y="1488558"/>
          <a:ext cx="8676167" cy="468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45" y="0"/>
            <a:ext cx="7886700" cy="87187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FFC000"/>
                </a:solidFill>
              </a:rPr>
              <a:t>Результати державної підсумкової атестації</a:t>
            </a:r>
            <a:endParaRPr lang="ru-RU" sz="2800" dirty="0">
              <a:solidFill>
                <a:srgbClr val="FFC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790</Words>
  <Application>Microsoft Office PowerPoint</Application>
  <PresentationFormat>Экран (4:3)</PresentationFormat>
  <Paragraphs>430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Звіт директора  Догмарівської загальноосвітньої школи  І-ІІІ ступенів Генічеської районної ради Херсонської області за 2018-2019 навчальний рік</vt:lpstr>
      <vt:lpstr>Порядок денний:  1. Звіт директора за 2018-2019 навчальний рік. 2. Проведення відкритого голосування з оцінки діяльності директора Широкої-Кобець С.В.</vt:lpstr>
      <vt:lpstr>Структура звіту директора</vt:lpstr>
      <vt:lpstr>Дані про кількість учнів  та класів у закладі</vt:lpstr>
      <vt:lpstr>Слайд 5</vt:lpstr>
      <vt:lpstr>Учні 9 класу охоплені навчанням</vt:lpstr>
      <vt:lpstr>Результати навчальної  діяльності учнів </vt:lpstr>
      <vt:lpstr>Слайд 8</vt:lpstr>
      <vt:lpstr>Результати державної підсумкової атестації</vt:lpstr>
      <vt:lpstr>Результати ІІ (районного) етапу Всеукраїнських учнівських олімпіад</vt:lpstr>
      <vt:lpstr>Участь у Всеукраїнських  та Міжнарожних конкурсах та іграх</vt:lpstr>
      <vt:lpstr>   Н  ова    У   країнська     Ш  кола</vt:lpstr>
      <vt:lpstr>Слайд 13</vt:lpstr>
      <vt:lpstr>Слайд 14</vt:lpstr>
      <vt:lpstr>Районний семінар з виховної роботи на тему: «Формування національної свідомості та духовності як основи громадянської позиції підростаючого покоління»</vt:lpstr>
      <vt:lpstr>Слайд 16</vt:lpstr>
      <vt:lpstr>Конкурс стройової пісні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Залучення додаткових джерел фінансування  та їх раціональне використання </vt:lpstr>
      <vt:lpstr>Слайд 33</vt:lpstr>
      <vt:lpstr>Якісний склад педагогічного колективу </vt:lpstr>
      <vt:lpstr>Кваліфікаційні категорії </vt:lpstr>
      <vt:lpstr>Пільгові категорії дітей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51</cp:revision>
  <dcterms:created xsi:type="dcterms:W3CDTF">2018-09-04T12:10:47Z</dcterms:created>
  <dcterms:modified xsi:type="dcterms:W3CDTF">2019-08-27T05:38:54Z</dcterms:modified>
</cp:coreProperties>
</file>