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305" r:id="rId5"/>
    <p:sldId id="30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3" r:id="rId17"/>
    <p:sldId id="302" r:id="rId18"/>
    <p:sldId id="301" r:id="rId19"/>
    <p:sldId id="304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307" r:id="rId45"/>
    <p:sldId id="294" r:id="rId46"/>
    <p:sldId id="309" r:id="rId47"/>
    <p:sldId id="308" r:id="rId48"/>
    <p:sldId id="296" r:id="rId49"/>
    <p:sldId id="297" r:id="rId50"/>
    <p:sldId id="299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2" autoAdjust="0"/>
    <p:restoredTop sz="94660"/>
  </p:normalViewPr>
  <p:slideViewPr>
    <p:cSldViewPr>
      <p:cViewPr varScale="1">
        <p:scale>
          <a:sx n="60" d="100"/>
          <a:sy n="60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00BA22D5-37F5-43C4-9C81-B843E05B56A7}" type="datetimeFigureOut">
              <a:rPr lang="ru-RU"/>
              <a:pPr/>
              <a:t>11.11.2016</a:t>
            </a:fld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2133B6A3-DAC4-405F-A08D-5021831D61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8D0C3185-1E65-4684-BB4E-861F4358BF09}" type="datetimeFigureOut">
              <a:rPr lang="ru-RU"/>
              <a:pPr/>
              <a:t>11.11.2016</a:t>
            </a:fld>
            <a:endParaRPr lang="ru-RU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C08608FE-6AAF-440B-ACD0-C6AA5391AE8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529A-20E0-467F-AD58-E3D28563B5C4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1F56-3B58-4446-AF7F-419FCA854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3F22-71C0-4819-8EBB-1F68874D6843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FA84-9B82-4F81-87B4-821313CBD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ABAB-F8B8-4AD1-B557-F63D48187E55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F33-BC9D-465E-828D-76BD873AE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BD01-E955-4645-A088-75D4C278420C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8316D-DFDD-4552-89C1-02171183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A6EA-56A3-4DB3-A1FD-836A5025515D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B70F-A0B4-4630-8CF4-47A5917B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E36C-2016-4B60-9445-0ABA6E82C1DF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79FB-FB46-4904-A5B7-680D5DEF8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0280-647C-4927-94FE-C8BB874A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F8EE-44DA-4D58-B26D-D2D00275A145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0B8D-8015-41BC-86C5-23DFF3DE3D51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AB50-641B-4C9E-B1A0-1B0771000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0ECC2-6422-43EF-A497-28FD989D7370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25E2-7C56-42EF-9DEA-CBA97BA7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47E2-5B50-4C53-BD52-FA43D4CC580E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F772-9D76-4924-B899-CC4FA0546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0F46-8C89-48D8-BA2E-462AE2D029C6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B488-811D-4A61-8B79-C16C52E8A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AF8151-20CF-4126-BF15-BACF0FEF82CC}" type="datetimeFigureOut">
              <a:rPr lang="ru-RU"/>
              <a:pPr>
                <a:defRPr/>
              </a:pPr>
              <a:t>11.11.2016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E2E552-58ED-49D7-AF52-61E271A6F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Администратор\Рабочий стол\наталя михайлівна\den-knygy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071563"/>
            <a:ext cx="4214812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357188"/>
            <a:ext cx="4857750" cy="7572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dirty="0" smtClean="0">
                <a:solidFill>
                  <a:srgbClr val="00B050"/>
                </a:solidFill>
              </a:rPr>
              <a:t>Цікава книга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Администратор\Рабочий стол\наталя михайлівна\37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</a:t>
            </a:r>
            <a:r>
              <a:rPr lang="ru-RU" smtClean="0">
                <a:solidFill>
                  <a:schemeClr val="bg1"/>
                </a:solidFill>
              </a:rPr>
              <a:t>В наші часи з’явилася “металева книга”. Виготовив її коваль Костов з болгарського міста Враца. Книга, 22 сторінки якої зроблені із… заліза, важить близько 4 кілограмів, хоча розміри її звичні – 18 на 22 сантиметри.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86250" y="571500"/>
            <a:ext cx="4572000" cy="5857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/>
              <a:t>Серед книжок зустрічаються справжні велетні. Так, одним з найтовщих романів, напевно, слід вважати “Кларис</a:t>
            </a:r>
            <a:r>
              <a:rPr lang="en-US" smtClean="0"/>
              <a:t>c</a:t>
            </a:r>
            <a:r>
              <a:rPr lang="ru-RU" smtClean="0"/>
              <a:t>у” – роман англійського письменника Семюела Річардсона. Він містить 984 870 слів, майже на 200 тисяч слів більше, ніж у Біблії. Роман побачив світ у середині 18 століття.</a:t>
            </a:r>
          </a:p>
        </p:txBody>
      </p:sp>
      <p:pic>
        <p:nvPicPr>
          <p:cNvPr id="23554" name="Picture 2" descr="C:\Documents and Settings\Администратор\Рабочий стол\наталя михайлівна\86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71500"/>
            <a:ext cx="38576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Администратор\Рабочий стол\наталя михайлівна\1278662570_1278660832_127865493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>
                <a:solidFill>
                  <a:schemeClr val="bg1"/>
                </a:solidFill>
              </a:rPr>
              <a:t>Але пальма першості у створенні подібного роману належить японському письменникові 19 століття. Автор працював над ним 40 років. Роман складається із 100 томів по тисячі сторінок у кожному, вага одного примірника 60 кілограмів. У романі налічується майже 32 мільйони слів.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Администратор\Рабочий стол\наталя михайлівна\20017752_whEqiO7nt4OkkFXmqS3TAPLsATTQseRRecCZkYBX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143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>
                <a:solidFill>
                  <a:schemeClr val="bg1"/>
                </a:solidFill>
              </a:rPr>
              <a:t>Не менш цікаве і “Диявольське Євангеліє”, яке зберігається у королівській бібліотеці в Стокгольмі. Його обкладинка зроблена з дубових дощок товщиною 4 сантиметри, а прикрашають книгу масивні защіпки з кованого заліза. На виготовлення пергаментних сторінок пішло понад 100 козячих шкір.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Documents and Settings\Администратор\Рабочий стол\наталя михайлівна\АТЛ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>
                <a:solidFill>
                  <a:schemeClr val="bg1"/>
                </a:solidFill>
              </a:rPr>
              <a:t>З виданням “Історії Південної півкулі” , що було видруковано у США , можливо знайомитися лише за допомогою…спеціального двигуна, адже важить вона 225 кілограмів, в розгорнутому вигляді її ширина дорівнює 2 метрам 70 сантиметрам, а висота - 2 метрам.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Администратор\Рабочий стол\наталя михайлівна\2_miniboo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    </a:t>
            </a:r>
            <a:r>
              <a:rPr lang="ru-RU" smtClean="0">
                <a:solidFill>
                  <a:schemeClr val="bg1"/>
                </a:solidFill>
              </a:rPr>
              <a:t>А ось мода на так звані мініатюрні книжки виникла наприкінці 18 століття, завдяки примхам Марії-Антуанетти, яка забажала носити улюблені книжки…в рукавичці. Однак ще задовго до цього робилися спроби виготовлення таких оригінальних видань. Прародителькою їх можна вважати старовинну рукописну мініатюрну книгу, яка зберігається в Єреванському книгосховищі Матенадаран. ЇЇ вага лише - 19 грамів.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Администратор\Рабочий стол\наталя михайлівна\library-congress-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39576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Documents and Settings\Администратор\Рабочий стол\наталя михайлівна\nl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429000"/>
            <a:ext cx="39973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C:\Documents and Settings\Администратор\Рабочий стол\наталя михайлівна\a4e72eee-f634-4e27-bc59-447894b0a3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2989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4572000" y="357188"/>
            <a:ext cx="4071938" cy="29289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2600" dirty="0">
                <a:latin typeface="+mn-lt"/>
              </a:rPr>
              <a:t>   Одна </a:t>
            </a:r>
            <a:r>
              <a:rPr lang="ru-RU" sz="2600" dirty="0" err="1">
                <a:latin typeface="+mn-lt"/>
              </a:rPr>
              <a:t>з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найбільших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бібліотек</a:t>
            </a:r>
            <a:r>
              <a:rPr lang="ru-RU" sz="2600" dirty="0">
                <a:latin typeface="+mn-lt"/>
              </a:rPr>
              <a:t>  </a:t>
            </a:r>
            <a:r>
              <a:rPr lang="ru-RU" sz="2600" dirty="0" err="1">
                <a:latin typeface="+mn-lt"/>
              </a:rPr>
              <a:t>світу</a:t>
            </a:r>
            <a:r>
              <a:rPr lang="ru-RU" sz="2600" dirty="0">
                <a:latin typeface="+mn-lt"/>
              </a:rPr>
              <a:t> – </a:t>
            </a:r>
            <a:r>
              <a:rPr lang="ru-RU" sz="2600" dirty="0" err="1">
                <a:latin typeface="+mn-lt"/>
              </a:rPr>
              <a:t>Національна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бібліотека</a:t>
            </a:r>
            <a:r>
              <a:rPr lang="ru-RU" sz="2600" dirty="0">
                <a:latin typeface="+mn-lt"/>
              </a:rPr>
              <a:t>  </a:t>
            </a:r>
            <a:r>
              <a:rPr lang="ru-RU" sz="2600" dirty="0" err="1">
                <a:latin typeface="+mn-lt"/>
              </a:rPr>
              <a:t>конгресу</a:t>
            </a:r>
            <a:r>
              <a:rPr lang="ru-RU" sz="2600" dirty="0">
                <a:latin typeface="+mn-lt"/>
              </a:rPr>
              <a:t> США. </a:t>
            </a:r>
            <a:r>
              <a:rPr lang="ru-RU" sz="2600" dirty="0" err="1">
                <a:latin typeface="+mn-lt"/>
              </a:rPr>
              <a:t>Заснована</a:t>
            </a:r>
            <a:r>
              <a:rPr lang="ru-RU" sz="2600" dirty="0">
                <a:latin typeface="+mn-lt"/>
              </a:rPr>
              <a:t> вона у 1800 </a:t>
            </a:r>
            <a:r>
              <a:rPr lang="ru-RU" sz="2600" dirty="0" err="1">
                <a:latin typeface="+mn-lt"/>
              </a:rPr>
              <a:t>році</a:t>
            </a:r>
            <a:r>
              <a:rPr lang="ru-RU" sz="2600" dirty="0">
                <a:latin typeface="+mn-lt"/>
              </a:rPr>
              <a:t>. </a:t>
            </a:r>
            <a:r>
              <a:rPr lang="ru-RU" sz="2600" dirty="0" err="1">
                <a:latin typeface="+mn-lt"/>
              </a:rPr>
              <a:t>Її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книжковий</a:t>
            </a:r>
            <a:r>
              <a:rPr lang="ru-RU" sz="2600" dirty="0">
                <a:latin typeface="+mn-lt"/>
              </a:rPr>
              <a:t> фонд </a:t>
            </a:r>
            <a:r>
              <a:rPr lang="ru-RU" sz="2600" dirty="0" err="1">
                <a:latin typeface="+mn-lt"/>
              </a:rPr>
              <a:t>налічує</a:t>
            </a:r>
            <a:r>
              <a:rPr lang="ru-RU" sz="2600" dirty="0">
                <a:latin typeface="+mn-lt"/>
              </a:rPr>
              <a:t> 40 </a:t>
            </a:r>
            <a:r>
              <a:rPr lang="ru-RU" sz="2600" dirty="0" err="1">
                <a:latin typeface="+mn-lt"/>
              </a:rPr>
              <a:t>мільйонів</a:t>
            </a:r>
            <a:r>
              <a:rPr lang="ru-RU" sz="2600" dirty="0">
                <a:latin typeface="+mn-lt"/>
              </a:rPr>
              <a:t> </a:t>
            </a:r>
            <a:r>
              <a:rPr lang="ru-RU" sz="2600" dirty="0" err="1">
                <a:latin typeface="+mn-lt"/>
              </a:rPr>
              <a:t>примірників</a:t>
            </a:r>
            <a:r>
              <a:rPr lang="ru-RU" sz="2600" dirty="0">
                <a:latin typeface="+mn-lt"/>
              </a:rPr>
              <a:t>.</a:t>
            </a:r>
            <a:endParaRPr lang="ru-RU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428625" y="5072063"/>
            <a:ext cx="8229600" cy="1476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Найбільша бібліотека в Україні – Національна бібліотека України ім. В.І. Вернадського. Заснована вона у 1714 році.</a:t>
            </a:r>
          </a:p>
        </p:txBody>
      </p:sp>
      <p:pic>
        <p:nvPicPr>
          <p:cNvPr id="29698" name="Picture 3" descr="C:\Documents and Settings\Администратор\Рабочий стол\наталя михайлівна\53475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28625"/>
            <a:ext cx="657225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Администратор\Рабочий стол\наталя михайлівна\image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Содержимое 1"/>
          <p:cNvSpPr txBox="1">
            <a:spLocks/>
          </p:cNvSpPr>
          <p:nvPr/>
        </p:nvSpPr>
        <p:spPr bwMode="auto">
          <a:xfrm>
            <a:off x="500063" y="0"/>
            <a:ext cx="8229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solidFill>
                  <a:schemeClr val="bg1"/>
                </a:solidFill>
                <a:latin typeface="Constantia" pitchFamily="18" charset="0"/>
              </a:rPr>
              <a:t>   Найперший у світі буквар з’явився в Англії у 1491 році. Написаний він був латинською мовою.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500" y="357188"/>
            <a:ext cx="4643438" cy="2786062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На </a:t>
            </a:r>
            <a:r>
              <a:rPr lang="ru-RU" dirty="0" err="1" smtClean="0"/>
              <a:t>стінах</a:t>
            </a:r>
            <a:r>
              <a:rPr lang="ru-RU" dirty="0" smtClean="0"/>
              <a:t> храму у </a:t>
            </a:r>
            <a:r>
              <a:rPr lang="ru-RU" dirty="0" err="1" smtClean="0"/>
              <a:t>Фівах</a:t>
            </a:r>
            <a:r>
              <a:rPr lang="ru-RU" dirty="0" smtClean="0"/>
              <a:t> </a:t>
            </a:r>
            <a:r>
              <a:rPr lang="ru-RU" dirty="0" err="1" smtClean="0"/>
              <a:t>висічений</a:t>
            </a:r>
            <a:r>
              <a:rPr lang="ru-RU" dirty="0" smtClean="0"/>
              <a:t> </a:t>
            </a:r>
            <a:r>
              <a:rPr lang="ru-RU" dirty="0" err="1" smtClean="0"/>
              <a:t>древній</a:t>
            </a:r>
            <a:r>
              <a:rPr lang="ru-RU" dirty="0" smtClean="0"/>
              <a:t> </a:t>
            </a:r>
            <a:r>
              <a:rPr lang="ru-RU" dirty="0" err="1" smtClean="0"/>
              <a:t>літопис</a:t>
            </a:r>
            <a:r>
              <a:rPr lang="ru-RU" dirty="0" smtClean="0"/>
              <a:t>. </a:t>
            </a:r>
            <a:r>
              <a:rPr lang="ru-RU" dirty="0" err="1" smtClean="0"/>
              <a:t>Стіни</a:t>
            </a:r>
            <a:r>
              <a:rPr lang="ru-RU" dirty="0" smtClean="0"/>
              <a:t> храму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своєрідною</a:t>
            </a:r>
            <a:r>
              <a:rPr lang="ru-RU" dirty="0" smtClean="0"/>
              <a:t> книгою, </a:t>
            </a:r>
            <a:r>
              <a:rPr lang="ru-RU" dirty="0" err="1" smtClean="0"/>
              <a:t>найбільшою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розмірами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кам’яні</a:t>
            </a:r>
            <a:r>
              <a:rPr lang="ru-RU" dirty="0" smtClean="0"/>
              <a:t> “</a:t>
            </a:r>
            <a:r>
              <a:rPr lang="ru-RU" dirty="0" err="1" smtClean="0"/>
              <a:t>сторінки</a:t>
            </a:r>
            <a:r>
              <a:rPr lang="ru-RU" dirty="0" smtClean="0"/>
              <a:t>”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сягають</a:t>
            </a:r>
            <a:r>
              <a:rPr lang="ru-RU" dirty="0" smtClean="0"/>
              <a:t> сорока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завширшки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C:\Documents and Settings\Администратор\Рабочий стол\наталя михайлівна\egypt_stu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171825"/>
            <a:ext cx="707231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Администратор\Рабочий стол\наталя михайлівна\156134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35004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Администратор\Рабочий стол\наталя михайлівна\books228577dt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Содержимое 2"/>
          <p:cNvSpPr txBox="1">
            <a:spLocks/>
          </p:cNvSpPr>
          <p:nvPr/>
        </p:nvSpPr>
        <p:spPr bwMode="auto">
          <a:xfrm>
            <a:off x="357188" y="9286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onstantia" pitchFamily="18" charset="0"/>
              </a:rPr>
              <a:t>    </a:t>
            </a: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Книга — це велике диво, створене людиною. Ще не вміючи читати, ми розглядали малюнки до казок, слухали цікаві історії, які читали нам мами чи бабусі. Щодня маємо справу з книгою в школі та вдома. Про все ми дізнаємося з книг. За допомогою них ми можемо зазирнути навіть у майбутнє, дізнатися, якими були давні цивілізації.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4614866" cy="7905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err="1" smtClean="0">
                <a:solidFill>
                  <a:srgbClr val="00B050"/>
                </a:solidFill>
              </a:rPr>
              <a:t>Пам</a:t>
            </a:r>
            <a:r>
              <a:rPr lang="ru-RU" smtClean="0">
                <a:solidFill>
                  <a:srgbClr val="00B050"/>
                </a:solidFill>
              </a:rPr>
              <a:t>’</a:t>
            </a:r>
            <a:r>
              <a:rPr lang="ru-RU" err="1" smtClean="0">
                <a:solidFill>
                  <a:srgbClr val="00B050"/>
                </a:solidFill>
              </a:rPr>
              <a:t>ятники</a:t>
            </a:r>
            <a:r>
              <a:rPr lang="ru-RU" smtClean="0">
                <a:solidFill>
                  <a:srgbClr val="00B050"/>
                </a:solidFill>
              </a:rPr>
              <a:t> </a:t>
            </a:r>
            <a:r>
              <a:rPr lang="ru-RU" err="1" smtClean="0">
                <a:solidFill>
                  <a:srgbClr val="00B050"/>
                </a:solidFill>
              </a:rPr>
              <a:t>книзі</a:t>
            </a:r>
            <a:endParaRPr lang="ru-RU">
              <a:solidFill>
                <a:srgbClr val="00B050"/>
              </a:solidFill>
            </a:endParaRPr>
          </a:p>
        </p:txBody>
      </p:sp>
      <p:pic>
        <p:nvPicPr>
          <p:cNvPr id="32770" name="Picture 5" descr="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285875"/>
            <a:ext cx="3643312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</a:blip>
          <a:srcRect r="-44" b="-20"/>
          <a:stretch>
            <a:fillRect/>
          </a:stretch>
        </p:blipFill>
        <p:spPr>
          <a:xfrm>
            <a:off x="1214438" y="285750"/>
            <a:ext cx="7000875" cy="5816600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" y="6211888"/>
            <a:ext cx="8143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Росія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Санкт-Петербург. Книга на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Університетській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набережній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На </a:t>
            </a:r>
            <a:r>
              <a:rPr lang="ru-RU" dirty="0" err="1">
                <a:latin typeface="+mn-lt"/>
              </a:rPr>
              <a:t>книзі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викарбувані</a:t>
            </a:r>
            <a:r>
              <a:rPr lang="ru-RU" dirty="0">
                <a:latin typeface="+mn-lt"/>
              </a:rPr>
              <a:t> рядки </a:t>
            </a:r>
            <a:r>
              <a:rPr lang="ru-RU" dirty="0" err="1">
                <a:latin typeface="+mn-lt"/>
              </a:rPr>
              <a:t>Пушкіна</a:t>
            </a:r>
            <a:r>
              <a:rPr lang="ru-RU" dirty="0">
                <a:latin typeface="+mn-lt"/>
              </a:rPr>
              <a:t> “Люблю тебя, Петра творенье…”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5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863758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0" y="6072188"/>
            <a:ext cx="31861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Росія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Сургут. Памятник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книзі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 descr="04"/>
          <p:cNvSpPr>
            <a:spLocks noGrp="1" noChangeAspect="1" noChangeArrowheads="1"/>
          </p:cNvSpPr>
          <p:nvPr isPhoto="1"/>
        </p:nvSpPr>
        <p:spPr bwMode="auto">
          <a:xfrm>
            <a:off x="214313" y="571500"/>
            <a:ext cx="4365625" cy="5759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714875" y="571500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DE0000"/>
                </a:solidFill>
                <a:latin typeface="Constantia" pitchFamily="18" charset="0"/>
              </a:rPr>
              <a:t>Росія. Омськ. </a:t>
            </a:r>
            <a:r>
              <a:rPr lang="ru-RU">
                <a:latin typeface="Constantia" pitchFamily="18" charset="0"/>
              </a:rPr>
              <a:t>Композиція "Книга-джерело знань".</a:t>
            </a:r>
          </a:p>
          <a:p>
            <a:r>
              <a:rPr lang="ru-RU">
                <a:latin typeface="Constantia" pitchFamily="18" charset="0"/>
              </a:rPr>
              <a:t>Автор: скульптор</a:t>
            </a:r>
          </a:p>
          <a:p>
            <a:r>
              <a:rPr lang="ru-RU">
                <a:latin typeface="Constantia" pitchFamily="18" charset="0"/>
              </a:rPr>
              <a:t>Олександр Капралов.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786313" y="2428875"/>
            <a:ext cx="4103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latin typeface="Constantia" pitchFamily="18" charset="0"/>
              </a:rPr>
              <a:t>Композиція "Книга-джерело знань" розташована на вулиці Леніна, біля входу в магазин "Центр-книга".</a:t>
            </a:r>
          </a:p>
          <a:p>
            <a:pPr algn="just"/>
            <a:r>
              <a:rPr lang="ru-RU" sz="1600" i="1">
                <a:latin typeface="Constantia" pitchFamily="18" charset="0"/>
              </a:rPr>
              <a:t>Авторська трактування залишилася невідомою широкому загалу, тому кожен додумує 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 noChangeArrowheads="1"/>
          </p:cNvPicPr>
          <p:nvPr/>
        </p:nvPicPr>
        <p:blipFill>
          <a:blip r:embed="rId3"/>
          <a:srcRect r="20" b="-47"/>
          <a:stretch>
            <a:fillRect/>
          </a:stretch>
        </p:blipFill>
        <p:spPr bwMode="auto">
          <a:xfrm>
            <a:off x="357188" y="500063"/>
            <a:ext cx="45370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5357813" y="785813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Туркменія. Ашхабад.</a:t>
            </a:r>
          </a:p>
          <a:p>
            <a:r>
              <a:rPr lang="ru-RU">
                <a:latin typeface="Constantia" pitchFamily="18" charset="0"/>
              </a:rPr>
              <a:t>Пам'ятник книзі "Рухнама".</a:t>
            </a: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5143500" y="1571625"/>
            <a:ext cx="3643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Монструозної пам'ятник літературному творінню тирана в новітній історії - книзі Ніязова.</a:t>
            </a:r>
          </a:p>
          <a:p>
            <a:r>
              <a:rPr lang="ru-RU">
                <a:latin typeface="Constantia" pitchFamily="18" charset="0"/>
              </a:rPr>
              <a:t>Величезний монумент заввишки з двоповерховий будинок являє собою точну копію книги.</a:t>
            </a: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Увечері обкладинка книги відкривається, і перша сторінка перетворюється в екран, на якому за допомогою проектора показують документальний фільм про становлення нації.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 descr="06"/>
          <p:cNvSpPr>
            <a:spLocks noGrp="1" noChangeAspect="1" noChangeArrowheads="1"/>
          </p:cNvSpPr>
          <p:nvPr isPhoto="1"/>
        </p:nvSpPr>
        <p:spPr bwMode="auto">
          <a:xfrm>
            <a:off x="285750" y="571500"/>
            <a:ext cx="4470400" cy="57578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37890" name="Rectangle 5" descr="06a"/>
          <p:cNvSpPr>
            <a:spLocks noGrp="1" noChangeAspect="1" noChangeArrowheads="1"/>
          </p:cNvSpPr>
          <p:nvPr isPhoto="1"/>
        </p:nvSpPr>
        <p:spPr bwMode="auto">
          <a:xfrm>
            <a:off x="4932363" y="3429000"/>
            <a:ext cx="3816350" cy="286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4786313" y="571500"/>
            <a:ext cx="4071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ОАЕ. Шарджа, пам'ятник Корану.</a:t>
            </a: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На площі міста встановлено єдиний у своєму роді пам'ятник, що зображає розгорнуту книгу з тьмяно мерехтить золотий арабською в'яззю.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8215312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9063" y="5929313"/>
            <a:ext cx="8112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Оман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 descr="07"/>
          <p:cNvSpPr>
            <a:spLocks noGrp="1" noChangeAspect="1" noChangeArrowheads="1"/>
          </p:cNvSpPr>
          <p:nvPr isPhoto="1"/>
        </p:nvSpPr>
        <p:spPr bwMode="auto">
          <a:xfrm>
            <a:off x="1428750" y="428625"/>
            <a:ext cx="6399213" cy="5759450"/>
          </a:xfrm>
          <a:prstGeom prst="rect">
            <a:avLst/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000125" y="6211888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Росія. Симбірська. Пам'ятник роману Гончарова "Обломов".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08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r="-70" b="-8"/>
          <a:stretch>
            <a:fillRect/>
          </a:stretch>
        </p:blipFill>
        <p:spPr bwMode="auto">
          <a:xfrm>
            <a:off x="428625" y="714375"/>
            <a:ext cx="45307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428625" y="285750"/>
            <a:ext cx="700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Ізраїль. Хайфа. Пам'ятник, присвячений книзі і писемності</a:t>
            </a: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5072063" y="1714500"/>
            <a:ext cx="3714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Пам'ятник являє собою гігантську (висотою 2.8 м, шириною 0.5 м і вагою 4 т) бронзову скульптуру у вигляді старовинного фоліанта, з якого «висипаються»цифри і букви алфавітів різних народів світу.</a:t>
            </a: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Пам'ятник спочиває на спеціальному бетонному постаменті, виконаному у формі книжкової полиці.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57188"/>
            <a:ext cx="71056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214313" y="5643563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Росія. Московська область.</a:t>
            </a:r>
          </a:p>
          <a:p>
            <a:r>
              <a:rPr lang="ru-RU">
                <a:latin typeface="Constantia" pitchFamily="18" charset="0"/>
              </a:rPr>
              <a:t>Пам'ятник Карамзіним і першим семи томів його історії, написаним у Остафьево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Администратор\Рабочий стол\наталя михайлівна\800px-Old_book_bind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 txBox="1">
            <a:spLocks/>
          </p:cNvSpPr>
          <p:nvPr/>
        </p:nvSpPr>
        <p:spPr bwMode="auto">
          <a:xfrm>
            <a:off x="571500" y="10001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Constantia" pitchFamily="18" charset="0"/>
              </a:rPr>
              <a:t>    </a:t>
            </a:r>
            <a:r>
              <a:rPr lang="ru-RU" sz="3200">
                <a:solidFill>
                  <a:schemeClr val="bg1"/>
                </a:solidFill>
                <a:latin typeface="Constantia" pitchFamily="18" charset="0"/>
              </a:rPr>
              <a:t>Історія виникнення книги бере свій початок з тих часів, коли створивши писемність, людство починає шукати способи матеріалізувати свої думки, передати наступним поколінням накопичені століттями знання та досвід.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 descr="10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1285875" y="428625"/>
            <a:ext cx="62849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285750" y="5143500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Росія. Новокузнецьк Кемеровської області.</a:t>
            </a:r>
          </a:p>
        </p:txBody>
      </p:sp>
      <p:sp>
        <p:nvSpPr>
          <p:cNvPr id="43011" name="Прямоугольник 5"/>
          <p:cNvSpPr>
            <a:spLocks noChangeArrowheads="1"/>
          </p:cNvSpPr>
          <p:nvPr/>
        </p:nvSpPr>
        <p:spPr bwMode="auto">
          <a:xfrm>
            <a:off x="357188" y="55006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Пам'ятник представляє собою книгу, що лежить на п'єдесталі, на сторінках якої розміщений російський і вірменський алфавіт.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 descr="11"/>
          <p:cNvSpPr>
            <a:spLocks noGrp="1" noChangeAspect="1" noChangeArrowheads="1"/>
          </p:cNvSpPr>
          <p:nvPr isPhoto="1"/>
        </p:nvSpPr>
        <p:spPr bwMode="auto">
          <a:xfrm>
            <a:off x="1643063" y="357188"/>
            <a:ext cx="5949950" cy="4929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4034" name="Прямоугольник 4"/>
          <p:cNvSpPr>
            <a:spLocks noChangeArrowheads="1"/>
          </p:cNvSpPr>
          <p:nvPr/>
        </p:nvSpPr>
        <p:spPr bwMode="auto">
          <a:xfrm>
            <a:off x="428625" y="5286375"/>
            <a:ext cx="360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Росія. Барнаул. Пам'ятник книзі.</a:t>
            </a:r>
          </a:p>
        </p:txBody>
      </p:sp>
      <p:sp>
        <p:nvSpPr>
          <p:cNvPr id="44035" name="Прямоугольник 5"/>
          <p:cNvSpPr>
            <a:spLocks noChangeArrowheads="1"/>
          </p:cNvSpPr>
          <p:nvPr/>
        </p:nvSpPr>
        <p:spPr bwMode="auto">
          <a:xfrm>
            <a:off x="428625" y="5643563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Це знак вдячності вірменської громади російського народу, знак дружби, толерантності.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12a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r="-40"/>
          <a:stretch>
            <a:fillRect/>
          </a:stretch>
        </p:blipFill>
        <p:spPr bwMode="auto">
          <a:xfrm>
            <a:off x="179388" y="3429000"/>
            <a:ext cx="44656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1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836613"/>
            <a:ext cx="4311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5"/>
          <p:cNvSpPr>
            <a:spLocks noChangeArrowheads="1"/>
          </p:cNvSpPr>
          <p:nvPr/>
        </p:nvSpPr>
        <p:spPr bwMode="auto">
          <a:xfrm>
            <a:off x="642938" y="1785938"/>
            <a:ext cx="3322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Бібліотека в Канзас-сіті, США</a:t>
            </a:r>
          </a:p>
        </p:txBody>
      </p:sp>
      <p:sp>
        <p:nvSpPr>
          <p:cNvPr id="45060" name="Прямоугольник 6"/>
          <p:cNvSpPr>
            <a:spLocks noChangeArrowheads="1"/>
          </p:cNvSpPr>
          <p:nvPr/>
        </p:nvSpPr>
        <p:spPr bwMode="auto">
          <a:xfrm>
            <a:off x="5000625" y="4786313"/>
            <a:ext cx="3500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Оригінальна будівля,</a:t>
            </a:r>
          </a:p>
          <a:p>
            <a:r>
              <a:rPr lang="ru-RU">
                <a:latin typeface="Constantia" pitchFamily="18" charset="0"/>
              </a:rPr>
              <a:t>заслуговує Вашої уваги.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 descr="13"/>
          <p:cNvSpPr>
            <a:spLocks noGrp="1" noChangeAspect="1" noChangeArrowheads="1"/>
          </p:cNvSpPr>
          <p:nvPr isPhoto="1"/>
        </p:nvSpPr>
        <p:spPr bwMode="auto">
          <a:xfrm>
            <a:off x="1000125" y="357188"/>
            <a:ext cx="6835775" cy="51260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6082" name="Прямоугольник 4"/>
          <p:cNvSpPr>
            <a:spLocks noChangeArrowheads="1"/>
          </p:cNvSpPr>
          <p:nvPr/>
        </p:nvSpPr>
        <p:spPr bwMode="auto">
          <a:xfrm>
            <a:off x="357188" y="5500688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Південна Осетія. Беслан.</a:t>
            </a:r>
          </a:p>
          <a:p>
            <a:r>
              <a:rPr lang="ru-RU">
                <a:latin typeface="Constantia" pitchFamily="18" charset="0"/>
              </a:rPr>
              <a:t>Це частина дуже сумного пам'ятника загиблим при звільненні заручників</a:t>
            </a:r>
          </a:p>
          <a:p>
            <a:r>
              <a:rPr lang="ru-RU">
                <a:latin typeface="Constantia" pitchFamily="18" charset="0"/>
              </a:rPr>
              <a:t>в школі № 1 у 2004 році співробітникам підрозділів «Альфа» і «Вимпел».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 descr="14"/>
          <p:cNvSpPr>
            <a:spLocks noGrp="1" noChangeAspect="1" noChangeArrowheads="1"/>
          </p:cNvSpPr>
          <p:nvPr isPhoto="1"/>
        </p:nvSpPr>
        <p:spPr bwMode="auto">
          <a:xfrm>
            <a:off x="395288" y="549275"/>
            <a:ext cx="5484812" cy="5759450"/>
          </a:xfrm>
          <a:prstGeom prst="rect">
            <a:avLst/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47106" name="Прямоугольник 4"/>
          <p:cNvSpPr>
            <a:spLocks noChangeArrowheads="1"/>
          </p:cNvSpPr>
          <p:nvPr/>
        </p:nvSpPr>
        <p:spPr bwMode="auto">
          <a:xfrm>
            <a:off x="6000750" y="1285875"/>
            <a:ext cx="2786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Казахстан, Алмати.</a:t>
            </a:r>
          </a:p>
          <a:p>
            <a:r>
              <a:rPr lang="ru-RU">
                <a:latin typeface="Constantia" pitchFamily="18" charset="0"/>
              </a:rPr>
              <a:t>Нова площа.</a:t>
            </a: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Пам'ятник Незалежності.</a:t>
            </a: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Деталь великій композиції.</a:t>
            </a:r>
          </a:p>
          <a:p>
            <a:r>
              <a:rPr lang="ru-RU">
                <a:latin typeface="Constantia" pitchFamily="18" charset="0"/>
              </a:rPr>
              <a:t>Книга лежить біля основи стелли.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71500" y="642938"/>
            <a:ext cx="353536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9" descr="800px-Berlin_DenkmalBuecherverbrennung_BookBurningMemorial_Bebelplat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8191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63" y="214313"/>
            <a:ext cx="21574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Германія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</a:t>
            </a: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Берлін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5000625" y="3786188"/>
            <a:ext cx="324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Пам'ятник спаленим книгам.</a:t>
            </a:r>
          </a:p>
        </p:txBody>
      </p:sp>
      <p:sp>
        <p:nvSpPr>
          <p:cNvPr id="48133" name="Прямоугольник 7"/>
          <p:cNvSpPr>
            <a:spLocks noChangeArrowheads="1"/>
          </p:cNvSpPr>
          <p:nvPr/>
        </p:nvSpPr>
        <p:spPr bwMode="auto">
          <a:xfrm>
            <a:off x="4357688" y="41433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У пам'ять про спалення книг у нацистській Німеччині 10 травня 1933 на Оперній площі (нині - Бебельплац) в Берліні був у 1995 відкрито пам'ятник роботи скульптора ізраїльського Міхи Ульманн.</a:t>
            </a:r>
          </a:p>
        </p:txBody>
      </p:sp>
      <p:sp>
        <p:nvSpPr>
          <p:cNvPr id="48134" name="Прямоугольник 8"/>
          <p:cNvSpPr>
            <a:spLocks noChangeArrowheads="1"/>
          </p:cNvSpPr>
          <p:nvPr/>
        </p:nvSpPr>
        <p:spPr bwMode="auto">
          <a:xfrm>
            <a:off x="428625" y="5357813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Двадцатиметровая скульптура </a:t>
            </a:r>
          </a:p>
          <a:p>
            <a:r>
              <a:rPr lang="ru-RU" i="1">
                <a:latin typeface="Constantia" pitchFamily="18" charset="0"/>
              </a:rPr>
              <a:t>весом 35 тонн, состоящая из 17 книг немецких авторов.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 descr="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3851275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428625" y="214313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Місто Когалим ХМАО-Югра. Пам'ятник «Друковане слово».</a:t>
            </a:r>
          </a:p>
        </p:txBody>
      </p:sp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5072063" y="6072188"/>
            <a:ext cx="334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Пам'ятник роботи З. Церетелі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 descr="41"/>
          <p:cNvSpPr>
            <a:spLocks noGrp="1" noChangeAspect="1" noChangeArrowheads="1"/>
          </p:cNvSpPr>
          <p:nvPr isPhoto="1"/>
        </p:nvSpPr>
        <p:spPr bwMode="auto">
          <a:xfrm>
            <a:off x="1042988" y="265113"/>
            <a:ext cx="7064375" cy="5756275"/>
          </a:xfrm>
          <a:prstGeom prst="rect">
            <a:avLst/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0178" name="Прямоугольник 4"/>
          <p:cNvSpPr>
            <a:spLocks noChangeArrowheads="1"/>
          </p:cNvSpPr>
          <p:nvPr/>
        </p:nvSpPr>
        <p:spPr bwMode="auto">
          <a:xfrm>
            <a:off x="1428750" y="6072188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Красноярськ. Пам'ятник повісті В. Астаф 'єва «Цар-риба».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 descr="42"/>
          <p:cNvSpPr>
            <a:spLocks noGrp="1" noChangeAspect="1" noChangeArrowheads="1"/>
          </p:cNvSpPr>
          <p:nvPr isPhoto="1"/>
        </p:nvSpPr>
        <p:spPr bwMode="auto">
          <a:xfrm>
            <a:off x="711200" y="836613"/>
            <a:ext cx="7677150" cy="5757862"/>
          </a:xfrm>
          <a:prstGeom prst="rect">
            <a:avLst/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8" y="357188"/>
            <a:ext cx="10033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Турція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 descr="38"/>
          <p:cNvSpPr>
            <a:spLocks noGrp="1" noChangeAspect="1" noChangeArrowheads="1"/>
          </p:cNvSpPr>
          <p:nvPr isPhoto="1"/>
        </p:nvSpPr>
        <p:spPr bwMode="auto">
          <a:xfrm>
            <a:off x="500063" y="428625"/>
            <a:ext cx="4297362" cy="5757863"/>
          </a:xfrm>
          <a:prstGeom prst="rect">
            <a:avLst/>
          </a:prstGeom>
          <a:blipFill dpi="0" rotWithShape="1">
            <a:blip r:embed="rId3">
              <a:lum contrast="6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2226" name="Прямоугольник 4"/>
          <p:cNvSpPr>
            <a:spLocks noChangeArrowheads="1"/>
          </p:cNvSpPr>
          <p:nvPr/>
        </p:nvSpPr>
        <p:spPr bwMode="auto">
          <a:xfrm>
            <a:off x="5286375" y="357188"/>
            <a:ext cx="2676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Польща, місто Волосіні.</a:t>
            </a:r>
          </a:p>
        </p:txBody>
      </p:sp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4929188" y="1571625"/>
            <a:ext cx="3929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Під час книжкового ярмарку, що проходить у місті Волосіні, був урочисто відкритий перший у Польщі пам'ятник книзі.</a:t>
            </a:r>
          </a:p>
          <a:p>
            <a:r>
              <a:rPr lang="ru-RU">
                <a:latin typeface="Constantia" pitchFamily="18" charset="0"/>
              </a:rPr>
              <a:t>У відповідь на закиди опонентів про те, що пам'ятник вийшов декілька ваговитим, автор - скульптор Анджей Пітиньскій відповів, що зробив це спеціально, щоб нагадати глядачам про те, що «друковане слово має бути вагомим».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428625"/>
            <a:ext cx="3786187" cy="59293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складами в буквальному </a:t>
            </a:r>
            <a:r>
              <a:rPr lang="ru-RU" dirty="0" err="1" smtClean="0"/>
              <a:t>значенні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слова. </a:t>
            </a:r>
            <a:r>
              <a:rPr lang="ru-RU" dirty="0" err="1" smtClean="0"/>
              <a:t>Найдревнішу</a:t>
            </a:r>
            <a:r>
              <a:rPr lang="ru-RU" dirty="0" smtClean="0"/>
              <a:t>,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5000 </a:t>
            </a:r>
            <a:r>
              <a:rPr lang="ru-RU" dirty="0" err="1" smtClean="0"/>
              <a:t>років</a:t>
            </a:r>
            <a:r>
              <a:rPr lang="ru-RU" dirty="0" smtClean="0"/>
              <a:t>, археологи </a:t>
            </a:r>
            <a:r>
              <a:rPr lang="ru-RU" dirty="0" err="1" smtClean="0"/>
              <a:t>знайшли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Месопотамії</a:t>
            </a:r>
            <a:r>
              <a:rPr lang="ru-RU" dirty="0" smtClean="0"/>
              <a:t> (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Ірак</a:t>
            </a:r>
            <a:r>
              <a:rPr lang="ru-RU" dirty="0" smtClean="0"/>
              <a:t>). Вона являла собою склад </a:t>
            </a:r>
            <a:r>
              <a:rPr lang="ru-RU" dirty="0" err="1" smtClean="0"/>
              <a:t>з</a:t>
            </a:r>
            <a:r>
              <a:rPr lang="ru-RU" dirty="0" smtClean="0"/>
              <a:t> 30000 </a:t>
            </a:r>
            <a:r>
              <a:rPr lang="ru-RU" dirty="0" err="1" smtClean="0"/>
              <a:t>глиняних</a:t>
            </a:r>
            <a:r>
              <a:rPr lang="ru-RU" dirty="0" smtClean="0"/>
              <a:t> </a:t>
            </a:r>
            <a:r>
              <a:rPr lang="ru-RU" dirty="0" err="1" smtClean="0"/>
              <a:t>табличок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містили</a:t>
            </a:r>
            <a:r>
              <a:rPr lang="ru-RU" dirty="0" smtClean="0"/>
              <a:t> в основному </a:t>
            </a:r>
            <a:r>
              <a:rPr lang="ru-RU" dirty="0" err="1" smtClean="0"/>
              <a:t>укази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3" descr="C:\Documents and Settings\Администратор\Рабочий стол\наталя михайлівна\200px-Amarna_letter_mp3h88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"/>
            <a:ext cx="4000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 descr="45"/>
          <p:cNvSpPr>
            <a:spLocks noGrp="1" noChangeAspect="1" noChangeArrowheads="1"/>
          </p:cNvSpPr>
          <p:nvPr isPhoto="1"/>
        </p:nvSpPr>
        <p:spPr bwMode="auto">
          <a:xfrm>
            <a:off x="733425" y="836613"/>
            <a:ext cx="7677150" cy="5757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uk-UA">
              <a:latin typeface="Constantia" pitchFamily="18" charset="0"/>
            </a:endParaRP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3143250" y="285750"/>
            <a:ext cx="227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Росія ,Світлогорськ.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 descr="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00063"/>
            <a:ext cx="4318000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4643438" y="428625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Пам'ятник Читець з книгою і собакою</a:t>
            </a:r>
          </a:p>
          <a:p>
            <a:r>
              <a:rPr lang="ru-RU">
                <a:latin typeface="Constantia" pitchFamily="18" charset="0"/>
              </a:rPr>
              <a:t>в Челябінську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544638"/>
            <a:ext cx="3829050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7" descr="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5573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Прямоугольник 5"/>
          <p:cNvSpPr>
            <a:spLocks noChangeArrowheads="1"/>
          </p:cNvSpPr>
          <p:nvPr/>
        </p:nvSpPr>
        <p:spPr bwMode="auto">
          <a:xfrm>
            <a:off x="4572000" y="45720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Тут на стосі книжок, як на троні, сидить алегоричний образ філософа життя, правдолюбця і правдотерпца - Шута і тримає в руках розкриті сторінки чудесної історії Екзюпері. Трохи віддалік примостилася тендітна фігурка Маленького принца.</a:t>
            </a:r>
          </a:p>
        </p:txBody>
      </p:sp>
      <p:sp>
        <p:nvSpPr>
          <p:cNvPr id="55300" name="Прямоугольник 6"/>
          <p:cNvSpPr>
            <a:spLocks noChangeArrowheads="1"/>
          </p:cNvSpPr>
          <p:nvPr/>
        </p:nvSpPr>
        <p:spPr bwMode="auto">
          <a:xfrm>
            <a:off x="357188" y="357188"/>
            <a:ext cx="8358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Дворик філологічного факультету Санкт-Петербурзького державного універсітета.Работа сучасного майстра, члена Спілки художників Росії Арсена Аветисян «</a:t>
            </a:r>
            <a:r>
              <a:rPr lang="ru-RU">
                <a:solidFill>
                  <a:srgbClr val="0070C0"/>
                </a:solidFill>
                <a:latin typeface="Constantia" pitchFamily="18" charset="0"/>
              </a:rPr>
              <a:t>Роздум про Маленького принца</a:t>
            </a:r>
            <a:r>
              <a:rPr lang="ru-RU">
                <a:latin typeface="Constantia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19621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5" descr="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60350"/>
            <a:ext cx="26987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60350"/>
            <a:ext cx="26987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Прямоугольник 6"/>
          <p:cNvSpPr>
            <a:spLocks noChangeArrowheads="1"/>
          </p:cNvSpPr>
          <p:nvPr/>
        </p:nvSpPr>
        <p:spPr bwMode="auto">
          <a:xfrm>
            <a:off x="1928813" y="42862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«Безмолвствует черный обхват переплета, </a:t>
            </a:r>
          </a:p>
          <a:p>
            <a:r>
              <a:rPr lang="ru-RU">
                <a:latin typeface="Constantia" pitchFamily="18" charset="0"/>
              </a:rPr>
              <a:t>Страницы тесней обнялись в корешке, </a:t>
            </a:r>
          </a:p>
          <a:p>
            <a:r>
              <a:rPr lang="ru-RU">
                <a:latin typeface="Constantia" pitchFamily="18" charset="0"/>
              </a:rPr>
              <a:t>И книга недвижна. Но книге охота </a:t>
            </a:r>
          </a:p>
          <a:p>
            <a:r>
              <a:rPr lang="ru-RU">
                <a:latin typeface="Constantia" pitchFamily="18" charset="0"/>
              </a:rPr>
              <a:t>Прильнуть к человеческой теплой руке…»</a:t>
            </a:r>
          </a:p>
        </p:txBody>
      </p:sp>
      <p:sp>
        <p:nvSpPr>
          <p:cNvPr id="56325" name="Прямоугольник 7"/>
          <p:cNvSpPr>
            <a:spLocks noChangeArrowheads="1"/>
          </p:cNvSpPr>
          <p:nvPr/>
        </p:nvSpPr>
        <p:spPr bwMode="auto">
          <a:xfrm>
            <a:off x="5786438" y="5857875"/>
            <a:ext cx="2038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Михайло Свєтлов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9"/>
          <p:cNvPicPr>
            <a:picLocks noChangeAspect="1" noChangeArrowheads="1"/>
          </p:cNvPicPr>
          <p:nvPr/>
        </p:nvPicPr>
        <p:blipFill>
          <a:blip r:embed="rId3"/>
          <a:srcRect r="-261"/>
          <a:stretch>
            <a:fillRect/>
          </a:stretch>
        </p:blipFill>
        <p:spPr bwMode="auto">
          <a:xfrm>
            <a:off x="357188" y="285750"/>
            <a:ext cx="381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"/>
          <p:cNvPicPr>
            <a:picLocks noChangeAspect="1" noChangeArrowheads="1"/>
          </p:cNvPicPr>
          <p:nvPr/>
        </p:nvPicPr>
        <p:blipFill>
          <a:blip r:embed="rId4"/>
          <a:srcRect r="162" b="63"/>
          <a:stretch>
            <a:fillRect/>
          </a:stretch>
        </p:blipFill>
        <p:spPr bwMode="auto">
          <a:xfrm>
            <a:off x="4214813" y="2857500"/>
            <a:ext cx="463391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5"/>
          <p:cNvPicPr>
            <a:picLocks noChangeAspect="1" noChangeArrowheads="1"/>
          </p:cNvPicPr>
          <p:nvPr/>
        </p:nvPicPr>
        <p:blipFill>
          <a:blip r:embed="rId3"/>
          <a:srcRect r="172"/>
          <a:stretch>
            <a:fillRect/>
          </a:stretch>
        </p:blipFill>
        <p:spPr bwMode="auto">
          <a:xfrm>
            <a:off x="395288" y="333375"/>
            <a:ext cx="39608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333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6"/>
          <p:cNvPicPr>
            <a:picLocks noChangeAspect="1" noChangeArrowheads="1"/>
          </p:cNvPicPr>
          <p:nvPr/>
        </p:nvPicPr>
        <p:blipFill>
          <a:blip r:embed="rId6"/>
          <a:srcRect r="-6"/>
          <a:stretch>
            <a:fillRect/>
          </a:stretch>
        </p:blipFill>
        <p:spPr bwMode="auto">
          <a:xfrm>
            <a:off x="4643438" y="3571875"/>
            <a:ext cx="4106862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42938"/>
            <a:ext cx="415925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"/>
          <p:cNvPicPr>
            <a:picLocks noChangeAspect="1" noChangeArrowheads="1"/>
          </p:cNvPicPr>
          <p:nvPr/>
        </p:nvPicPr>
        <p:blipFill>
          <a:blip r:embed="rId4"/>
          <a:srcRect r="-188"/>
          <a:stretch>
            <a:fillRect/>
          </a:stretch>
        </p:blipFill>
        <p:spPr bwMode="auto">
          <a:xfrm>
            <a:off x="4787900" y="692150"/>
            <a:ext cx="388778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41036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50"/>
            <a:ext cx="41767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5004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410368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381000"/>
            <a:ext cx="37703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9"/>
          <p:cNvPicPr>
            <a:picLocks noChangeAspect="1" noChangeArrowheads="1"/>
          </p:cNvPicPr>
          <p:nvPr/>
        </p:nvPicPr>
        <p:blipFill>
          <a:blip r:embed="rId4"/>
          <a:srcRect r="-226"/>
          <a:stretch>
            <a:fillRect/>
          </a:stretch>
        </p:blipFill>
        <p:spPr bwMode="auto">
          <a:xfrm>
            <a:off x="4714875" y="357188"/>
            <a:ext cx="4032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642938"/>
            <a:ext cx="3881438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642938"/>
            <a:ext cx="4321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9063" y="214313"/>
            <a:ext cx="893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Китай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Администратор\Рабочий стол\наталя михайлівна\DSC_8941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357188" y="857250"/>
            <a:ext cx="8229600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indent="-274320" fontAlgn="auto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defRPr/>
            </a:pPr>
            <a:r>
              <a:rPr lang="ru-RU" sz="2600" dirty="0">
                <a:solidFill>
                  <a:srgbClr val="92D050"/>
                </a:solidFill>
                <a:latin typeface="+mn-lt"/>
              </a:rPr>
              <a:t>   </a:t>
            </a:r>
            <a:r>
              <a:rPr lang="uk-UA" sz="2600" dirty="0" smtClean="0">
                <a:solidFill>
                  <a:schemeClr val="bg1"/>
                </a:solidFill>
                <a:latin typeface="+mn-lt"/>
              </a:rPr>
              <a:t>Перша у світі публічна бібліотека – загальнодоступна установа, що утримується за рахунок податків, – була відкрита в американському Бостоні в 1854 році. У заяві мерії міста було сказано: </a:t>
            </a:r>
            <a:r>
              <a:rPr lang="uk-UA" sz="2600" dirty="0" err="1" smtClean="0">
                <a:solidFill>
                  <a:schemeClr val="bg1"/>
                </a:solidFill>
                <a:latin typeface="+mn-lt"/>
              </a:rPr>
              <a:t>“Майбутнє</a:t>
            </a:r>
            <a:r>
              <a:rPr lang="uk-UA" sz="2600" dirty="0" smtClean="0">
                <a:solidFill>
                  <a:schemeClr val="bg1"/>
                </a:solidFill>
                <a:latin typeface="+mn-lt"/>
              </a:rPr>
              <a:t> демократії залежить від освіченості громадян. Освіченість громадян залежить від розвитку публічних бібліотек. Кожен громадянин має право на приналежні суспільству джерела </a:t>
            </a:r>
            <a:r>
              <a:rPr lang="uk-UA" sz="2600" dirty="0" err="1" smtClean="0">
                <a:solidFill>
                  <a:schemeClr val="bg1"/>
                </a:solidFill>
                <a:latin typeface="+mn-lt"/>
              </a:rPr>
              <a:t>інформації”</a:t>
            </a:r>
            <a:r>
              <a:rPr lang="uk-UA" sz="2600" dirty="0" smtClean="0">
                <a:solidFill>
                  <a:schemeClr val="bg1"/>
                </a:solidFill>
                <a:latin typeface="+mn-lt"/>
              </a:rPr>
              <a:t>. Це була так звана американська мрія в її оригінальній версії: кожний може домогтися успіху, якщо буде мати необхідні знання.</a:t>
            </a:r>
            <a:endParaRPr lang="uk-UA" sz="2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35"/>
          <p:cNvPicPr>
            <a:picLocks noChangeAspect="1" noChangeArrowheads="1"/>
          </p:cNvPicPr>
          <p:nvPr/>
        </p:nvPicPr>
        <p:blipFill>
          <a:blip r:embed="rId3"/>
          <a:srcRect r="2"/>
          <a:stretch>
            <a:fillRect/>
          </a:stretch>
        </p:blipFill>
        <p:spPr bwMode="auto">
          <a:xfrm>
            <a:off x="466725" y="187325"/>
            <a:ext cx="37449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5" descr="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" y="3643313"/>
            <a:ext cx="37449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5"/>
          <p:cNvSpPr>
            <a:spLocks noChangeArrowheads="1"/>
          </p:cNvSpPr>
          <p:nvPr/>
        </p:nvSpPr>
        <p:spPr bwMode="auto">
          <a:xfrm>
            <a:off x="4286250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Т. Л. Щепкіна-Куперник (1874-1952), </a:t>
            </a:r>
          </a:p>
          <a:p>
            <a:r>
              <a:rPr lang="ru-RU">
                <a:latin typeface="Constantia" pitchFamily="18" charset="0"/>
              </a:rPr>
              <a:t>російська письменниця, перекладач</a:t>
            </a:r>
          </a:p>
        </p:txBody>
      </p:sp>
      <p:sp>
        <p:nvSpPr>
          <p:cNvPr id="63492" name="Прямоугольник 6"/>
          <p:cNvSpPr>
            <a:spLocks noChangeArrowheads="1"/>
          </p:cNvSpPr>
          <p:nvPr/>
        </p:nvSpPr>
        <p:spPr bwMode="auto">
          <a:xfrm>
            <a:off x="4357688" y="2000250"/>
            <a:ext cx="4214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« </a:t>
            </a:r>
            <a:r>
              <a:rPr lang="ru-RU" i="1">
                <a:latin typeface="Constantia" pitchFamily="18" charset="0"/>
              </a:rPr>
              <a:t>Отраженье исчезнувших лет,</a:t>
            </a:r>
          </a:p>
          <a:p>
            <a:r>
              <a:rPr lang="ru-RU" i="1">
                <a:latin typeface="Constantia" pitchFamily="18" charset="0"/>
              </a:rPr>
              <a:t>Облегченье житейского ига,</a:t>
            </a:r>
          </a:p>
          <a:p>
            <a:r>
              <a:rPr lang="ru-RU" i="1">
                <a:latin typeface="Constantia" pitchFamily="18" charset="0"/>
              </a:rPr>
              <a:t>Вечных истин немеркнущий свет –</a:t>
            </a:r>
          </a:p>
          <a:p>
            <a:r>
              <a:rPr lang="ru-RU" i="1">
                <a:latin typeface="Constantia" pitchFamily="18" charset="0"/>
              </a:rPr>
              <a:t>Это – книга! Да здравствует книга!</a:t>
            </a:r>
          </a:p>
          <a:p>
            <a:r>
              <a:rPr lang="ru-RU" i="1">
                <a:latin typeface="Constantia" pitchFamily="18" charset="0"/>
              </a:rPr>
              <a:t>Неустанных исканий залог,</a:t>
            </a:r>
          </a:p>
          <a:p>
            <a:r>
              <a:rPr lang="ru-RU" i="1">
                <a:latin typeface="Constantia" pitchFamily="18" charset="0"/>
              </a:rPr>
              <a:t>Радость каждого нового сдвига,</a:t>
            </a:r>
          </a:p>
          <a:p>
            <a:r>
              <a:rPr lang="ru-RU" i="1">
                <a:latin typeface="Constantia" pitchFamily="18" charset="0"/>
              </a:rPr>
              <a:t>Указанье грядущих дорог –</a:t>
            </a:r>
          </a:p>
          <a:p>
            <a:r>
              <a:rPr lang="ru-RU" i="1">
                <a:latin typeface="Constantia" pitchFamily="18" charset="0"/>
              </a:rPr>
              <a:t>Это – книга! Да здравствует книга!</a:t>
            </a:r>
          </a:p>
          <a:p>
            <a:r>
              <a:rPr lang="ru-RU" i="1">
                <a:latin typeface="Constantia" pitchFamily="18" charset="0"/>
              </a:rPr>
              <a:t>Чистых радостей светлый исток,</a:t>
            </a:r>
          </a:p>
          <a:p>
            <a:r>
              <a:rPr lang="ru-RU" i="1">
                <a:latin typeface="Constantia" pitchFamily="18" charset="0"/>
              </a:rPr>
              <a:t>Закрепленье счастливого мига,</a:t>
            </a:r>
          </a:p>
          <a:p>
            <a:r>
              <a:rPr lang="ru-RU" i="1">
                <a:latin typeface="Constantia" pitchFamily="18" charset="0"/>
              </a:rPr>
              <a:t>Лучший друг, если ты одинок, –</a:t>
            </a:r>
          </a:p>
          <a:p>
            <a:r>
              <a:rPr lang="ru-RU" i="1">
                <a:latin typeface="Constantia" pitchFamily="18" charset="0"/>
              </a:rPr>
              <a:t>Это – книга! Да здравствует книга!</a:t>
            </a:r>
            <a:r>
              <a:rPr lang="ru-RU">
                <a:latin typeface="Constantia" pitchFamily="18" charset="0"/>
              </a:rPr>
              <a:t> »</a:t>
            </a:r>
            <a:endParaRPr lang="ru-RU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071938" y="1000125"/>
            <a:ext cx="4643437" cy="4714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До винайдення Йоганном Гутенбергом (1400 – 1468) книгодрукування, книжки були рукописні, наприклад книга-сувій із текстом “Іліади” Гомера довжиною близько…150 метрів</a:t>
            </a:r>
          </a:p>
        </p:txBody>
      </p:sp>
      <p:pic>
        <p:nvPicPr>
          <p:cNvPr id="18434" name="Picture 4" descr="C:\Documents and Settings\Администратор\Рабочий стол\наталя михайлівна\1a1_Gutenber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38"/>
            <a:ext cx="41497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Рабочий стол\наталя михайлівн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7188" y="1571625"/>
            <a:ext cx="8229600" cy="2928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А у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бібліотеці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індійського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міста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Адьяр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зберігаються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сотні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книжок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писалися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аркушах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виготовлених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з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пальмового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листя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Сторінки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таких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книжок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прикрашали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золотом,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дорогоцінним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n-lt"/>
              </a:rPr>
              <a:t>камінням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.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5757862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/>
              <a:t>Серед старовинних монгольських і тібетських книг є справжні манускрипти, тексти яких писалися сумішшю золота, срібла, коралів, перлів, бірюзи, глазурі, перламутру, сталі та міді. Є тут також книжки з текстами, вишитими по шовку та сап’яну різнокольоровими нитками… без жодного вузлика. </a:t>
            </a:r>
          </a:p>
        </p:txBody>
      </p:sp>
      <p:pic>
        <p:nvPicPr>
          <p:cNvPr id="20482" name="Picture 2" descr="C:\Documents and Settings\Администратор\Рабочий стол\наталя михайлівна\B_1_1bPAPYRUS_231790_0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71500"/>
            <a:ext cx="28575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Администратор\Рабочий стол\наталя михайлівна\911656f4eb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    </a:t>
            </a:r>
            <a:r>
              <a:rPr lang="ru-RU" smtClean="0">
                <a:solidFill>
                  <a:schemeClr val="bg1"/>
                </a:solidFill>
              </a:rPr>
              <a:t>Ще одна унікальна книжка, сторінки якої зроблені із срібла, а букви “написані” золотом. На виготовлення такого ювелірного шедевру було витрачено більш ніж 50 кілограмів золота та близько 600 кілограмів срібла.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1424</Words>
  <PresentationFormat>Экран (4:3)</PresentationFormat>
  <Paragraphs>102</Paragraphs>
  <Slides>50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Constantia</vt:lpstr>
      <vt:lpstr>Arial</vt:lpstr>
      <vt:lpstr>Wingdings 2</vt:lpstr>
      <vt:lpstr>Calibri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Пам’ятники книзі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Користувач</dc:creator>
  <cp:lastModifiedBy>Користувач</cp:lastModifiedBy>
  <cp:revision>17</cp:revision>
  <dcterms:modified xsi:type="dcterms:W3CDTF">2016-11-11T14:55:28Z</dcterms:modified>
</cp:coreProperties>
</file>